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80" r:id="rId3"/>
    <p:sldId id="286" r:id="rId4"/>
    <p:sldId id="281" r:id="rId5"/>
    <p:sldId id="282" r:id="rId6"/>
    <p:sldId id="257" r:id="rId7"/>
    <p:sldId id="259" r:id="rId8"/>
    <p:sldId id="269" r:id="rId9"/>
    <p:sldId id="283" r:id="rId10"/>
    <p:sldId id="268" r:id="rId11"/>
    <p:sldId id="285" r:id="rId12"/>
    <p:sldId id="271" r:id="rId13"/>
    <p:sldId id="272" r:id="rId14"/>
    <p:sldId id="273" r:id="rId15"/>
    <p:sldId id="260" r:id="rId16"/>
    <p:sldId id="274" r:id="rId17"/>
    <p:sldId id="275" r:id="rId18"/>
    <p:sldId id="276" r:id="rId19"/>
    <p:sldId id="290" r:id="rId20"/>
    <p:sldId id="291" r:id="rId21"/>
    <p:sldId id="261" r:id="rId22"/>
    <p:sldId id="278" r:id="rId23"/>
    <p:sldId id="279" r:id="rId24"/>
    <p:sldId id="289" r:id="rId25"/>
    <p:sldId id="288" r:id="rId26"/>
    <p:sldId id="262" r:id="rId27"/>
    <p:sldId id="263" r:id="rId28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FEE"/>
    <a:srgbClr val="90BEE8"/>
    <a:srgbClr val="81AADB"/>
    <a:srgbClr val="78B8F8"/>
    <a:srgbClr val="9CCBFA"/>
    <a:srgbClr val="6EA0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65" autoAdjust="0"/>
    <p:restoredTop sz="94660"/>
  </p:normalViewPr>
  <p:slideViewPr>
    <p:cSldViewPr snapToGrid="0">
      <p:cViewPr varScale="1">
        <p:scale>
          <a:sx n="93" d="100"/>
          <a:sy n="93" d="100"/>
        </p:scale>
        <p:origin x="5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D7271-F55A-4686-93D9-9528AEDA190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F2602-38FE-4418-A7EF-ADB22DAE4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89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F2F9-84AD-46CB-8486-EB732804F762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002060"/>
                </a:solidFill>
              </a:defRPr>
            </a:lvl1pPr>
          </a:lstStyle>
          <a:p>
            <a:fld id="{292A9FD8-515A-4698-9313-0AB17EE963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793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752-90E6-4B57-86C0-C43DD2320A2D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1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5269-252E-4ABC-B047-AD967E98EA5E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2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4784-9B75-4DBC-ACA0-9F51227CD78F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0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E4D52-32DE-4F35-8CB6-5A44573D3FC9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B22E-8A21-4AF6-BDE0-993A2F9B14BB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1D9E4-527D-47F1-B47F-963D62CCBC76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2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A608-925A-4874-BCA4-36BA40FADF76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0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B426-3683-4E7C-B869-5155B20F8BC6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1EA60-24F6-40E8-A0D7-2067F6ECA6B2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8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6440-8C5F-4111-9AD5-D0C1FDF01CE9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2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16FEB8-5B01-4F5E-B573-CC516A2AD5E4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6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9373C-2D23-F449-45CC-7F420DB7E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489579"/>
            <a:ext cx="6858000" cy="1687842"/>
          </a:xfrm>
        </p:spPr>
        <p:txBody>
          <a:bodyPr/>
          <a:lstStyle/>
          <a:p>
            <a:r>
              <a:rPr lang="en-US" noProof="1">
                <a:solidFill>
                  <a:srgbClr val="002060"/>
                </a:solidFill>
              </a:rPr>
              <a:t>Formal Verification of Programs Equivalence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7B4BE9-6D8C-4662-6BDC-1FB0E5304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207644"/>
            <a:ext cx="6858000" cy="1379802"/>
          </a:xfrm>
        </p:spPr>
        <p:txBody>
          <a:bodyPr>
            <a:noAutofit/>
          </a:bodyPr>
          <a:lstStyle/>
          <a:p>
            <a:r>
              <a:rPr lang="en-US" sz="2000" noProof="1">
                <a:solidFill>
                  <a:srgbClr val="002060"/>
                </a:solidFill>
              </a:rPr>
              <a:t>João Nini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Advisor: Mário Pereira</a:t>
            </a:r>
          </a:p>
          <a:p>
            <a:endParaRPr lang="en-US" sz="2000" noProof="1">
              <a:solidFill>
                <a:srgbClr val="002060"/>
              </a:solidFill>
            </a:endParaRPr>
          </a:p>
          <a:p>
            <a:r>
              <a:rPr lang="en-US" sz="2000" noProof="1">
                <a:solidFill>
                  <a:srgbClr val="002060"/>
                </a:solidFill>
              </a:rPr>
              <a:t>February 28, 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77CF3-8E6D-455B-29AC-24263015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noProof="1" dirty="0" smtClean="0"/>
              <a:t>1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184306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5D73EA-6268-85E9-FB11-18CC193A2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2A4701-3E84-FF62-97A9-45FD593A3BF5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>
                <a:solidFill>
                  <a:srgbClr val="002060"/>
                </a:solidFill>
              </a:rPr>
              <a:t>Ocaml (1/2)</a:t>
            </a:r>
            <a:endParaRPr lang="en-US" sz="28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E1C460-8768-4812-5AF4-EF2037D27808}"/>
              </a:ext>
            </a:extLst>
          </p:cNvPr>
          <p:cNvSpPr txBox="1"/>
          <p:nvPr/>
        </p:nvSpPr>
        <p:spPr>
          <a:xfrm>
            <a:off x="469556" y="2072670"/>
            <a:ext cx="74305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rgbClr val="002060"/>
                </a:solidFill>
              </a:rPr>
              <a:t>Multi-paradigm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rgbClr val="002060"/>
                </a:solidFill>
              </a:rPr>
              <a:t>Interpreted or compiled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rgbClr val="002060"/>
                </a:solidFill>
              </a:rPr>
              <a:t>Strongly and statically typed with type inference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rgbClr val="002060"/>
                </a:solidFill>
              </a:rPr>
              <a:t>Used in: Meta, Microsoft, Bloomberg, Docker, Coq…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9AD30C-DB5E-2DFA-F5B7-F95F0D78E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noProof="1" dirty="0" smtClean="0"/>
              <a:t>10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854075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F8EE8F-22A6-F1D4-FBBB-BCC8F7947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E19D4-30CF-86A0-73E1-139F833182D9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>
                <a:solidFill>
                  <a:srgbClr val="002060"/>
                </a:solidFill>
              </a:rPr>
              <a:t>Ocaml (2/2)</a:t>
            </a:r>
            <a:endParaRPr lang="en-US" sz="2800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91A7A2-7DB7-9936-26EC-F405DD78909E}"/>
              </a:ext>
            </a:extLst>
          </p:cNvPr>
          <p:cNvSpPr txBox="1"/>
          <p:nvPr/>
        </p:nvSpPr>
        <p:spPr>
          <a:xfrm>
            <a:off x="469556" y="2491518"/>
            <a:ext cx="43948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noProof="1">
                <a:solidFill>
                  <a:srgbClr val="002060"/>
                </a:solidFill>
              </a:rPr>
              <a:t>let rec gcd (a: int) (b:int) : int =</a:t>
            </a:r>
          </a:p>
          <a:p>
            <a:r>
              <a:rPr lang="en-US" sz="2200" noProof="1">
                <a:solidFill>
                  <a:srgbClr val="002060"/>
                </a:solidFill>
              </a:rPr>
              <a:t>   if b = 0 then a</a:t>
            </a:r>
          </a:p>
          <a:p>
            <a:r>
              <a:rPr lang="en-US" sz="2200" noProof="1">
                <a:solidFill>
                  <a:srgbClr val="002060"/>
                </a:solidFill>
              </a:rPr>
              <a:t>   else gcd b (mod a b)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CEEEF9-24CA-62A0-4225-AB0A6AC0D0E4}"/>
              </a:ext>
            </a:extLst>
          </p:cNvPr>
          <p:cNvSpPr txBox="1"/>
          <p:nvPr/>
        </p:nvSpPr>
        <p:spPr>
          <a:xfrm>
            <a:off x="4572000" y="1900043"/>
            <a:ext cx="43948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noProof="1">
                <a:solidFill>
                  <a:srgbClr val="002060"/>
                </a:solidFill>
              </a:rPr>
              <a:t>let gcd_iter (a0: int) (b0: int) : int =   </a:t>
            </a:r>
          </a:p>
          <a:p>
            <a:r>
              <a:rPr lang="en-US" sz="2200" noProof="1">
                <a:solidFill>
                  <a:srgbClr val="002060"/>
                </a:solidFill>
              </a:rPr>
              <a:t>      let b = ref b0 in</a:t>
            </a:r>
          </a:p>
          <a:p>
            <a:r>
              <a:rPr lang="en-US" sz="2200" noProof="1">
                <a:solidFill>
                  <a:srgbClr val="002060"/>
                </a:solidFill>
              </a:rPr>
              <a:t>      let a = ref a0 in</a:t>
            </a:r>
          </a:p>
          <a:p>
            <a:r>
              <a:rPr lang="en-US" sz="2200" noProof="1">
                <a:solidFill>
                  <a:srgbClr val="002060"/>
                </a:solidFill>
              </a:rPr>
              <a:t>      while !b &lt;&gt; 0 do</a:t>
            </a:r>
          </a:p>
          <a:p>
            <a:r>
              <a:rPr lang="en-US" sz="2200" noProof="1">
                <a:solidFill>
                  <a:srgbClr val="002060"/>
                </a:solidFill>
              </a:rPr>
              <a:t>          let tmp = !a in</a:t>
            </a:r>
          </a:p>
          <a:p>
            <a:r>
              <a:rPr lang="en-US" sz="2200" noProof="1">
                <a:solidFill>
                  <a:srgbClr val="002060"/>
                </a:solidFill>
              </a:rPr>
              <a:t>          a := !b;</a:t>
            </a:r>
          </a:p>
          <a:p>
            <a:r>
              <a:rPr lang="en-US" sz="2200" noProof="1">
                <a:solidFill>
                  <a:srgbClr val="002060"/>
                </a:solidFill>
              </a:rPr>
              <a:t>          b := tmp mod !b</a:t>
            </a:r>
          </a:p>
          <a:p>
            <a:r>
              <a:rPr lang="en-US" sz="2200" noProof="1">
                <a:solidFill>
                  <a:srgbClr val="002060"/>
                </a:solidFill>
              </a:rPr>
              <a:t>      done;</a:t>
            </a:r>
          </a:p>
          <a:p>
            <a:r>
              <a:rPr lang="en-US" sz="2200" noProof="1">
                <a:solidFill>
                  <a:srgbClr val="002060"/>
                </a:solidFill>
              </a:rPr>
              <a:t>      !a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17E93C-AEE3-2272-5E9C-219FFD409691}"/>
              </a:ext>
            </a:extLst>
          </p:cNvPr>
          <p:cNvSpPr txBox="1"/>
          <p:nvPr/>
        </p:nvSpPr>
        <p:spPr>
          <a:xfrm>
            <a:off x="5576500" y="1211561"/>
            <a:ext cx="17628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noProof="1">
                <a:solidFill>
                  <a:srgbClr val="002060"/>
                </a:solidFill>
              </a:rPr>
              <a:t>Imperative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6EC03-05AA-307E-2F02-421AA59FED2C}"/>
              </a:ext>
            </a:extLst>
          </p:cNvPr>
          <p:cNvSpPr txBox="1"/>
          <p:nvPr/>
        </p:nvSpPr>
        <p:spPr>
          <a:xfrm>
            <a:off x="1297458" y="1881534"/>
            <a:ext cx="17628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noProof="1">
                <a:solidFill>
                  <a:srgbClr val="002060"/>
                </a:solidFill>
              </a:rPr>
              <a:t>Functional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F94898-EF21-D9A6-C498-CE061B5A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noProof="1" dirty="0" smtClean="0"/>
              <a:t>11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50241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B3143F-BC20-9451-F3B4-6D9E3EF14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26212-FCF7-D816-5ADE-1389404BA7F2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>
                <a:solidFill>
                  <a:srgbClr val="002060"/>
                </a:solidFill>
              </a:rPr>
              <a:t>Why3</a:t>
            </a:r>
            <a:endParaRPr lang="en-US" sz="2800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38234B-8853-1DF1-F048-BFB6D3B4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noProof="1" dirty="0" smtClean="0"/>
              <a:t>12</a:t>
            </a:fld>
            <a:endParaRPr lang="en-US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9B67B2-AF0C-816F-9EDC-164D968E96C3}"/>
              </a:ext>
            </a:extLst>
          </p:cNvPr>
          <p:cNvSpPr txBox="1"/>
          <p:nvPr/>
        </p:nvSpPr>
        <p:spPr>
          <a:xfrm>
            <a:off x="469556" y="1857106"/>
            <a:ext cx="771061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rgbClr val="002060"/>
                </a:solidFill>
              </a:rPr>
              <a:t>Open source deductive verification platform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rgbClr val="002060"/>
                </a:solidFill>
              </a:rPr>
              <a:t>Establishes the bridge between the programmer and different types of theorem provers: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2060"/>
                </a:solidFill>
              </a:rPr>
              <a:t>SMT solvers (Z3, cvc5, Alt-Ergo…)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2060"/>
                </a:solidFill>
              </a:rPr>
              <a:t>Interactive proof assistants (Coq, Isabelle…)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noProof="1">
                <a:solidFill>
                  <a:srgbClr val="002060"/>
                </a:solidFill>
              </a:rPr>
              <a:t>TPTP provers (Vampire, E…)</a:t>
            </a:r>
          </a:p>
          <a:p>
            <a:endParaRPr lang="en-US" sz="2200" noProof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110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27E46C-B7E3-BC72-C1D0-B12AEC6C9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FDFAB5-13B5-35FB-F401-88513722720F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>
                <a:solidFill>
                  <a:srgbClr val="002060"/>
                </a:solidFill>
              </a:rPr>
              <a:t>GOSPEL</a:t>
            </a:r>
            <a:endParaRPr lang="en-US" sz="2800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24ABA-31BB-719D-DEBF-ACDE27530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noProof="1" dirty="0" smtClean="0"/>
              <a:t>13</a:t>
            </a:fld>
            <a:endParaRPr lang="en-US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43DD99-F8E6-4314-CA0C-0FDCCDFDA6AB}"/>
              </a:ext>
            </a:extLst>
          </p:cNvPr>
          <p:cNvSpPr txBox="1"/>
          <p:nvPr/>
        </p:nvSpPr>
        <p:spPr>
          <a:xfrm>
            <a:off x="469557" y="1914771"/>
            <a:ext cx="6862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rgbClr val="002060"/>
                </a:solidFill>
              </a:rPr>
              <a:t>Generic Ocaml SPEcification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rgbClr val="002060"/>
                </a:solidFill>
              </a:rPr>
              <a:t>Specification language for OCaml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rgbClr val="002060"/>
                </a:solidFill>
              </a:rPr>
              <a:t>Allows program correctness verification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rgbClr val="002060"/>
                </a:solidFill>
              </a:rPr>
              <a:t>Created to significantly improve conciseness and accessibility</a:t>
            </a:r>
          </a:p>
        </p:txBody>
      </p:sp>
    </p:spTree>
    <p:extLst>
      <p:ext uri="{BB962C8B-B14F-4D97-AF65-F5344CB8AC3E}">
        <p14:creationId xmlns:p14="http://schemas.microsoft.com/office/powerpoint/2010/main" val="3186017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6EB30A-7619-4D99-481F-0CBBC3A27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92E55F-E45E-FDA1-BCCE-3BA4ED3D2B14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>
                <a:solidFill>
                  <a:srgbClr val="002060"/>
                </a:solidFill>
              </a:rPr>
              <a:t>Cameleer</a:t>
            </a:r>
            <a:endParaRPr lang="en-US" sz="2800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22C82B-2F77-7A79-7DDA-1242235B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noProof="1" dirty="0" smtClean="0"/>
              <a:t>14</a:t>
            </a:fld>
            <a:endParaRPr lang="en-US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2D323-831C-F0D5-6D63-C25F3131331C}"/>
              </a:ext>
            </a:extLst>
          </p:cNvPr>
          <p:cNvSpPr txBox="1"/>
          <p:nvPr/>
        </p:nvSpPr>
        <p:spPr>
          <a:xfrm>
            <a:off x="469556" y="2072670"/>
            <a:ext cx="71916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rgbClr val="002060"/>
                </a:solidFill>
              </a:rPr>
              <a:t>An evolution from Why3 with the help of GOSPEL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rgbClr val="002060"/>
                </a:solidFill>
              </a:rPr>
              <a:t>Directly accepts GOSPEL-annotated OCaml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rgbClr val="002060"/>
                </a:solidFill>
              </a:rPr>
              <a:t>Translates it to WhyML and uses the Why3 tool to perform the actual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365490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56298B-06C5-4ECE-9C4B-629EC30BE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985FC6-3F84-8437-B7F4-8A3CD9A2AC06}"/>
              </a:ext>
            </a:extLst>
          </p:cNvPr>
          <p:cNvSpPr txBox="1"/>
          <p:nvPr/>
        </p:nvSpPr>
        <p:spPr>
          <a:xfrm>
            <a:off x="2397211" y="2026503"/>
            <a:ext cx="4349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noProof="1">
                <a:solidFill>
                  <a:srgbClr val="002060"/>
                </a:solidFill>
              </a:rPr>
              <a:t>State of the Art</a:t>
            </a:r>
            <a:endParaRPr lang="en-US" sz="4800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1438E-8A6B-6697-DA47-26A586695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noProof="1" dirty="0" smtClean="0"/>
              <a:t>15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36426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77C210-B278-1BC1-CBC6-100502E12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8F5BD-5ECB-BFE8-5F3D-AAF8C1D4424E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>
                <a:solidFill>
                  <a:srgbClr val="002060"/>
                </a:solidFill>
              </a:rPr>
              <a:t>Self-composition</a:t>
            </a:r>
            <a:endParaRPr lang="en-US" sz="2800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42F2B1-B8DC-7E54-228C-BF7A0E92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noProof="1" dirty="0" smtClean="0"/>
              <a:t>16</a:t>
            </a:fld>
            <a:endParaRPr lang="en-US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310BAE-8658-5E98-07FF-83FA2CFAB5DB}"/>
              </a:ext>
            </a:extLst>
          </p:cNvPr>
          <p:cNvSpPr txBox="1"/>
          <p:nvPr/>
        </p:nvSpPr>
        <p:spPr>
          <a:xfrm>
            <a:off x="469556" y="1964948"/>
            <a:ext cx="724929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noProof="1">
                <a:solidFill>
                  <a:srgbClr val="002060"/>
                </a:solidFill>
              </a:rPr>
              <a:t>Originally developed to control information flow in a more extensible and flexible way than type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noProof="1">
                <a:solidFill>
                  <a:srgbClr val="002060"/>
                </a:solidFill>
              </a:rPr>
              <a:t>It is highly expressive, and there is no need to prove its soundness as one would with type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noProof="1">
                <a:solidFill>
                  <a:srgbClr val="002060"/>
                </a:solidFill>
              </a:rPr>
              <a:t>Despite being considerably complete, it is impractical</a:t>
            </a:r>
          </a:p>
        </p:txBody>
      </p:sp>
    </p:spTree>
    <p:extLst>
      <p:ext uri="{BB962C8B-B14F-4D97-AF65-F5344CB8AC3E}">
        <p14:creationId xmlns:p14="http://schemas.microsoft.com/office/powerpoint/2010/main" val="134764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367974-27CD-96C7-B94A-C65F9D529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F9E675-8290-36EE-4703-6245592289E5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>
                <a:solidFill>
                  <a:srgbClr val="002060"/>
                </a:solidFill>
              </a:rPr>
              <a:t>Cross-products</a:t>
            </a:r>
            <a:endParaRPr lang="en-US" sz="2800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6EBFA2-5D5A-6C82-B9B9-F3B1DAC2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noProof="1" dirty="0" smtClean="0"/>
              <a:t>17</a:t>
            </a:fld>
            <a:endParaRPr lang="en-US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C8E7C-0485-F468-57E1-C778AF5D85A0}"/>
              </a:ext>
            </a:extLst>
          </p:cNvPr>
          <p:cNvSpPr txBox="1"/>
          <p:nvPr/>
        </p:nvSpPr>
        <p:spPr>
          <a:xfrm>
            <a:off x="469556" y="1964948"/>
            <a:ext cx="724929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noProof="1">
                <a:solidFill>
                  <a:srgbClr val="002060"/>
                </a:solidFill>
              </a:rPr>
              <a:t>Started as a method to prove program equivalence, focused on compiler optimizations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noProof="1">
                <a:solidFill>
                  <a:srgbClr val="002060"/>
                </a:solidFill>
              </a:rPr>
              <a:t>Supports most intraprocedural compiler optimizations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noProof="1">
                <a:solidFill>
                  <a:srgbClr val="002060"/>
                </a:solidFill>
              </a:rPr>
              <a:t>Not applicable to two programs with dissimilar structures</a:t>
            </a:r>
          </a:p>
        </p:txBody>
      </p:sp>
    </p:spTree>
    <p:extLst>
      <p:ext uri="{BB962C8B-B14F-4D97-AF65-F5344CB8AC3E}">
        <p14:creationId xmlns:p14="http://schemas.microsoft.com/office/powerpoint/2010/main" val="1284077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70B375-E31E-3F2F-AFC0-C0FC52239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772E8C-2DF6-2B93-C9C8-35422A79FD2A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>
                <a:solidFill>
                  <a:srgbClr val="002060"/>
                </a:solidFill>
              </a:rPr>
              <a:t>Product Programs</a:t>
            </a:r>
            <a:endParaRPr lang="en-US" sz="2800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0DCCA8-A512-AF89-8E53-0E47BD0D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noProof="1" dirty="0" smtClean="0"/>
              <a:t>18</a:t>
            </a:fld>
            <a:endParaRPr lang="en-US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9828F-55D3-1B9B-B591-306BC72A6214}"/>
              </a:ext>
            </a:extLst>
          </p:cNvPr>
          <p:cNvSpPr txBox="1"/>
          <p:nvPr/>
        </p:nvSpPr>
        <p:spPr>
          <a:xfrm>
            <a:off x="469555" y="1948472"/>
            <a:ext cx="804579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noProof="1">
                <a:solidFill>
                  <a:srgbClr val="002060"/>
                </a:solidFill>
              </a:rPr>
              <a:t>Combines the best of self-composition and cross-products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noProof="1">
                <a:solidFill>
                  <a:srgbClr val="002060"/>
                </a:solidFill>
              </a:rPr>
              <a:t>Flexibility of self-composition for asynchronous steps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noProof="1">
                <a:solidFill>
                  <a:srgbClr val="002060"/>
                </a:solidFill>
              </a:rPr>
              <a:t>Efficiency of cross-products for synchronous steps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noProof="1">
                <a:solidFill>
                  <a:srgbClr val="002060"/>
                </a:solidFill>
              </a:rPr>
              <a:t>Reduces relational verification into standard verification, therefore has extensive tool 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noProof="1">
                <a:solidFill>
                  <a:srgbClr val="002060"/>
                </a:solidFill>
              </a:rPr>
              <a:t>Support for two programs that are structurally dissimilar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noProof="1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noProof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269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CB0338-63E5-3446-E370-73633C92B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861103-4978-26AD-2892-35AC109192CC}"/>
              </a:ext>
            </a:extLst>
          </p:cNvPr>
          <p:cNvSpPr txBox="1"/>
          <p:nvPr/>
        </p:nvSpPr>
        <p:spPr>
          <a:xfrm>
            <a:off x="469555" y="626071"/>
            <a:ext cx="7512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>
                <a:solidFill>
                  <a:srgbClr val="002060"/>
                </a:solidFill>
              </a:rPr>
              <a:t>Program Equivalence</a:t>
            </a:r>
            <a:r>
              <a:rPr lang="en-US" sz="2800" noProof="1"/>
              <a:t> </a:t>
            </a:r>
            <a:r>
              <a:rPr lang="en-US" sz="2800" noProof="1">
                <a:solidFill>
                  <a:srgbClr val="002060"/>
                </a:solidFill>
              </a:rPr>
              <a:t>(1/2)</a:t>
            </a:r>
            <a:endParaRPr lang="en-US" sz="2800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5E8230-F0BF-61D9-072A-F54A61D2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noProof="1" dirty="0" smtClean="0"/>
              <a:t>19</a:t>
            </a:fld>
            <a:endParaRPr lang="en-US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9B0F8-9BFA-F40E-F353-415B8F3BED6B}"/>
              </a:ext>
            </a:extLst>
          </p:cNvPr>
          <p:cNvSpPr txBox="1"/>
          <p:nvPr/>
        </p:nvSpPr>
        <p:spPr>
          <a:xfrm>
            <a:off x="628650" y="2034383"/>
            <a:ext cx="33119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1">
                <a:solidFill>
                  <a:srgbClr val="002060"/>
                </a:solidFill>
              </a:rPr>
              <a:t>let source (b c n: int) : (x: int)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      = let ref i = 0 in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          let ref j = 0 in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          let ref x = 0 in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          while i &lt; n do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              j &lt;- i * b + c;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              x &lt;- x + j;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              i &lt;- i + 1;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          done;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          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0A88F8-3687-2E9D-6339-42520B757525}"/>
              </a:ext>
            </a:extLst>
          </p:cNvPr>
          <p:cNvSpPr txBox="1"/>
          <p:nvPr/>
        </p:nvSpPr>
        <p:spPr>
          <a:xfrm>
            <a:off x="1273356" y="1472168"/>
            <a:ext cx="17628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noProof="1">
                <a:solidFill>
                  <a:srgbClr val="002060"/>
                </a:solidFill>
              </a:rPr>
              <a:t>Original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6447DA-ACB5-0B8B-FCCA-A2387DE9C64B}"/>
              </a:ext>
            </a:extLst>
          </p:cNvPr>
          <p:cNvSpPr txBox="1"/>
          <p:nvPr/>
        </p:nvSpPr>
        <p:spPr>
          <a:xfrm>
            <a:off x="4572000" y="2034383"/>
            <a:ext cx="39800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1">
                <a:solidFill>
                  <a:srgbClr val="002060"/>
                </a:solidFill>
              </a:rPr>
              <a:t>let transformed (b c n: int) : (x': int)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      = let ref i' = 0 in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          let ref j' = c in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          let ref x' = 0 in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          while i' &lt; n do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              x' &lt;- x' + j';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              j' &lt;- j' + b;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              i' &lt;- i' + 1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          done;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          x'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135EBC-BE2D-1693-9866-1C9B2C34605E}"/>
              </a:ext>
            </a:extLst>
          </p:cNvPr>
          <p:cNvSpPr txBox="1"/>
          <p:nvPr/>
        </p:nvSpPr>
        <p:spPr>
          <a:xfrm>
            <a:off x="5039171" y="1472168"/>
            <a:ext cx="18500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noProof="1">
                <a:solidFill>
                  <a:srgbClr val="002060"/>
                </a:solidFill>
              </a:rPr>
              <a:t>Transformed</a:t>
            </a:r>
          </a:p>
        </p:txBody>
      </p:sp>
    </p:spTree>
    <p:extLst>
      <p:ext uri="{BB962C8B-B14F-4D97-AF65-F5344CB8AC3E}">
        <p14:creationId xmlns:p14="http://schemas.microsoft.com/office/powerpoint/2010/main" val="3277783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26BA70-A7E5-F483-BA3D-98C04A80A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A8E83C-3A46-AA04-908F-598B9F9EEBB0}"/>
              </a:ext>
            </a:extLst>
          </p:cNvPr>
          <p:cNvSpPr txBox="1"/>
          <p:nvPr/>
        </p:nvSpPr>
        <p:spPr>
          <a:xfrm>
            <a:off x="469556" y="626071"/>
            <a:ext cx="6845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>
                <a:solidFill>
                  <a:srgbClr val="002060"/>
                </a:solidFill>
              </a:rPr>
              <a:t>Motivation</a:t>
            </a:r>
            <a:endParaRPr lang="en-US" sz="28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C5142-BA81-5C9F-7A50-17190D05BD78}"/>
              </a:ext>
            </a:extLst>
          </p:cNvPr>
          <p:cNvSpPr txBox="1"/>
          <p:nvPr/>
        </p:nvSpPr>
        <p:spPr>
          <a:xfrm>
            <a:off x="469556" y="1888004"/>
            <a:ext cx="35669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noProof="1">
                <a:solidFill>
                  <a:srgbClr val="002060"/>
                </a:solidFill>
              </a:rPr>
              <a:t>Annoying bugs in games </a:t>
            </a:r>
          </a:p>
          <a:p>
            <a:pPr algn="r"/>
            <a:r>
              <a:rPr lang="en-US" sz="2000" noProof="1">
                <a:solidFill>
                  <a:srgbClr val="002060"/>
                </a:solidFill>
              </a:rPr>
              <a:t>Errors in food delivery apps</a:t>
            </a:r>
          </a:p>
          <a:p>
            <a:pPr algn="r"/>
            <a:endParaRPr lang="en-US" sz="2000" noProof="1">
              <a:solidFill>
                <a:srgbClr val="002060"/>
              </a:solidFill>
            </a:endParaRPr>
          </a:p>
          <a:p>
            <a:pPr algn="r"/>
            <a:r>
              <a:rPr lang="en-US" sz="2000" noProof="1">
                <a:solidFill>
                  <a:srgbClr val="002060"/>
                </a:solidFill>
              </a:rPr>
              <a:t>Therac-25 radiation overdoses</a:t>
            </a:r>
          </a:p>
          <a:p>
            <a:pPr algn="r"/>
            <a:r>
              <a:rPr lang="en-US" sz="2000" noProof="1">
                <a:solidFill>
                  <a:srgbClr val="002060"/>
                </a:solidFill>
              </a:rPr>
              <a:t>Boeing 737 Max crashes</a:t>
            </a:r>
          </a:p>
          <a:p>
            <a:pPr algn="r"/>
            <a:r>
              <a:rPr lang="en-US" sz="2000" noProof="1">
                <a:solidFill>
                  <a:srgbClr val="002060"/>
                </a:solidFill>
              </a:rPr>
              <a:t>CrowdStrike outage 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51F95A25-FC4D-6497-E417-EAEA1231D68E}"/>
              </a:ext>
            </a:extLst>
          </p:cNvPr>
          <p:cNvSpPr/>
          <p:nvPr/>
        </p:nvSpPr>
        <p:spPr>
          <a:xfrm>
            <a:off x="4036541" y="1890585"/>
            <a:ext cx="527222" cy="193899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7C6807-4AAE-CF7E-FCCB-BDC358BFDD9F}"/>
              </a:ext>
            </a:extLst>
          </p:cNvPr>
          <p:cNvSpPr txBox="1"/>
          <p:nvPr/>
        </p:nvSpPr>
        <p:spPr>
          <a:xfrm>
            <a:off x="4563763" y="2510983"/>
            <a:ext cx="27226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noProof="1">
                <a:solidFill>
                  <a:srgbClr val="FF0000"/>
                </a:solidFill>
              </a:rPr>
              <a:t>Avoidable!</a:t>
            </a:r>
          </a:p>
          <a:p>
            <a:pPr algn="ctr"/>
            <a:r>
              <a:rPr lang="en-US" sz="2000" noProof="1">
                <a:solidFill>
                  <a:srgbClr val="002060"/>
                </a:solidFill>
              </a:rPr>
              <a:t>What is the most reliable way?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3179EA-D3E2-2F79-938E-BA6657302E66}"/>
              </a:ext>
            </a:extLst>
          </p:cNvPr>
          <p:cNvCxnSpPr>
            <a:stCxn id="6" idx="2"/>
          </p:cNvCxnSpPr>
          <p:nvPr/>
        </p:nvCxnSpPr>
        <p:spPr>
          <a:xfrm>
            <a:off x="5925066" y="3618979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E42B29F-D46C-59DE-1777-2B8DB938FA1F}"/>
              </a:ext>
            </a:extLst>
          </p:cNvPr>
          <p:cNvSpPr txBox="1"/>
          <p:nvPr/>
        </p:nvSpPr>
        <p:spPr>
          <a:xfrm>
            <a:off x="4188941" y="4239377"/>
            <a:ext cx="347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noProof="1">
                <a:solidFill>
                  <a:srgbClr val="002060"/>
                </a:solidFill>
              </a:rPr>
              <a:t>Deductive verification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F622D3-7468-9FE5-A9F2-5AF134EA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noProof="1" dirty="0" smtClean="0"/>
              <a:t>2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885583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0B6939-EFD0-0747-E370-837827B8E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617301-7558-0E00-4B79-620987B97C78}"/>
              </a:ext>
            </a:extLst>
          </p:cNvPr>
          <p:cNvSpPr txBox="1"/>
          <p:nvPr/>
        </p:nvSpPr>
        <p:spPr>
          <a:xfrm>
            <a:off x="469556" y="626071"/>
            <a:ext cx="757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>
                <a:solidFill>
                  <a:srgbClr val="002060"/>
                </a:solidFill>
              </a:rPr>
              <a:t>Program Equivalence (2/2)</a:t>
            </a:r>
            <a:endParaRPr lang="en-US" sz="2800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B7511E-D467-B923-BDC6-DA0948F7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noProof="1" dirty="0" smtClean="0"/>
              <a:t>20</a:t>
            </a:fld>
            <a:endParaRPr lang="en-US" noProof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B8B139-D553-7467-0311-2975116C14A3}"/>
              </a:ext>
            </a:extLst>
          </p:cNvPr>
          <p:cNvSpPr txBox="1"/>
          <p:nvPr/>
        </p:nvSpPr>
        <p:spPr>
          <a:xfrm>
            <a:off x="3059018" y="1549209"/>
            <a:ext cx="2387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noProof="1">
                <a:solidFill>
                  <a:srgbClr val="002060"/>
                </a:solidFill>
              </a:rPr>
              <a:t>Product Program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672C02-BB9A-552B-9D23-458A537F0BFA}"/>
              </a:ext>
            </a:extLst>
          </p:cNvPr>
          <p:cNvSpPr txBox="1"/>
          <p:nvPr/>
        </p:nvSpPr>
        <p:spPr>
          <a:xfrm>
            <a:off x="469556" y="2321854"/>
            <a:ext cx="378340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noProof="1">
                <a:solidFill>
                  <a:srgbClr val="002060"/>
                </a:solidFill>
              </a:rPr>
              <a:t>let main (b c n: int) : (x: int, x': int)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= let ref i = 0 in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    let ref i' = 0 in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    let ref j = 0 in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    let ref j' = c in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    let ref x = 0 in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    let ref x' = 0 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89BCEB-3A31-E279-ADA7-A524E9D98453}"/>
              </a:ext>
            </a:extLst>
          </p:cNvPr>
          <p:cNvSpPr txBox="1"/>
          <p:nvPr/>
        </p:nvSpPr>
        <p:spPr>
          <a:xfrm>
            <a:off x="4891038" y="2321854"/>
            <a:ext cx="254268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noProof="1">
                <a:solidFill>
                  <a:srgbClr val="002060"/>
                </a:solidFill>
              </a:rPr>
              <a:t>while i &lt; n &amp;&amp; i' &lt; n do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      j &lt;- i * b + c;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      x &lt;- x + j;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      i &lt;- i + 1;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      x' &lt;- x' + j';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      j' &lt;- j' + b;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      i' &lt;- i' + 1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done;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x, x'</a:t>
            </a:r>
          </a:p>
        </p:txBody>
      </p:sp>
    </p:spTree>
    <p:extLst>
      <p:ext uri="{BB962C8B-B14F-4D97-AF65-F5344CB8AC3E}">
        <p14:creationId xmlns:p14="http://schemas.microsoft.com/office/powerpoint/2010/main" val="1264839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BB6573-AE68-E606-5028-F477F5DCA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11615-3F81-E543-EE9B-3433E85F0FD7}"/>
              </a:ext>
            </a:extLst>
          </p:cNvPr>
          <p:cNvSpPr txBox="1"/>
          <p:nvPr/>
        </p:nvSpPr>
        <p:spPr>
          <a:xfrm>
            <a:off x="1190368" y="2026503"/>
            <a:ext cx="6763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noProof="1">
                <a:solidFill>
                  <a:srgbClr val="002060"/>
                </a:solidFill>
              </a:rPr>
              <a:t>Preliminary Results</a:t>
            </a:r>
            <a:endParaRPr lang="en-US" sz="4800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4028F-0FBD-78C7-E826-C6832D42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noProof="1" dirty="0" smtClean="0"/>
              <a:t>21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181731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036967-5B1E-B1FA-22A4-1F2F6B825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B0DC70-D3C9-886F-1388-347F7D1795C4}"/>
              </a:ext>
            </a:extLst>
          </p:cNvPr>
          <p:cNvSpPr txBox="1"/>
          <p:nvPr/>
        </p:nvSpPr>
        <p:spPr>
          <a:xfrm>
            <a:off x="469555" y="626071"/>
            <a:ext cx="5791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>
                <a:solidFill>
                  <a:srgbClr val="002060"/>
                </a:solidFill>
              </a:rPr>
              <a:t>Simple Equivalence Proof - Factorial</a:t>
            </a:r>
            <a:endParaRPr lang="en-US" sz="2800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2D9266-7A53-3653-0A3D-9BF387AC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noProof="1" dirty="0" smtClean="0"/>
              <a:t>22</a:t>
            </a:fld>
            <a:endParaRPr lang="en-US" noProof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5FE50-C5C1-4BBA-BE15-47E90825F906}"/>
              </a:ext>
            </a:extLst>
          </p:cNvPr>
          <p:cNvSpPr txBox="1"/>
          <p:nvPr/>
        </p:nvSpPr>
        <p:spPr>
          <a:xfrm>
            <a:off x="734969" y="2507100"/>
            <a:ext cx="28255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1">
                <a:solidFill>
                  <a:srgbClr val="002060"/>
                </a:solidFill>
              </a:rPr>
              <a:t>(*@ function rec fact 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(n: integer) : integer =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   if n = 0 then 1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   else n * fact (n-1) *)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(*@ requires n &gt;= 0 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         variant n *)</a:t>
            </a:r>
          </a:p>
          <a:p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D423E8-4811-F466-CDE5-58EFB6506D4D}"/>
              </a:ext>
            </a:extLst>
          </p:cNvPr>
          <p:cNvSpPr txBox="1"/>
          <p:nvPr/>
        </p:nvSpPr>
        <p:spPr>
          <a:xfrm>
            <a:off x="1056175" y="1932168"/>
            <a:ext cx="17628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noProof="1">
                <a:solidFill>
                  <a:srgbClr val="002060"/>
                </a:solidFill>
              </a:rPr>
              <a:t>Functional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CBF11-B5F6-F95A-E926-7A3107FA9818}"/>
              </a:ext>
            </a:extLst>
          </p:cNvPr>
          <p:cNvSpPr txBox="1"/>
          <p:nvPr/>
        </p:nvSpPr>
        <p:spPr>
          <a:xfrm>
            <a:off x="4112480" y="1597539"/>
            <a:ext cx="42965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1">
                <a:solidFill>
                  <a:srgbClr val="002060"/>
                </a:solidFill>
              </a:rPr>
              <a:t>let fact_iter (n: int) : int =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    if n &lt;= 1 then 1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    else begin 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        let res = ref 1 in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        for i = 2 to n do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          (*@ invariant !res = fact (i-1) *)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          res := !res * i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        done;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        !res end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  (*@ result = fact_iter n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    requires n &gt;= 0 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    ensures result = fact n *)</a:t>
            </a:r>
            <a:endParaRPr lang="en-US" sz="2000" noProof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01534C-AA84-24D3-3A83-A31FBA2EE35A}"/>
              </a:ext>
            </a:extLst>
          </p:cNvPr>
          <p:cNvSpPr txBox="1"/>
          <p:nvPr/>
        </p:nvSpPr>
        <p:spPr>
          <a:xfrm>
            <a:off x="6699291" y="2248330"/>
            <a:ext cx="17628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noProof="1">
                <a:solidFill>
                  <a:srgbClr val="002060"/>
                </a:solidFill>
              </a:rPr>
              <a:t>Imperative</a:t>
            </a:r>
          </a:p>
        </p:txBody>
      </p:sp>
    </p:spTree>
    <p:extLst>
      <p:ext uri="{BB962C8B-B14F-4D97-AF65-F5344CB8AC3E}">
        <p14:creationId xmlns:p14="http://schemas.microsoft.com/office/powerpoint/2010/main" val="1923614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C8D082-1553-7A18-544C-877009A95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F4502D-F07D-F841-D1E8-B1968807A964}"/>
              </a:ext>
            </a:extLst>
          </p:cNvPr>
          <p:cNvSpPr txBox="1"/>
          <p:nvPr/>
        </p:nvSpPr>
        <p:spPr>
          <a:xfrm>
            <a:off x="469555" y="626071"/>
            <a:ext cx="7512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>
                <a:solidFill>
                  <a:srgbClr val="002060"/>
                </a:solidFill>
              </a:rPr>
              <a:t>Simple Product Program</a:t>
            </a:r>
            <a:endParaRPr lang="en-US" sz="2800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790DA9-F599-59FB-0135-024CFF9CE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noProof="1" dirty="0" smtClean="0"/>
              <a:t>23</a:t>
            </a:fld>
            <a:endParaRPr lang="en-US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7D949A-38E4-6435-CD39-34D6E452C940}"/>
              </a:ext>
            </a:extLst>
          </p:cNvPr>
          <p:cNvSpPr txBox="1"/>
          <p:nvPr/>
        </p:nvSpPr>
        <p:spPr>
          <a:xfrm>
            <a:off x="469556" y="1971219"/>
            <a:ext cx="21812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1">
                <a:solidFill>
                  <a:srgbClr val="002060"/>
                </a:solidFill>
              </a:rPr>
              <a:t>val ref x : int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val ref y : int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val ref z : int</a:t>
            </a:r>
          </a:p>
          <a:p>
            <a:endParaRPr lang="en-US" sz="2000" noProof="1">
              <a:solidFill>
                <a:srgbClr val="002060"/>
              </a:solidFill>
            </a:endParaRPr>
          </a:p>
          <a:p>
            <a:r>
              <a:rPr lang="en-US" sz="2000" noProof="1">
                <a:solidFill>
                  <a:srgbClr val="002060"/>
                </a:solidFill>
              </a:rPr>
              <a:t>let original () =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    y &lt;- x + 1; 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    z &lt;- y + 1;</a:t>
            </a:r>
            <a:endParaRPr lang="en-US" noProof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647A4-9760-5FD9-452D-5BE8515A49FF}"/>
              </a:ext>
            </a:extLst>
          </p:cNvPr>
          <p:cNvSpPr txBox="1"/>
          <p:nvPr/>
        </p:nvSpPr>
        <p:spPr>
          <a:xfrm>
            <a:off x="469556" y="1409004"/>
            <a:ext cx="17628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noProof="1">
                <a:solidFill>
                  <a:srgbClr val="002060"/>
                </a:solidFill>
              </a:rPr>
              <a:t>Original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BE2CDF-15DB-17AA-BDEC-6B0FDC33B650}"/>
              </a:ext>
            </a:extLst>
          </p:cNvPr>
          <p:cNvSpPr txBox="1"/>
          <p:nvPr/>
        </p:nvSpPr>
        <p:spPr>
          <a:xfrm>
            <a:off x="3055045" y="1971218"/>
            <a:ext cx="24431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1">
                <a:solidFill>
                  <a:srgbClr val="002060"/>
                </a:solidFill>
              </a:rPr>
              <a:t>val ref x : int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val ref y : int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val ref z : int</a:t>
            </a:r>
          </a:p>
          <a:p>
            <a:endParaRPr lang="en-US" sz="2000" noProof="1">
              <a:solidFill>
                <a:srgbClr val="002060"/>
              </a:solidFill>
            </a:endParaRPr>
          </a:p>
          <a:p>
            <a:r>
              <a:rPr lang="en-US" sz="2000" noProof="1">
                <a:solidFill>
                  <a:srgbClr val="002060"/>
                </a:solidFill>
              </a:rPr>
              <a:t>let transformed () =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    z &lt;- x + 2; 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    y &lt;- z - 1;</a:t>
            </a:r>
            <a:endParaRPr lang="en-US" sz="2000" noProof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EAFED1-B1C3-074F-FABF-01CC640A4942}"/>
              </a:ext>
            </a:extLst>
          </p:cNvPr>
          <p:cNvSpPr txBox="1"/>
          <p:nvPr/>
        </p:nvSpPr>
        <p:spPr>
          <a:xfrm>
            <a:off x="3152706" y="1406265"/>
            <a:ext cx="18500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noProof="1">
                <a:solidFill>
                  <a:srgbClr val="002060"/>
                </a:solidFill>
              </a:rPr>
              <a:t>Transformed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E8A61B-3F7F-A926-EB4E-C7E2EF324B04}"/>
              </a:ext>
            </a:extLst>
          </p:cNvPr>
          <p:cNvSpPr txBox="1"/>
          <p:nvPr/>
        </p:nvSpPr>
        <p:spPr>
          <a:xfrm>
            <a:off x="5848864" y="1971218"/>
            <a:ext cx="28255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1">
                <a:solidFill>
                  <a:srgbClr val="002060"/>
                </a:solidFill>
              </a:rPr>
              <a:t>val ref x1, y1, z1 : int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val ref x2, y2, z2 : int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      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let product ()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    requires { x1 = x2 }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    ensures { y1 = y2 }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    ensures { z1 = z2 } =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          y1 &lt;- x1 + 1; 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          z2 &lt;- x2 + 2;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          z1 &lt;- y1 + 1;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          y2 &lt;- z2 - 1;</a:t>
            </a:r>
            <a:endParaRPr lang="en-US" noProof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93B13C-A56F-280A-96AA-2FC544F3C61E}"/>
              </a:ext>
            </a:extLst>
          </p:cNvPr>
          <p:cNvSpPr txBox="1"/>
          <p:nvPr/>
        </p:nvSpPr>
        <p:spPr>
          <a:xfrm>
            <a:off x="5923004" y="1406264"/>
            <a:ext cx="2387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noProof="1">
                <a:solidFill>
                  <a:srgbClr val="002060"/>
                </a:solidFill>
              </a:rPr>
              <a:t>Product Program</a:t>
            </a:r>
          </a:p>
        </p:txBody>
      </p:sp>
    </p:spTree>
    <p:extLst>
      <p:ext uri="{BB962C8B-B14F-4D97-AF65-F5344CB8AC3E}">
        <p14:creationId xmlns:p14="http://schemas.microsoft.com/office/powerpoint/2010/main" val="2195157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10ABCC-D81C-6FB9-ECF0-29E19F4D5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4A5C45-5E9D-8E33-3925-4D31BD061B60}"/>
              </a:ext>
            </a:extLst>
          </p:cNvPr>
          <p:cNvSpPr txBox="1"/>
          <p:nvPr/>
        </p:nvSpPr>
        <p:spPr>
          <a:xfrm>
            <a:off x="469555" y="626071"/>
            <a:ext cx="7512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>
                <a:solidFill>
                  <a:srgbClr val="002060"/>
                </a:solidFill>
              </a:rPr>
              <a:t>Product Program with a while loop (1/2)</a:t>
            </a:r>
            <a:endParaRPr lang="en-US" sz="2800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971F3F-29B8-2C3B-B92E-960339E3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noProof="1" dirty="0" smtClean="0"/>
              <a:t>24</a:t>
            </a:fld>
            <a:endParaRPr lang="en-US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AF574-4B98-906D-BC20-37A8BF6F959C}"/>
              </a:ext>
            </a:extLst>
          </p:cNvPr>
          <p:cNvSpPr txBox="1"/>
          <p:nvPr/>
        </p:nvSpPr>
        <p:spPr>
          <a:xfrm>
            <a:off x="628650" y="2034383"/>
            <a:ext cx="33119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1">
                <a:solidFill>
                  <a:srgbClr val="002060"/>
                </a:solidFill>
              </a:rPr>
              <a:t>let source (b c n: int) : (x: int)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      = let ref i = 0 in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          let ref j = 0 in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          let ref x = 0 in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          while i &lt; n do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              j &lt;- i * b + c;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              x &lt;- x + j;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              i &lt;- i + 1;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          done;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          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5D6688-136A-514F-6F90-A7C02A98119B}"/>
              </a:ext>
            </a:extLst>
          </p:cNvPr>
          <p:cNvSpPr txBox="1"/>
          <p:nvPr/>
        </p:nvSpPr>
        <p:spPr>
          <a:xfrm>
            <a:off x="1273356" y="1472168"/>
            <a:ext cx="17628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noProof="1">
                <a:solidFill>
                  <a:srgbClr val="002060"/>
                </a:solidFill>
              </a:rPr>
              <a:t>Original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5508BF-C9BF-F409-6EB1-106AC5D4E27D}"/>
              </a:ext>
            </a:extLst>
          </p:cNvPr>
          <p:cNvSpPr txBox="1"/>
          <p:nvPr/>
        </p:nvSpPr>
        <p:spPr>
          <a:xfrm>
            <a:off x="4572000" y="2034383"/>
            <a:ext cx="39800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1">
                <a:solidFill>
                  <a:srgbClr val="002060"/>
                </a:solidFill>
              </a:rPr>
              <a:t>let transformed (b c n: int) : (x': int)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      = let ref i' = 0 in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          let ref j' = c in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          let ref x' = 0 in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          while i' &lt; n do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              x' &lt;- x' + j';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              j' &lt;- j' + b;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              i' &lt;- i' + 1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          done;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          x'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853963-9BBE-B108-8560-763C81F35D29}"/>
              </a:ext>
            </a:extLst>
          </p:cNvPr>
          <p:cNvSpPr txBox="1"/>
          <p:nvPr/>
        </p:nvSpPr>
        <p:spPr>
          <a:xfrm>
            <a:off x="5039171" y="1472168"/>
            <a:ext cx="18500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noProof="1">
                <a:solidFill>
                  <a:srgbClr val="002060"/>
                </a:solidFill>
              </a:rPr>
              <a:t>Transformed</a:t>
            </a:r>
          </a:p>
        </p:txBody>
      </p:sp>
    </p:spTree>
    <p:extLst>
      <p:ext uri="{BB962C8B-B14F-4D97-AF65-F5344CB8AC3E}">
        <p14:creationId xmlns:p14="http://schemas.microsoft.com/office/powerpoint/2010/main" val="1010003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C11026-FAA4-D1A2-2375-7FFC6299E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2FC440-129E-2558-9D28-427E638D4C2C}"/>
              </a:ext>
            </a:extLst>
          </p:cNvPr>
          <p:cNvSpPr txBox="1"/>
          <p:nvPr/>
        </p:nvSpPr>
        <p:spPr>
          <a:xfrm>
            <a:off x="469556" y="626071"/>
            <a:ext cx="757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>
                <a:solidFill>
                  <a:srgbClr val="002060"/>
                </a:solidFill>
              </a:rPr>
              <a:t>Product Program with a while loop (2/2)</a:t>
            </a:r>
            <a:endParaRPr lang="en-US" sz="2800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8434A-19E8-A5A0-1225-58E4B7BF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noProof="1" dirty="0" smtClean="0"/>
              <a:t>25</a:t>
            </a:fld>
            <a:endParaRPr lang="en-US" noProof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07CD9C-9A61-8687-8170-507700B4A05B}"/>
              </a:ext>
            </a:extLst>
          </p:cNvPr>
          <p:cNvSpPr txBox="1"/>
          <p:nvPr/>
        </p:nvSpPr>
        <p:spPr>
          <a:xfrm>
            <a:off x="469556" y="1520129"/>
            <a:ext cx="2387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noProof="1">
                <a:solidFill>
                  <a:srgbClr val="002060"/>
                </a:solidFill>
              </a:rPr>
              <a:t>Product Program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2FA40D-39E5-D614-E52B-E422319BE4AD}"/>
              </a:ext>
            </a:extLst>
          </p:cNvPr>
          <p:cNvSpPr txBox="1"/>
          <p:nvPr/>
        </p:nvSpPr>
        <p:spPr>
          <a:xfrm>
            <a:off x="469556" y="2321854"/>
            <a:ext cx="378340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noProof="1">
                <a:solidFill>
                  <a:srgbClr val="002060"/>
                </a:solidFill>
              </a:rPr>
              <a:t>let main (b c n: int) : (x: int, x': int)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    ensures { x = x' }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= let ref i = 0 in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    let ref i' = 0 in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    let ref j = 0 in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    let ref j' = c in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    let ref x = 0 in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    let ref x' = 0 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0D1468-CF67-22DA-BE1E-F6F8CBB279AB}"/>
              </a:ext>
            </a:extLst>
          </p:cNvPr>
          <p:cNvSpPr txBox="1"/>
          <p:nvPr/>
        </p:nvSpPr>
        <p:spPr>
          <a:xfrm>
            <a:off x="4891038" y="1355666"/>
            <a:ext cx="298774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noProof="1">
                <a:solidFill>
                  <a:srgbClr val="002060"/>
                </a:solidFill>
              </a:rPr>
              <a:t>while i &lt; n &amp;&amp; i' &lt; n do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      variant   { n - i }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      invariant { j' = i' * b + c }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      invariant { i = i' }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      invariant { x = x' }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      j &lt;- i * b + c;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      x &lt;- x + j;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      i &lt;- i + 1;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      x' &lt;- x' + j';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      j' &lt;- j' + b;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      i' &lt;- i' + 1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done;</a:t>
            </a:r>
          </a:p>
          <a:p>
            <a:r>
              <a:rPr lang="en-US" sz="2000" noProof="1">
                <a:solidFill>
                  <a:srgbClr val="002060"/>
                </a:solidFill>
              </a:rPr>
              <a:t>x, x'</a:t>
            </a:r>
          </a:p>
        </p:txBody>
      </p:sp>
    </p:spTree>
    <p:extLst>
      <p:ext uri="{BB962C8B-B14F-4D97-AF65-F5344CB8AC3E}">
        <p14:creationId xmlns:p14="http://schemas.microsoft.com/office/powerpoint/2010/main" val="3473929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B341E9-3BBC-2ADB-7FDE-98EC6456C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D8B8D2-0F30-A037-BEFB-CE467471990F}"/>
              </a:ext>
            </a:extLst>
          </p:cNvPr>
          <p:cNvSpPr txBox="1"/>
          <p:nvPr/>
        </p:nvSpPr>
        <p:spPr>
          <a:xfrm>
            <a:off x="2397211" y="2026503"/>
            <a:ext cx="4349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noProof="1">
                <a:solidFill>
                  <a:srgbClr val="002060"/>
                </a:solidFill>
              </a:rPr>
              <a:t>Work Plan</a:t>
            </a:r>
            <a:endParaRPr lang="en-US" sz="4800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5BE622-DA9D-6404-5ADC-95292C970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noProof="1" dirty="0" smtClean="0"/>
              <a:t>26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39660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04CAF5-49D7-3FC3-F1FD-36842A73C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0B4928-6465-DB56-6C10-343AF1671929}"/>
              </a:ext>
            </a:extLst>
          </p:cNvPr>
          <p:cNvSpPr txBox="1"/>
          <p:nvPr/>
        </p:nvSpPr>
        <p:spPr>
          <a:xfrm>
            <a:off x="-362466" y="617833"/>
            <a:ext cx="3418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noProof="1">
                <a:solidFill>
                  <a:srgbClr val="002060"/>
                </a:solidFill>
              </a:rPr>
              <a:t>Work Plan</a:t>
            </a:r>
            <a:endParaRPr lang="en-US" sz="2800" noProof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5C78AD-1D89-A24C-57AC-C2014F32439E}"/>
              </a:ext>
            </a:extLst>
          </p:cNvPr>
          <p:cNvSpPr txBox="1"/>
          <p:nvPr/>
        </p:nvSpPr>
        <p:spPr>
          <a:xfrm>
            <a:off x="0" y="2343845"/>
            <a:ext cx="28832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noProof="1"/>
              <a:t>Preliminary</a:t>
            </a:r>
          </a:p>
          <a:p>
            <a:pPr algn="r"/>
            <a:r>
              <a:rPr lang="en-US" sz="1400" noProof="1"/>
              <a:t>Collection of case studies</a:t>
            </a:r>
          </a:p>
          <a:p>
            <a:pPr algn="r"/>
            <a:endParaRPr lang="en-US" sz="1400" noProof="1"/>
          </a:p>
          <a:p>
            <a:pPr algn="r"/>
            <a:r>
              <a:rPr lang="en-US" sz="1400" b="1" noProof="1"/>
              <a:t>First-order product programs</a:t>
            </a:r>
          </a:p>
          <a:p>
            <a:pPr algn="r"/>
            <a:r>
              <a:rPr lang="en-US" sz="1400" noProof="1"/>
              <a:t>Definition in OCaml</a:t>
            </a:r>
          </a:p>
          <a:p>
            <a:pPr algn="r"/>
            <a:r>
              <a:rPr lang="en-US" sz="1400" noProof="1"/>
              <a:t>Implementation in Cameleer</a:t>
            </a:r>
          </a:p>
          <a:p>
            <a:pPr algn="r"/>
            <a:endParaRPr lang="en-US" sz="1400" noProof="1"/>
          </a:p>
          <a:p>
            <a:pPr algn="r"/>
            <a:r>
              <a:rPr lang="en-US" sz="1400" b="1" noProof="1"/>
              <a:t>Extension to higher-order </a:t>
            </a:r>
            <a:r>
              <a:rPr lang="en-US" sz="1400" noProof="1"/>
              <a:t>Definition in OCaml</a:t>
            </a:r>
          </a:p>
          <a:p>
            <a:pPr algn="r"/>
            <a:r>
              <a:rPr lang="en-US" sz="1400" noProof="1"/>
              <a:t>Implementation in Cameleer</a:t>
            </a:r>
          </a:p>
          <a:p>
            <a:pPr algn="r"/>
            <a:endParaRPr lang="en-US" sz="1400" noProof="1"/>
          </a:p>
          <a:p>
            <a:pPr algn="r"/>
            <a:r>
              <a:rPr lang="en-US" sz="1400" b="1" noProof="1"/>
              <a:t>Dissertation</a:t>
            </a:r>
          </a:p>
          <a:p>
            <a:pPr algn="r"/>
            <a:r>
              <a:rPr lang="en-US" sz="1400" noProof="1"/>
              <a:t>Writing</a:t>
            </a:r>
          </a:p>
          <a:p>
            <a:pPr algn="r"/>
            <a:endParaRPr lang="en-US" sz="1600" noProof="1"/>
          </a:p>
        </p:txBody>
      </p:sp>
      <p:pic>
        <p:nvPicPr>
          <p:cNvPr id="7" name="Picture 6" descr="A screenshot of a project management&#10;&#10;AI-generated content may be incorrect.">
            <a:extLst>
              <a:ext uri="{FF2B5EF4-FFF2-40B4-BE49-F238E27FC236}">
                <a16:creationId xmlns:a16="http://schemas.microsoft.com/office/drawing/2014/main" id="{C867ADD3-EE41-9A04-671D-5DE434BBF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43" y="1416908"/>
            <a:ext cx="5906530" cy="376068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CEE43D-0441-A2DA-4517-2B20BDB5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noProof="1" dirty="0" smtClean="0"/>
              <a:t>27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402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AF4590-A0EF-AF90-3407-BA2B32EB0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9C5539-01CF-7C82-4572-98C712FDE80F}"/>
              </a:ext>
            </a:extLst>
          </p:cNvPr>
          <p:cNvSpPr txBox="1"/>
          <p:nvPr/>
        </p:nvSpPr>
        <p:spPr>
          <a:xfrm>
            <a:off x="469556" y="626071"/>
            <a:ext cx="6845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>
                <a:solidFill>
                  <a:srgbClr val="002060"/>
                </a:solidFill>
              </a:rPr>
              <a:t>Challenges</a:t>
            </a:r>
            <a:endParaRPr lang="en-US" sz="2800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502F3-A7CE-E63C-CCC6-270641B93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noProof="1" dirty="0" smtClean="0"/>
              <a:t>3</a:t>
            </a:fld>
            <a:endParaRPr lang="en-US" noProof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B71C3D-8683-34F1-997F-FD5358F35113}"/>
              </a:ext>
            </a:extLst>
          </p:cNvPr>
          <p:cNvSpPr txBox="1"/>
          <p:nvPr/>
        </p:nvSpPr>
        <p:spPr>
          <a:xfrm>
            <a:off x="469556" y="1931255"/>
            <a:ext cx="69856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1">
                <a:solidFill>
                  <a:srgbClr val="002060"/>
                </a:solidFill>
              </a:rPr>
              <a:t>Compared to other forms of software verification, deductive verification requires:</a:t>
            </a:r>
          </a:p>
          <a:p>
            <a:endParaRPr lang="en-US" sz="2400" noProof="1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rgbClr val="002060"/>
                </a:solidFill>
              </a:rPr>
              <a:t>Specialized knowledge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rgbClr val="002060"/>
                </a:solidFill>
              </a:rPr>
              <a:t>More effort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rgbClr val="002060"/>
                </a:solidFill>
              </a:rPr>
              <a:t>More time</a:t>
            </a:r>
          </a:p>
        </p:txBody>
      </p:sp>
    </p:spTree>
    <p:extLst>
      <p:ext uri="{BB962C8B-B14F-4D97-AF65-F5344CB8AC3E}">
        <p14:creationId xmlns:p14="http://schemas.microsoft.com/office/powerpoint/2010/main" val="1630249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A73273-C385-5C88-81B4-DF94A455D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B80A12-38ED-C385-3FEE-CDB0A8D951BC}"/>
              </a:ext>
            </a:extLst>
          </p:cNvPr>
          <p:cNvSpPr txBox="1"/>
          <p:nvPr/>
        </p:nvSpPr>
        <p:spPr>
          <a:xfrm>
            <a:off x="469556" y="626071"/>
            <a:ext cx="6845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>
                <a:solidFill>
                  <a:srgbClr val="002060"/>
                </a:solidFill>
              </a:rPr>
              <a:t>Problem Definition</a:t>
            </a:r>
            <a:endParaRPr lang="en-US" sz="28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21531F-114E-2737-E66A-DAC48AF0F279}"/>
              </a:ext>
            </a:extLst>
          </p:cNvPr>
          <p:cNvSpPr txBox="1"/>
          <p:nvPr/>
        </p:nvSpPr>
        <p:spPr>
          <a:xfrm>
            <a:off x="1357184" y="2549093"/>
            <a:ext cx="6429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noProof="1">
                <a:solidFill>
                  <a:srgbClr val="002060"/>
                </a:solidFill>
              </a:rPr>
              <a:t>Can we automatically prove that two programs P1 and P2 are correct and equivalent?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AE083-10D5-D7CC-79B8-67AFA0135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noProof="1" dirty="0" smtClean="0"/>
              <a:t>4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904246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04C4A0-09C2-509D-41FA-F496FCBC8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776937-F01E-BE04-B869-2B7F7062A576}"/>
              </a:ext>
            </a:extLst>
          </p:cNvPr>
          <p:cNvSpPr txBox="1"/>
          <p:nvPr/>
        </p:nvSpPr>
        <p:spPr>
          <a:xfrm>
            <a:off x="469556" y="626071"/>
            <a:ext cx="6845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>
                <a:solidFill>
                  <a:srgbClr val="002060"/>
                </a:solidFill>
              </a:rPr>
              <a:t>Goals and Expected Contributions</a:t>
            </a:r>
            <a:endParaRPr lang="en-US" sz="28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CEF7B4-8D5C-C811-68C8-F77BCEF4A885}"/>
              </a:ext>
            </a:extLst>
          </p:cNvPr>
          <p:cNvSpPr txBox="1"/>
          <p:nvPr/>
        </p:nvSpPr>
        <p:spPr>
          <a:xfrm>
            <a:off x="469557" y="2400812"/>
            <a:ext cx="6128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rgbClr val="002060"/>
                </a:solidFill>
              </a:rPr>
              <a:t>Product programs in OCaml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rgbClr val="002060"/>
                </a:solidFill>
              </a:rPr>
              <a:t>Facilitate the proof of the hardest program by using the proof of the simplest 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7CB5A-A900-3B1E-4E5D-321B1ACB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noProof="1" dirty="0" smtClean="0"/>
              <a:t>5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664870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33C5F3-341B-CDA0-3B22-A015F4422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F7AE157-3983-D646-088D-E1E2E8187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893" y="2195916"/>
            <a:ext cx="6858000" cy="2394086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800" noProof="1">
                <a:solidFill>
                  <a:srgbClr val="002060"/>
                </a:solidFill>
              </a:rPr>
              <a:t>Background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noProof="1">
                <a:solidFill>
                  <a:srgbClr val="002060"/>
                </a:solidFill>
              </a:rPr>
              <a:t>State of the Art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noProof="1">
                <a:solidFill>
                  <a:srgbClr val="002060"/>
                </a:solidFill>
              </a:rPr>
              <a:t>Preliminary Results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noProof="1">
                <a:solidFill>
                  <a:srgbClr val="002060"/>
                </a:solidFill>
              </a:rPr>
              <a:t>Work Plan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18E59A-FE1A-37E4-F155-D8BDF0494D9D}"/>
              </a:ext>
            </a:extLst>
          </p:cNvPr>
          <p:cNvSpPr txBox="1"/>
          <p:nvPr/>
        </p:nvSpPr>
        <p:spPr>
          <a:xfrm>
            <a:off x="1416908" y="812984"/>
            <a:ext cx="6310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noProof="1">
                <a:solidFill>
                  <a:srgbClr val="002060"/>
                </a:solidFill>
              </a:rPr>
              <a:t>Presentation Structure</a:t>
            </a:r>
            <a:endParaRPr lang="en-US" sz="4800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A381D-06C1-EC60-F50A-82AED36C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noProof="1" dirty="0" smtClean="0"/>
              <a:t>6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3038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BB0875-03D9-5126-8BAD-E18E2990C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F1BF29-1EE2-11C4-C63D-88EE7FA49927}"/>
              </a:ext>
            </a:extLst>
          </p:cNvPr>
          <p:cNvSpPr txBox="1"/>
          <p:nvPr/>
        </p:nvSpPr>
        <p:spPr>
          <a:xfrm>
            <a:off x="2397211" y="2026503"/>
            <a:ext cx="4349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noProof="1">
                <a:solidFill>
                  <a:srgbClr val="002060"/>
                </a:solidFill>
              </a:rPr>
              <a:t>Background</a:t>
            </a:r>
            <a:endParaRPr lang="en-US" sz="4800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DB8A9E-88E4-C7B2-12DF-6CD676CB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noProof="1" dirty="0" smtClean="0"/>
              <a:t>7</a:t>
            </a:fld>
            <a:endParaRPr lang="en-US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887527-BA57-CF39-EA4A-982A18774BE3}"/>
              </a:ext>
            </a:extLst>
          </p:cNvPr>
          <p:cNvSpPr txBox="1"/>
          <p:nvPr/>
        </p:nvSpPr>
        <p:spPr>
          <a:xfrm>
            <a:off x="1383957" y="939114"/>
            <a:ext cx="1768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noProof="1">
                <a:solidFill>
                  <a:srgbClr val="FFFF00"/>
                </a:solidFill>
              </a:rPr>
              <a:t>Hoare Logic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078C22-F81E-4E02-CB51-15F14D176A1F}"/>
              </a:ext>
            </a:extLst>
          </p:cNvPr>
          <p:cNvSpPr txBox="1"/>
          <p:nvPr/>
        </p:nvSpPr>
        <p:spPr>
          <a:xfrm>
            <a:off x="6890952" y="2953643"/>
            <a:ext cx="149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noProof="1">
                <a:solidFill>
                  <a:schemeClr val="accent2"/>
                </a:solidFill>
              </a:rPr>
              <a:t>Cameleer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EA9305-D84A-B034-1322-577821CA4F4C}"/>
              </a:ext>
            </a:extLst>
          </p:cNvPr>
          <p:cNvSpPr txBox="1"/>
          <p:nvPr/>
        </p:nvSpPr>
        <p:spPr>
          <a:xfrm>
            <a:off x="4920947" y="4077229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noProof="1">
                <a:solidFill>
                  <a:srgbClr val="C00000"/>
                </a:solidFill>
              </a:rPr>
              <a:t>GOSPEL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320B3E-73D3-CD3E-C4D5-2F400BED8F2F}"/>
              </a:ext>
            </a:extLst>
          </p:cNvPr>
          <p:cNvSpPr txBox="1"/>
          <p:nvPr/>
        </p:nvSpPr>
        <p:spPr>
          <a:xfrm>
            <a:off x="4639652" y="724141"/>
            <a:ext cx="3176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noProof="1">
                <a:solidFill>
                  <a:srgbClr val="FFFF00"/>
                </a:solidFill>
              </a:rPr>
              <a:t>Relational Hoare Logic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5839CF-434B-7C6C-0F8C-58D3B336AB64}"/>
              </a:ext>
            </a:extLst>
          </p:cNvPr>
          <p:cNvSpPr txBox="1"/>
          <p:nvPr/>
        </p:nvSpPr>
        <p:spPr>
          <a:xfrm>
            <a:off x="818738" y="2442001"/>
            <a:ext cx="113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noProof="1">
                <a:solidFill>
                  <a:srgbClr val="C00000"/>
                </a:solidFill>
              </a:rPr>
              <a:t>OCaml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3DA7EE-8840-D0A4-AE7A-6CC9EF62FCAF}"/>
              </a:ext>
            </a:extLst>
          </p:cNvPr>
          <p:cNvSpPr txBox="1"/>
          <p:nvPr/>
        </p:nvSpPr>
        <p:spPr>
          <a:xfrm>
            <a:off x="1801410" y="4077228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noProof="1">
                <a:solidFill>
                  <a:schemeClr val="accent2"/>
                </a:solidFill>
              </a:rPr>
              <a:t>Why3</a:t>
            </a:r>
          </a:p>
        </p:txBody>
      </p:sp>
    </p:spTree>
    <p:extLst>
      <p:ext uri="{BB962C8B-B14F-4D97-AF65-F5344CB8AC3E}">
        <p14:creationId xmlns:p14="http://schemas.microsoft.com/office/powerpoint/2010/main" val="2046348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F7E4D4-952D-E8F3-1749-587073F71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8B288E-01CE-4FBB-FA4D-1532A605A73E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>
                <a:solidFill>
                  <a:srgbClr val="002060"/>
                </a:solidFill>
              </a:rPr>
              <a:t>Hoare Logic</a:t>
            </a:r>
            <a:endParaRPr lang="en-US" sz="28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29EFAC-5AD1-86F5-677E-66941FBADA4B}"/>
              </a:ext>
            </a:extLst>
          </p:cNvPr>
          <p:cNvSpPr txBox="1"/>
          <p:nvPr/>
        </p:nvSpPr>
        <p:spPr>
          <a:xfrm>
            <a:off x="469556" y="1732855"/>
            <a:ext cx="733167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noProof="1">
                <a:solidFill>
                  <a:srgbClr val="002060"/>
                </a:solidFill>
              </a:rPr>
              <a:t>Fundamental in deductive verification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noProof="1">
                <a:solidFill>
                  <a:srgbClr val="002060"/>
                </a:solidFill>
              </a:rPr>
              <a:t>Allows reasoning about the correctness of a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noProof="1">
                <a:solidFill>
                  <a:srgbClr val="002060"/>
                </a:solidFill>
              </a:rPr>
              <a:t>If the pre-condition holds and the program terminates, then the post-condition also holds after the execution 							   (</a:t>
            </a:r>
            <a:r>
              <a:rPr lang="en-US" sz="2200" b="1" noProof="1">
                <a:solidFill>
                  <a:srgbClr val="002060"/>
                </a:solidFill>
              </a:rPr>
              <a:t>Hoare triple</a:t>
            </a:r>
            <a:r>
              <a:rPr lang="en-US" sz="2200" noProof="1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8A841-D3CB-5840-1A33-50BD87384557}"/>
              </a:ext>
            </a:extLst>
          </p:cNvPr>
          <p:cNvSpPr txBox="1"/>
          <p:nvPr/>
        </p:nvSpPr>
        <p:spPr>
          <a:xfrm>
            <a:off x="3478426" y="3722361"/>
            <a:ext cx="1767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noProof="1">
                <a:solidFill>
                  <a:srgbClr val="002060"/>
                </a:solidFill>
              </a:rPr>
              <a:t>{P} </a:t>
            </a:r>
            <a:r>
              <a:rPr lang="en-US" sz="2800" b="1" noProof="1">
                <a:solidFill>
                  <a:srgbClr val="002060"/>
                </a:solidFill>
              </a:rPr>
              <a:t>S</a:t>
            </a:r>
            <a:r>
              <a:rPr lang="en-US" sz="2800" noProof="1">
                <a:solidFill>
                  <a:srgbClr val="002060"/>
                </a:solidFill>
              </a:rPr>
              <a:t> {Q}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F2763-10D7-0251-2C38-30156B9E37BB}"/>
              </a:ext>
            </a:extLst>
          </p:cNvPr>
          <p:cNvSpPr txBox="1"/>
          <p:nvPr/>
        </p:nvSpPr>
        <p:spPr>
          <a:xfrm>
            <a:off x="1037963" y="4690420"/>
            <a:ext cx="2215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noProof="1">
                <a:solidFill>
                  <a:srgbClr val="002060"/>
                </a:solidFill>
              </a:rPr>
              <a:t>Pre-condition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FA02B5-6BD5-B9CF-DDDB-FD3B7D0B2DBD}"/>
              </a:ext>
            </a:extLst>
          </p:cNvPr>
          <p:cNvSpPr txBox="1"/>
          <p:nvPr/>
        </p:nvSpPr>
        <p:spPr>
          <a:xfrm>
            <a:off x="3253944" y="4693167"/>
            <a:ext cx="2215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noProof="1">
                <a:solidFill>
                  <a:srgbClr val="002060"/>
                </a:solidFill>
              </a:rPr>
              <a:t>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512DF-E1CF-D5DE-267A-2EFBC9121C49}"/>
              </a:ext>
            </a:extLst>
          </p:cNvPr>
          <p:cNvSpPr txBox="1"/>
          <p:nvPr/>
        </p:nvSpPr>
        <p:spPr>
          <a:xfrm>
            <a:off x="5469925" y="4690420"/>
            <a:ext cx="2215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noProof="1">
                <a:solidFill>
                  <a:srgbClr val="002060"/>
                </a:solidFill>
              </a:rPr>
              <a:t>Post-condition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447F5A-D5B6-428D-588E-0895770C7C47}"/>
              </a:ext>
            </a:extLst>
          </p:cNvPr>
          <p:cNvCxnSpPr>
            <a:cxnSpLocks/>
          </p:cNvCxnSpPr>
          <p:nvPr/>
        </p:nvCxnSpPr>
        <p:spPr>
          <a:xfrm flipH="1">
            <a:off x="3122141" y="4242487"/>
            <a:ext cx="724930" cy="445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E65A080-C42C-D3A7-ED94-17B98DFD13A9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361935" y="4245581"/>
            <a:ext cx="0" cy="447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961681-FFCC-BA08-3836-472C8CEA6473}"/>
              </a:ext>
            </a:extLst>
          </p:cNvPr>
          <p:cNvCxnSpPr/>
          <p:nvPr/>
        </p:nvCxnSpPr>
        <p:spPr>
          <a:xfrm>
            <a:off x="4860325" y="4244034"/>
            <a:ext cx="609600" cy="443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2C5BD96-C82C-30DB-0133-9CE08881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noProof="1" dirty="0" smtClean="0"/>
              <a:t>8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563585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0EB817-9A4A-A752-45FE-802F77F34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A7992F-728A-EB95-C874-674DAC1DDB6D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>
                <a:solidFill>
                  <a:srgbClr val="002060"/>
                </a:solidFill>
              </a:rPr>
              <a:t>Relational Hoare Logic</a:t>
            </a:r>
            <a:endParaRPr lang="en-US" sz="28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BAC42F-A972-CB6F-292C-4DF37B2315E7}"/>
              </a:ext>
            </a:extLst>
          </p:cNvPr>
          <p:cNvSpPr txBox="1"/>
          <p:nvPr/>
        </p:nvSpPr>
        <p:spPr>
          <a:xfrm>
            <a:off x="469556" y="1774728"/>
            <a:ext cx="771061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noProof="1">
                <a:solidFill>
                  <a:srgbClr val="002060"/>
                </a:solidFill>
              </a:rPr>
              <a:t>Extension of Hoare Logic to reason about two different programs or different runs of the same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noProof="1">
                <a:solidFill>
                  <a:srgbClr val="002060"/>
                </a:solidFill>
              </a:rPr>
              <a:t>Much better to establish that two programs are equivalent or not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noProof="1">
                <a:solidFill>
                  <a:srgbClr val="002060"/>
                </a:solidFill>
              </a:rPr>
              <a:t>If both P1 and P2 respect the pre-condition, either they both terminate respecting the post-condition or neither does                             </a:t>
            </a:r>
            <a:r>
              <a:rPr lang="en-US" sz="2200" noProof="1">
                <a:solidFill>
                  <a:srgbClr val="ACCFEE"/>
                </a:solidFill>
              </a:rPr>
              <a:t>.</a:t>
            </a:r>
            <a:r>
              <a:rPr lang="en-US" sz="2200" noProof="1">
                <a:solidFill>
                  <a:srgbClr val="002060"/>
                </a:solidFill>
              </a:rPr>
              <a:t>                                          (</a:t>
            </a:r>
            <a:r>
              <a:rPr lang="en-US" sz="2200" b="1" noProof="1">
                <a:solidFill>
                  <a:srgbClr val="002060"/>
                </a:solidFill>
              </a:rPr>
              <a:t>Hoare quadruple</a:t>
            </a:r>
            <a:r>
              <a:rPr lang="en-US" sz="2200" noProof="1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32A12-4DCA-63E4-21CB-5676DB55634C}"/>
              </a:ext>
            </a:extLst>
          </p:cNvPr>
          <p:cNvSpPr txBox="1"/>
          <p:nvPr/>
        </p:nvSpPr>
        <p:spPr>
          <a:xfrm>
            <a:off x="3179806" y="4432861"/>
            <a:ext cx="2784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noProof="1">
                <a:solidFill>
                  <a:srgbClr val="002060"/>
                </a:solidFill>
              </a:rPr>
              <a:t>{Φ} </a:t>
            </a:r>
            <a:r>
              <a:rPr lang="en-US" sz="2800" i="1" noProof="1">
                <a:solidFill>
                  <a:srgbClr val="002060"/>
                </a:solidFill>
              </a:rPr>
              <a:t>P1</a:t>
            </a:r>
            <a:r>
              <a:rPr lang="en-US" sz="2800" noProof="1">
                <a:solidFill>
                  <a:srgbClr val="002060"/>
                </a:solidFill>
              </a:rPr>
              <a:t> ~ </a:t>
            </a:r>
            <a:r>
              <a:rPr lang="en-US" sz="2800" i="1" noProof="1">
                <a:solidFill>
                  <a:srgbClr val="002060"/>
                </a:solidFill>
              </a:rPr>
              <a:t>P2</a:t>
            </a:r>
            <a:r>
              <a:rPr lang="en-US" sz="2800" noProof="1">
                <a:solidFill>
                  <a:srgbClr val="002060"/>
                </a:solidFill>
              </a:rPr>
              <a:t>  {Ψ}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257913-406A-1190-228C-D3DE24D51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noProof="1" dirty="0" smtClean="0"/>
              <a:t>9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17833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538</TotalTime>
  <Words>1547</Words>
  <Application>Microsoft Office PowerPoint</Application>
  <PresentationFormat>On-screen Show (16:10)</PresentationFormat>
  <Paragraphs>280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Aptos</vt:lpstr>
      <vt:lpstr>Aptos Display</vt:lpstr>
      <vt:lpstr>Arial</vt:lpstr>
      <vt:lpstr>Wingdings</vt:lpstr>
      <vt:lpstr>Tema do Office</vt:lpstr>
      <vt:lpstr>Formal Verification of Programs Equivalence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Joao Francisco Serrenho Nini</dc:creator>
  <cp:lastModifiedBy>Joao Francisco Serrenho Nini</cp:lastModifiedBy>
  <cp:revision>38</cp:revision>
  <dcterms:created xsi:type="dcterms:W3CDTF">2025-02-13T13:42:37Z</dcterms:created>
  <dcterms:modified xsi:type="dcterms:W3CDTF">2025-02-26T12:52:29Z</dcterms:modified>
</cp:coreProperties>
</file>