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83" r:id="rId10"/>
    <p:sldId id="270" r:id="rId11"/>
    <p:sldId id="268" r:id="rId12"/>
    <p:sldId id="271" r:id="rId13"/>
    <p:sldId id="272" r:id="rId14"/>
    <p:sldId id="284" r:id="rId15"/>
    <p:sldId id="273" r:id="rId16"/>
    <p:sldId id="260" r:id="rId17"/>
    <p:sldId id="274" r:id="rId18"/>
    <p:sldId id="275" r:id="rId19"/>
    <p:sldId id="276" r:id="rId20"/>
    <p:sldId id="277" r:id="rId21"/>
    <p:sldId id="261" r:id="rId22"/>
    <p:sldId id="278" r:id="rId23"/>
    <p:sldId id="279" r:id="rId24"/>
    <p:sldId id="262" r:id="rId25"/>
    <p:sldId id="263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7271-F55A-4686-93D9-9528AEDA19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2602-38FE-4418-A7EF-ADB22DAE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2F9-84AD-46CB-8486-EB732804F762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fld id="{292A9FD8-515A-4698-9313-0AB17EE963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752-90E6-4B57-86C0-C43DD2320A2D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5269-252E-4ABC-B047-AD967E98EA5E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784-9B75-4DBC-ACA0-9F51227CD78F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4D52-32DE-4F35-8CB6-5A44573D3FC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22E-8A21-4AF6-BDE0-993A2F9B14BB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D9E4-527D-47F1-B47F-963D62CCBC76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08-925A-4874-BCA4-36BA40FADF76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426-3683-4E7C-B869-5155B20F8BC6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A60-24F6-40E8-A0D7-2067F6ECA6B2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6440-8C5F-4111-9AD5-D0C1FDF01CE9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6FEB8-5B01-4F5E-B573-CC516A2AD5E4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pt-PT" noProof="1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pt-PT" sz="2000" noProof="1">
                <a:solidFill>
                  <a:srgbClr val="002060"/>
                </a:solidFill>
              </a:rPr>
              <a:t>João Nini</a:t>
            </a:r>
          </a:p>
          <a:p>
            <a:r>
              <a:rPr lang="pt-PT" sz="2000" noProof="1">
                <a:solidFill>
                  <a:srgbClr val="002060"/>
                </a:solidFill>
              </a:rPr>
              <a:t>Advisor: Mário Pereira</a:t>
            </a:r>
          </a:p>
          <a:p>
            <a:endParaRPr lang="pt-PT" sz="2000" noProof="1">
              <a:solidFill>
                <a:srgbClr val="002060"/>
              </a:solidFill>
            </a:endParaRPr>
          </a:p>
          <a:p>
            <a:r>
              <a:rPr lang="pt-PT" sz="2000" noProof="1">
                <a:solidFill>
                  <a:srgbClr val="002060"/>
                </a:solidFill>
              </a:rPr>
              <a:t>February 20,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7CF3-8E6D-455B-29AC-2426301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Relational Hoare Logic (2/2)</a:t>
            </a:r>
            <a:endParaRPr lang="pt-PT" sz="28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35E25-71AF-B58E-1C90-37D4E783AAB3}"/>
              </a:ext>
            </a:extLst>
          </p:cNvPr>
          <p:cNvSpPr txBox="1"/>
          <p:nvPr/>
        </p:nvSpPr>
        <p:spPr>
          <a:xfrm>
            <a:off x="469555" y="1272966"/>
            <a:ext cx="2193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600" noProof="1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F4719-4A30-9D88-86C2-0AE1EA1F12B9}"/>
              </a:ext>
            </a:extLst>
          </p:cNvPr>
          <p:cNvSpPr txBox="1"/>
          <p:nvPr/>
        </p:nvSpPr>
        <p:spPr>
          <a:xfrm>
            <a:off x="2755556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noProof="1">
                <a:solidFill>
                  <a:srgbClr val="002060"/>
                </a:solidFill>
              </a:rPr>
              <a:t>P1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y := x + 1;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z := y + 1; </a:t>
            </a:r>
          </a:p>
          <a:p>
            <a:endParaRPr lang="pt-PT" sz="2400" i="1" noProof="1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4DFCB-44F5-76A0-F45F-D4925D1330BD}"/>
              </a:ext>
            </a:extLst>
          </p:cNvPr>
          <p:cNvSpPr txBox="1"/>
          <p:nvPr/>
        </p:nvSpPr>
        <p:spPr>
          <a:xfrm>
            <a:off x="4572000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noProof="1">
                <a:solidFill>
                  <a:srgbClr val="002060"/>
                </a:solidFill>
              </a:rPr>
              <a:t>P2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z := x + 2;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y := z - 1; </a:t>
            </a:r>
          </a:p>
          <a:p>
            <a:endParaRPr lang="pt-PT" sz="2400" i="1" noProof="1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D3B06-90BA-7A6F-F13F-E4D33F69DD64}"/>
              </a:ext>
            </a:extLst>
          </p:cNvPr>
          <p:cNvSpPr txBox="1"/>
          <p:nvPr/>
        </p:nvSpPr>
        <p:spPr>
          <a:xfrm>
            <a:off x="1433384" y="3882993"/>
            <a:ext cx="627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Φ </a:t>
            </a:r>
            <a:r>
              <a:rPr lang="pt-PT" sz="2400" noProof="1"/>
              <a:t>≜</a:t>
            </a:r>
            <a:r>
              <a:rPr lang="pt-PT" sz="2400" noProof="1">
                <a:solidFill>
                  <a:srgbClr val="002060"/>
                </a:solidFill>
              </a:rPr>
              <a:t> P1.x = P2.x </a:t>
            </a:r>
          </a:p>
          <a:p>
            <a:r>
              <a:rPr lang="pt-PT" sz="2400" noProof="1">
                <a:solidFill>
                  <a:srgbClr val="002060"/>
                </a:solidFill>
              </a:rPr>
              <a:t>Ψ </a:t>
            </a:r>
            <a:r>
              <a:rPr lang="pt-PT" sz="2400" noProof="1"/>
              <a:t>≜</a:t>
            </a:r>
            <a:r>
              <a:rPr lang="pt-PT" sz="2400" noProof="1">
                <a:solidFill>
                  <a:srgbClr val="002060"/>
                </a:solidFill>
              </a:rPr>
              <a:t> P1.x = P2.x ∧ P1.y = P2.y ∧ P1.z = P2.z 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AEF7FC6-A282-CC28-EEC0-C9180C4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10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OCaml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C460-8768-4812-5AF4-EF2037D27808}"/>
              </a:ext>
            </a:extLst>
          </p:cNvPr>
          <p:cNvSpPr txBox="1"/>
          <p:nvPr/>
        </p:nvSpPr>
        <p:spPr>
          <a:xfrm>
            <a:off x="469556" y="1609536"/>
            <a:ext cx="5132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Multi-paradigm, interpreted or compiled, strongly and statically typed with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Used in: Meta, Microsoft, Bloomberg, Docker, Coq…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C040B-C006-E980-511D-62DEEFA598D2}"/>
              </a:ext>
            </a:extLst>
          </p:cNvPr>
          <p:cNvSpPr txBox="1"/>
          <p:nvPr/>
        </p:nvSpPr>
        <p:spPr>
          <a:xfrm>
            <a:off x="469556" y="3714842"/>
            <a:ext cx="439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noProof="1">
                <a:solidFill>
                  <a:srgbClr val="002060"/>
                </a:solidFill>
              </a:rPr>
              <a:t>let rec gcd (a: int) (b:int) : int =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if b = 0 then a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else gcd b (mod a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0D09-5AEC-1BD8-E438-96931AD9F734}"/>
              </a:ext>
            </a:extLst>
          </p:cNvPr>
          <p:cNvSpPr txBox="1"/>
          <p:nvPr/>
        </p:nvSpPr>
        <p:spPr>
          <a:xfrm>
            <a:off x="5898293" y="2023947"/>
            <a:ext cx="3245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noProof="1">
                <a:solidFill>
                  <a:srgbClr val="002060"/>
                </a:solidFill>
              </a:rPr>
              <a:t>let gcd_iter (a0: int)      (b0: int) : int =   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   let b = ref b0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let a = ref a0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while !b &lt;&gt; 0 do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let tmp = !a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a := !b;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b := tmp mod !b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done;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!a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3CD8C-EBA8-4863-BA1A-160F3A9C0CE3}"/>
              </a:ext>
            </a:extLst>
          </p:cNvPr>
          <p:cNvSpPr txBox="1"/>
          <p:nvPr/>
        </p:nvSpPr>
        <p:spPr>
          <a:xfrm>
            <a:off x="6639696" y="1394092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Imperative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2401-A1C1-359C-C546-091985F0A347}"/>
              </a:ext>
            </a:extLst>
          </p:cNvPr>
          <p:cNvSpPr txBox="1"/>
          <p:nvPr/>
        </p:nvSpPr>
        <p:spPr>
          <a:xfrm>
            <a:off x="1396312" y="4927596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Functional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AD30C-DB5E-2DFA-F5B7-F95F0D7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Why3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234B-8853-1DF1-F048-BFB6D3B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12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67B2-AF0C-816F-9EDC-164D968E96C3}"/>
              </a:ext>
            </a:extLst>
          </p:cNvPr>
          <p:cNvSpPr txBox="1"/>
          <p:nvPr/>
        </p:nvSpPr>
        <p:spPr>
          <a:xfrm>
            <a:off x="469556" y="1857106"/>
            <a:ext cx="7710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Open source deductive verification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Establishes the bridge between the programmer and different types of theorem provers: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SMT solvers (Z3, cvc5, Alt-Ergo…)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Interactive proof assistants (Coq, Isabelle…)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TPTP provers</a:t>
            </a:r>
          </a:p>
          <a:p>
            <a:endParaRPr lang="pt-PT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GOSPEL (1/2)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24ABA-31BB-719D-DEBF-ACDE275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13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3DD99-F8E6-4314-CA0C-0FDCCDFDA6AB}"/>
              </a:ext>
            </a:extLst>
          </p:cNvPr>
          <p:cNvSpPr txBox="1"/>
          <p:nvPr/>
        </p:nvSpPr>
        <p:spPr>
          <a:xfrm>
            <a:off x="469557" y="1914771"/>
            <a:ext cx="686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Generic Ocaml SPEcification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Specification language for OCaml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Allows program correctness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Created to significantly improve conciseness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ABA0D-E7B8-D37A-9CAA-85B443DC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BFAD8-DE2F-306C-E460-00FC8DAEF77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GOSPEL (2/2)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6C1B1-D7BF-5CD7-9CB6-125F0CD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14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2751A-C2A3-F300-EF75-02B8F62BD904}"/>
              </a:ext>
            </a:extLst>
          </p:cNvPr>
          <p:cNvSpPr txBox="1"/>
          <p:nvPr/>
        </p:nvSpPr>
        <p:spPr>
          <a:xfrm>
            <a:off x="804733" y="2170144"/>
            <a:ext cx="771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METER CODIGO AQUI!!!</a:t>
            </a:r>
          </a:p>
        </p:txBody>
      </p:sp>
    </p:spTree>
    <p:extLst>
      <p:ext uri="{BB962C8B-B14F-4D97-AF65-F5344CB8AC3E}">
        <p14:creationId xmlns:p14="http://schemas.microsoft.com/office/powerpoint/2010/main" val="390819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Cameleer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C82B-2F77-7A79-7DDA-1242235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State of the Art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1438E-8A6B-6697-DA47-26A5866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16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Self-composition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2F2B1-B8DC-7E54-228C-BF7A0E9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17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0BAE-8658-5E98-07FF-83FA2CFAB5DB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Originally developed to control information flow in a more extensible and flexible way than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It is highly expressive, and there is no need to prove its soundness as one would with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Despite being considerably complete, it is impractical</a:t>
            </a:r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Cross-products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EBFA2-5D5A-6C82-B9B9-F3B1DAC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18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8E7C-0485-F468-57E1-C778AF5D85A0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Started as a method to prove program equivalence, focused on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Supports most intraprocedural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Not applicable to two programs with dissimilar structures</a:t>
            </a:r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Product Programs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DCCA8-A512-AF89-8E53-0E47BD0D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19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828F-55D3-1B9B-B591-306BC72A6214}"/>
              </a:ext>
            </a:extLst>
          </p:cNvPr>
          <p:cNvSpPr txBox="1"/>
          <p:nvPr/>
        </p:nvSpPr>
        <p:spPr>
          <a:xfrm>
            <a:off x="469555" y="1948472"/>
            <a:ext cx="8045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Combines the best of self-composition and cross-products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200" noProof="1">
                <a:solidFill>
                  <a:srgbClr val="002060"/>
                </a:solidFill>
              </a:rPr>
              <a:t>Flexibility of self-composition for asynchronous steps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200" noProof="1">
                <a:solidFill>
                  <a:srgbClr val="002060"/>
                </a:solidFill>
              </a:rPr>
              <a:t>Efficiency of cross-products for synchronous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Reduces relational verification into standard verification, therefore has extensive tool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Support for two programs that are structurally dissimilar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noProof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Presentation Structure</a:t>
            </a:r>
            <a:endParaRPr lang="pt-PT" sz="4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381D-06C1-EC60-F50A-82AED36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Program Equivalence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7013F-A6E4-D132-5129-7FE41645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20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Preliminary Results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4028F-0FBD-78C7-E826-C6832D4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Simple Equivalence Proof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D9266-7A53-3653-0A3D-9BF387A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Equivalence Proof using Product Programs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0DA9-F599-59FB-0135-024CFF9C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23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Work Plan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BE622-DA9D-6404-5ADC-95292C9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24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Work Plan</a:t>
            </a:r>
            <a:endParaRPr lang="pt-PT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noProof="1"/>
              <a:t>Preliminary</a:t>
            </a:r>
          </a:p>
          <a:p>
            <a:pPr algn="r"/>
            <a:r>
              <a:rPr lang="pt-PT" sz="1400" noProof="1"/>
              <a:t>Collection of case studies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First-order product programs</a:t>
            </a:r>
          </a:p>
          <a:p>
            <a:pPr algn="r"/>
            <a:r>
              <a:rPr lang="pt-PT" sz="1400" noProof="1"/>
              <a:t>Definition in OCaml</a:t>
            </a:r>
          </a:p>
          <a:p>
            <a:pPr algn="r"/>
            <a:r>
              <a:rPr lang="pt-PT" sz="1400" noProof="1"/>
              <a:t>Implementation in Cameleer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Extension to higher-order </a:t>
            </a:r>
            <a:r>
              <a:rPr lang="pt-PT" sz="1400" noProof="1"/>
              <a:t>Definition in OCaml</a:t>
            </a:r>
          </a:p>
          <a:p>
            <a:pPr algn="r"/>
            <a:r>
              <a:rPr lang="pt-PT" sz="1400" noProof="1"/>
              <a:t>Implementation in Cameleer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Dissertation</a:t>
            </a:r>
          </a:p>
          <a:p>
            <a:pPr algn="r"/>
            <a:r>
              <a:rPr lang="pt-PT" sz="1400" noProof="1"/>
              <a:t>Writing</a:t>
            </a:r>
          </a:p>
          <a:p>
            <a:pPr algn="r"/>
            <a:endParaRPr lang="pt-PT" sz="1600" noProof="1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EE43D-0441-A2DA-4517-2B20BDB5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Introduction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17B46-9576-9F39-6D43-F7A53EE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3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Motivation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noProof="1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pt-PT" sz="2000" noProof="1">
              <a:solidFill>
                <a:srgbClr val="002060"/>
              </a:solidFill>
            </a:endParaRP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noProof="1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pt-PT" sz="2000" noProof="1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noProof="1">
                <a:solidFill>
                  <a:srgbClr val="002060"/>
                </a:solidFill>
              </a:rPr>
              <a:t>Deductive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622D3-7468-9FE5-A9F2-5AF134E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4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Problem Definition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noProof="1">
                <a:solidFill>
                  <a:srgbClr val="002060"/>
                </a:solidFill>
              </a:rPr>
              <a:t>Can we automatically prove that two programs P1 and P2 are correct and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E083-10D5-D7CC-79B8-67AFA013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Goals and Expected Contributions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469557" y="2400812"/>
            <a:ext cx="61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Facilitate the proof of the hardest program by using the proof of the simplest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CB5A-A900-3B1E-4E5D-321B1AC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6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Background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B8A9E-88E4-C7B2-12DF-6CD676C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7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87527-BA57-CF39-EA4A-982A18774BE3}"/>
              </a:ext>
            </a:extLst>
          </p:cNvPr>
          <p:cNvSpPr txBox="1"/>
          <p:nvPr/>
        </p:nvSpPr>
        <p:spPr>
          <a:xfrm>
            <a:off x="1383957" y="939114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Hoare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78C22-F81E-4E02-CB51-15F14D176A1F}"/>
              </a:ext>
            </a:extLst>
          </p:cNvPr>
          <p:cNvSpPr txBox="1"/>
          <p:nvPr/>
        </p:nvSpPr>
        <p:spPr>
          <a:xfrm>
            <a:off x="6890952" y="295364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Cameleer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A9305-D84A-B034-1322-577821CA4F4C}"/>
              </a:ext>
            </a:extLst>
          </p:cNvPr>
          <p:cNvSpPr txBox="1"/>
          <p:nvPr/>
        </p:nvSpPr>
        <p:spPr>
          <a:xfrm>
            <a:off x="4920947" y="4077229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GOSPEL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20B3E-73D3-CD3E-C4D5-2F400BED8F2F}"/>
              </a:ext>
            </a:extLst>
          </p:cNvPr>
          <p:cNvSpPr txBox="1"/>
          <p:nvPr/>
        </p:nvSpPr>
        <p:spPr>
          <a:xfrm>
            <a:off x="4571999" y="624012"/>
            <a:ext cx="317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Relational Hoare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39CF-434B-7C6C-0F8C-58D3B336AB64}"/>
              </a:ext>
            </a:extLst>
          </p:cNvPr>
          <p:cNvSpPr txBox="1"/>
          <p:nvPr/>
        </p:nvSpPr>
        <p:spPr>
          <a:xfrm>
            <a:off x="818738" y="2442001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OCaml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DA7EE-8840-D0A4-AE7A-6CC9EF62FCAF}"/>
              </a:ext>
            </a:extLst>
          </p:cNvPr>
          <p:cNvSpPr txBox="1"/>
          <p:nvPr/>
        </p:nvSpPr>
        <p:spPr>
          <a:xfrm>
            <a:off x="1801410" y="407722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Why3</a:t>
            </a:r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Hoare Logic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9EFAC-5AD1-86F5-677E-66941FBADA4B}"/>
              </a:ext>
            </a:extLst>
          </p:cNvPr>
          <p:cNvSpPr txBox="1"/>
          <p:nvPr/>
        </p:nvSpPr>
        <p:spPr>
          <a:xfrm>
            <a:off x="469556" y="1732855"/>
            <a:ext cx="7331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Fundamental in deductive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Allows reasoning about the correctness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If the pre-condition holds and the program terminates, then the post-condition also holds after the execution 							   (</a:t>
            </a:r>
            <a:r>
              <a:rPr lang="pt-PT" sz="2200" b="1" noProof="1">
                <a:solidFill>
                  <a:srgbClr val="002060"/>
                </a:solidFill>
              </a:rPr>
              <a:t>Hoare triple</a:t>
            </a:r>
            <a:r>
              <a:rPr lang="pt-PT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A841-D3CB-5840-1A33-50BD87384557}"/>
              </a:ext>
            </a:extLst>
          </p:cNvPr>
          <p:cNvSpPr txBox="1"/>
          <p:nvPr/>
        </p:nvSpPr>
        <p:spPr>
          <a:xfrm>
            <a:off x="3478426" y="3722361"/>
            <a:ext cx="176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{P} </a:t>
            </a:r>
            <a:r>
              <a:rPr lang="pt-PT" sz="2800" b="1" noProof="1">
                <a:solidFill>
                  <a:srgbClr val="002060"/>
                </a:solidFill>
              </a:rPr>
              <a:t>S</a:t>
            </a:r>
            <a:r>
              <a:rPr lang="pt-PT" sz="2800" noProof="1">
                <a:solidFill>
                  <a:srgbClr val="002060"/>
                </a:solidFill>
              </a:rPr>
              <a:t> {Q}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2763-10D7-0251-2C38-30156B9E37BB}"/>
              </a:ext>
            </a:extLst>
          </p:cNvPr>
          <p:cNvSpPr txBox="1"/>
          <p:nvPr/>
        </p:nvSpPr>
        <p:spPr>
          <a:xfrm>
            <a:off x="1037963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noProof="1">
                <a:solidFill>
                  <a:srgbClr val="002060"/>
                </a:solidFill>
              </a:rPr>
              <a:t>Pre-condition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A02B5-6BD5-B9CF-DDDB-FD3B7D0B2DBD}"/>
              </a:ext>
            </a:extLst>
          </p:cNvPr>
          <p:cNvSpPr txBox="1"/>
          <p:nvPr/>
        </p:nvSpPr>
        <p:spPr>
          <a:xfrm>
            <a:off x="3253944" y="4693167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noProof="1">
                <a:solidFill>
                  <a:srgbClr val="002060"/>
                </a:solidFill>
              </a:rPr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512DF-E1CF-D5DE-267A-2EFBC9121C49}"/>
              </a:ext>
            </a:extLst>
          </p:cNvPr>
          <p:cNvSpPr txBox="1"/>
          <p:nvPr/>
        </p:nvSpPr>
        <p:spPr>
          <a:xfrm>
            <a:off x="5469925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noProof="1">
                <a:solidFill>
                  <a:srgbClr val="002060"/>
                </a:solidFill>
              </a:rPr>
              <a:t>Post-condition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47F5A-D5B6-428D-588E-0895770C7C47}"/>
              </a:ext>
            </a:extLst>
          </p:cNvPr>
          <p:cNvCxnSpPr>
            <a:cxnSpLocks/>
          </p:cNvCxnSpPr>
          <p:nvPr/>
        </p:nvCxnSpPr>
        <p:spPr>
          <a:xfrm flipH="1">
            <a:off x="3122141" y="4242487"/>
            <a:ext cx="724930" cy="44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65A080-C42C-D3A7-ED94-17B98DFD13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61935" y="4245581"/>
            <a:ext cx="0" cy="44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61681-FFCC-BA08-3836-472C8CEA6473}"/>
              </a:ext>
            </a:extLst>
          </p:cNvPr>
          <p:cNvCxnSpPr/>
          <p:nvPr/>
        </p:nvCxnSpPr>
        <p:spPr>
          <a:xfrm>
            <a:off x="4860325" y="4244034"/>
            <a:ext cx="609600" cy="44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2C5BD96-C82C-30DB-0133-9CE0888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8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EB817-9A4A-A752-45FE-802F77F3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7992F-728A-EB95-C874-674DAC1DDB6D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Relational Hoare Logic (1/2)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AC42F-A972-CB6F-292C-4DF37B2315E7}"/>
              </a:ext>
            </a:extLst>
          </p:cNvPr>
          <p:cNvSpPr txBox="1"/>
          <p:nvPr/>
        </p:nvSpPr>
        <p:spPr>
          <a:xfrm>
            <a:off x="469556" y="1774728"/>
            <a:ext cx="77106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Extension of Hoare Logic to reason about two different programs or different runs of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Much better to establish that two programs are equivalent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If both P1 and P2 respect the pre-condition, either they both terminate respecting the post-condition or neither does                             </a:t>
            </a:r>
            <a:r>
              <a:rPr lang="pt-PT" sz="2200" noProof="1">
                <a:solidFill>
                  <a:srgbClr val="ACCFEE"/>
                </a:solidFill>
              </a:rPr>
              <a:t>.</a:t>
            </a:r>
            <a:r>
              <a:rPr lang="pt-PT" sz="2200" noProof="1">
                <a:solidFill>
                  <a:srgbClr val="002060"/>
                </a:solidFill>
              </a:rPr>
              <a:t>                                          (</a:t>
            </a:r>
            <a:r>
              <a:rPr lang="pt-PT" sz="2200" b="1" noProof="1">
                <a:solidFill>
                  <a:srgbClr val="002060"/>
                </a:solidFill>
              </a:rPr>
              <a:t>Hoare quadruple</a:t>
            </a:r>
            <a:r>
              <a:rPr lang="pt-PT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A12-4DCA-63E4-21CB-5676DB55634C}"/>
              </a:ext>
            </a:extLst>
          </p:cNvPr>
          <p:cNvSpPr txBox="1"/>
          <p:nvPr/>
        </p:nvSpPr>
        <p:spPr>
          <a:xfrm>
            <a:off x="3179806" y="4432861"/>
            <a:ext cx="278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{Φ} </a:t>
            </a:r>
            <a:r>
              <a:rPr lang="pt-PT" sz="2800" i="1" noProof="1">
                <a:solidFill>
                  <a:srgbClr val="002060"/>
                </a:solidFill>
              </a:rPr>
              <a:t>P1</a:t>
            </a:r>
            <a:r>
              <a:rPr lang="pt-PT" sz="2800" noProof="1">
                <a:solidFill>
                  <a:srgbClr val="002060"/>
                </a:solidFill>
              </a:rPr>
              <a:t> ~ </a:t>
            </a:r>
            <a:r>
              <a:rPr lang="pt-PT" sz="2800" i="1" noProof="1">
                <a:solidFill>
                  <a:srgbClr val="002060"/>
                </a:solidFill>
              </a:rPr>
              <a:t>P2</a:t>
            </a:r>
            <a:r>
              <a:rPr lang="pt-PT" sz="2800" noProof="1">
                <a:solidFill>
                  <a:srgbClr val="002060"/>
                </a:solidFill>
              </a:rPr>
              <a:t>  {Ψ}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7913-406A-1190-228C-D3DE24D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9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178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672</Words>
  <Application>Microsoft Office PowerPoint</Application>
  <PresentationFormat>On-screen Show (16:10)</PresentationFormat>
  <Paragraphs>146</Paragraphs>
  <Slides>25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26</cp:revision>
  <dcterms:created xsi:type="dcterms:W3CDTF">2025-02-13T13:42:37Z</dcterms:created>
  <dcterms:modified xsi:type="dcterms:W3CDTF">2025-02-17T15:58:24Z</dcterms:modified>
</cp:coreProperties>
</file>