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a41b83fe564b5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3C61-60DE-4856-935E-0E594C6BB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43" y="965630"/>
            <a:ext cx="10240514" cy="1986267"/>
          </a:xfrm>
        </p:spPr>
        <p:txBody>
          <a:bodyPr>
            <a:normAutofit/>
          </a:bodyPr>
          <a:lstStyle/>
          <a:p>
            <a:r>
              <a:rPr lang="pt-PT" sz="4400" dirty="0"/>
              <a:t>Avaliação económico-financeira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032EB-AA10-47E4-9DE5-7A6AEE052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789" y="3788657"/>
            <a:ext cx="8637072" cy="2524498"/>
          </a:xfrm>
        </p:spPr>
        <p:txBody>
          <a:bodyPr>
            <a:normAutofit/>
          </a:bodyPr>
          <a:lstStyle/>
          <a:p>
            <a:r>
              <a:rPr lang="pt-PT" dirty="0"/>
              <a:t>Grupo 11</a:t>
            </a:r>
          </a:p>
          <a:p>
            <a:r>
              <a:rPr lang="pt-PT" dirty="0"/>
              <a:t>🔎 André morais             🔎 pedro rodrigues</a:t>
            </a:r>
          </a:p>
          <a:p>
            <a:r>
              <a:rPr lang="pt-PT" dirty="0"/>
              <a:t>🔎 Duarte oliveira         🔎  tiago Magalhães</a:t>
            </a:r>
          </a:p>
          <a:p>
            <a:r>
              <a:rPr lang="pt-PT" dirty="0"/>
              <a:t>🔎 Hugo matias              🔎 João abreu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8" name="Picture 4" descr="Resultado de imagem para uminho">
            <a:extLst>
              <a:ext uri="{FF2B5EF4-FFF2-40B4-BE49-F238E27FC236}">
                <a16:creationId xmlns:a16="http://schemas.microsoft.com/office/drawing/2014/main" id="{B70332C7-5B8A-4D43-9239-DBE0B7E9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39" y="-75501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8D91-94E0-449D-BC8D-7AC74488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DB365A-B126-442C-BA43-C07FBEA2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PT" dirty="0"/>
              <a:t>Em suma, o planeamento financeiro é uma ferramenta crucial para uma administração mais objetiva e monetariamente mais correta, acentuando-se a sua utilidade para um empreendedor. A sua correta execução possibilita que se evitem situações críticas de falta de fundos ou que de forma mais célere determinadas dividas sejam saldadas. </a:t>
            </a:r>
          </a:p>
          <a:p>
            <a:pPr fontAlgn="base"/>
            <a:r>
              <a:rPr lang="pt-PT" dirty="0"/>
              <a:t>É um instrumento com uma panóplia de informações úteis para o controle monetário em variadas situações a nível pessoal e empresarial, permitindo analisar e comparar estratégias mais eficazes para confrontar necessidades diárias que se levantam em diferentes ambientes.</a:t>
            </a:r>
          </a:p>
          <a:p>
            <a:pPr fontAlgn="base"/>
            <a:r>
              <a:rPr lang="pt-PT" dirty="0"/>
              <a:t> Uma empresa com estratégias originais atrai investimento e leva à expansão de mercados com grande potencial económico, permitindo também que hajam melhorias administrativas. </a:t>
            </a:r>
          </a:p>
          <a:p>
            <a:pPr fontAlgn="base"/>
            <a:r>
              <a:rPr lang="pt-PT" dirty="0"/>
              <a:t>Um plano financeiro é um catalisador para que estratégias e desenvolvimentos financeiros e burocráticos dentro de uma empresa ocorram. É um fator crucial, a par de outros para , pelo menos, a rápida evolução de uma </a:t>
            </a:r>
            <a:r>
              <a:rPr lang="pt-PT" dirty="0" err="1"/>
              <a:t>start-up</a:t>
            </a:r>
            <a:r>
              <a:rPr lang="pt-PT" dirty="0"/>
              <a:t>, levando a que haja uma manutenção e uso inteligente de recursos que a empresa possui.</a:t>
            </a:r>
          </a:p>
          <a:p>
            <a:pPr fontAlgn="base"/>
            <a:r>
              <a:rPr lang="pt-PT" dirty="0"/>
              <a:t>Assim sendo, o tempo reservado por um empreendedor para construir um plano financeiro pode ser crucial para a subsistência e o sucesso do mesmo.</a:t>
            </a:r>
          </a:p>
        </p:txBody>
      </p:sp>
    </p:spTree>
    <p:extLst>
      <p:ext uri="{BB962C8B-B14F-4D97-AF65-F5344CB8AC3E}">
        <p14:creationId xmlns:p14="http://schemas.microsoft.com/office/powerpoint/2010/main" val="3942424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AD19-775D-42FC-8738-06C8642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55E3C-3377-4BFB-9CB0-AF921A85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42365"/>
            <a:ext cx="9603275" cy="4944361"/>
          </a:xfrm>
        </p:spPr>
        <p:txBody>
          <a:bodyPr>
            <a:normAutofit/>
          </a:bodyPr>
          <a:lstStyle/>
          <a:p>
            <a:r>
              <a:rPr lang="pt-PT" dirty="0"/>
              <a:t>A avaliação económico-financeira é uma das etapas do plano de negócios e refere-se à avaliação ou estudo da viabilidade, estabilidade e capacidade de lucro de um negócio ou projeto. Engloba um conjunto de instrumentos e métodos que permitem realizar diagnósticos sobre a situação </a:t>
            </a:r>
            <a:r>
              <a:rPr lang="pt-PT" b="1" dirty="0"/>
              <a:t>financeira</a:t>
            </a:r>
            <a:r>
              <a:rPr lang="pt-PT" dirty="0"/>
              <a:t> de uma empresa, assim como prognósticos sobre o seu desempenho futuro.</a:t>
            </a:r>
          </a:p>
        </p:txBody>
      </p:sp>
    </p:spTree>
    <p:extLst>
      <p:ext uri="{BB962C8B-B14F-4D97-AF65-F5344CB8AC3E}">
        <p14:creationId xmlns:p14="http://schemas.microsoft.com/office/powerpoint/2010/main" val="10664904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B4957-B3B7-4EC2-9CB4-BC01C463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Plano FINANCEIRO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2294E8-2921-450D-A2D9-8F6961DF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pt-PT" sz="1600" dirty="0"/>
              <a:t>A má administração financeira é uma das principais causas que levam muitos negócios a fechar as portas. Nesse sentido, é fundamental que a organização tenha um planejamento financeiro. Trata-se de um documento que mapeia diferentes aspetos relacionados ao recursos monetários, como </a:t>
            </a:r>
            <a:r>
              <a:rPr lang="pt-PT" sz="1600" dirty="0" err="1"/>
              <a:t>faturamentos</a:t>
            </a:r>
            <a:r>
              <a:rPr lang="pt-PT" sz="1600" dirty="0"/>
              <a:t>, investimentos, despesas e dívidas.</a:t>
            </a:r>
          </a:p>
          <a:p>
            <a:pPr>
              <a:lnSpc>
                <a:spcPct val="110000"/>
              </a:lnSpc>
            </a:pPr>
            <a:r>
              <a:rPr lang="pt-PT" sz="1600" dirty="0"/>
              <a:t>Etapas : </a:t>
            </a:r>
            <a:r>
              <a:rPr lang="pt-PT" sz="1600" b="1" dirty="0"/>
              <a:t>Situação atual da empresa, Investimentos, Financiamento, Receitas, </a:t>
            </a:r>
            <a:r>
              <a:rPr lang="pt-PT" sz="1600" b="1" dirty="0" err="1"/>
              <a:t>Projeções,Análise</a:t>
            </a:r>
            <a:r>
              <a:rPr lang="pt-PT" sz="1600" b="1" dirty="0"/>
              <a:t> da viabilidade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>
              <a:lnSpc>
                <a:spcPct val="110000"/>
              </a:lnSpc>
            </a:pPr>
            <a:endParaRPr lang="pt-PT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AB039-66D4-4027-80F3-80B13D99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015734"/>
            <a:ext cx="4960443" cy="21577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523D5F-6593-434C-84A1-63C256FC6DAE}"/>
              </a:ext>
            </a:extLst>
          </p:cNvPr>
          <p:cNvSpPr txBox="1"/>
          <p:nvPr/>
        </p:nvSpPr>
        <p:spPr>
          <a:xfrm>
            <a:off x="6253216" y="4224738"/>
            <a:ext cx="491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Exemplo plano financeiro de empresa “Quinta da </a:t>
            </a:r>
            <a:r>
              <a:rPr lang="pt-PT" sz="1200" dirty="0" err="1"/>
              <a:t>Caramela</a:t>
            </a:r>
            <a:r>
              <a:rPr lang="pt-PT" sz="1200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4623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05F02-588C-4FA8-AB5E-A5925DDB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EXEMPLOS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AD09DE-33AA-4962-A6C3-33AD94F7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1" y="861018"/>
            <a:ext cx="4092403" cy="2567982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D3E627A-507D-441A-A247-CE70E23C5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41794" y="324317"/>
            <a:ext cx="4249765" cy="213550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4DFE69-2B0A-4804-9063-44A49478C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847" y="2627651"/>
            <a:ext cx="3960746" cy="185164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2370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5A8FD-88B1-41ED-8150-11E04EB4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económica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65178B-8264-470F-86DB-A5A63DE0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/>
              <a:t>Diagrama de Fluxo de Caixa: </a:t>
            </a:r>
            <a:r>
              <a:rPr lang="pt-PT" dirty="0"/>
              <a:t>Consiste num diagrama onde são registadas todas as saídas e entradas de caixa de acordo com um intervalo de tempo dividido em períodos de igual duração.</a:t>
            </a:r>
            <a:r>
              <a:rPr lang="pt-PT" sz="2800" dirty="0"/>
              <a:t> 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7E35DF-D676-4A39-A8C5-ABF89769C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1" b="6255"/>
          <a:stretch/>
        </p:blipFill>
        <p:spPr>
          <a:xfrm>
            <a:off x="3798961" y="3565740"/>
            <a:ext cx="5227594" cy="20625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925261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E3F35-265D-4E75-A554-E1114879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Avaliação de projetos - VAL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17C5B2-1DE9-44DC-BC47-8FBC3248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33" y="2015733"/>
            <a:ext cx="2389832" cy="16430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F79414-196A-4990-BCC0-3BE67F15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48" y="2221467"/>
            <a:ext cx="2391342" cy="12315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11DE73-CD70-4508-B706-6072707D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05" y="3860842"/>
            <a:ext cx="3361160" cy="18486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298A8E-ABA3-4C3E-85BD-EEC29372C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48" y="4166571"/>
            <a:ext cx="2391342" cy="95653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079078-CCC2-413B-ACC5-AA08170E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pt-PT"/>
              <a:t>O método do Valor atual Líquido (VAL) tem como finalidade valorar em termos de valor presente o impacto dos eventos futuros associados a um projeto ou alternativa de investimento, ou seja, mede o valor presente dos fluxos de caixa gerados pelo projeto ao longo sua vida útil. </a:t>
            </a:r>
          </a:p>
          <a:p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6D5328-B2CA-42A2-94DB-8AA2ACBB87F9}"/>
              </a:ext>
            </a:extLst>
          </p:cNvPr>
          <p:cNvSpPr txBox="1"/>
          <p:nvPr/>
        </p:nvSpPr>
        <p:spPr>
          <a:xfrm>
            <a:off x="356422" y="5726912"/>
            <a:ext cx="508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Cálculo VAL da empresa “Quinta da </a:t>
            </a:r>
            <a:r>
              <a:rPr lang="pt-PT" sz="1200" dirty="0" err="1"/>
              <a:t>Caramela</a:t>
            </a:r>
            <a:r>
              <a:rPr lang="pt-PT" sz="1200" dirty="0"/>
              <a:t> ” </a:t>
            </a:r>
          </a:p>
        </p:txBody>
      </p:sp>
    </p:spTree>
    <p:extLst>
      <p:ext uri="{BB962C8B-B14F-4D97-AF65-F5344CB8AC3E}">
        <p14:creationId xmlns:p14="http://schemas.microsoft.com/office/powerpoint/2010/main" val="341859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BE8E2-7D65-43B3-A519-77D6FBD4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Avaliação de projetos - TIR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31D90F-798E-40C0-8FF3-F63D07D9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pt-PT" dirty="0"/>
              <a:t>A Taxa Interna de Retorno (TIR),é uma taxa usada como referência para quando um investimento pode ter retorno igual a zero.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027925-D0D4-4386-8157-E70B9A10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974" y="2010397"/>
            <a:ext cx="3500715" cy="10764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C02E04-6591-439D-9B96-FA0D17838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974" y="3243509"/>
            <a:ext cx="2072640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8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E0061-1910-424A-B3AE-168BCE96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de projetos - </a:t>
            </a:r>
            <a:r>
              <a:rPr lang="pt-PT" i="1" dirty="0"/>
              <a:t>PAYBACK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F8827-F392-49A8-883C-DFC8A882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24121"/>
            <a:ext cx="9603275" cy="3450613"/>
          </a:xfrm>
        </p:spPr>
        <p:txBody>
          <a:bodyPr/>
          <a:lstStyle/>
          <a:p>
            <a:r>
              <a:rPr lang="pt-PT" dirty="0" err="1"/>
              <a:t>Payback</a:t>
            </a:r>
            <a:r>
              <a:rPr lang="pt-PT" dirty="0"/>
              <a:t> significa “retorno”. Trata-se de uma estratégia, um indicador usado nas empresas para calcular o período de retorno de investimento em um projeto.</a:t>
            </a:r>
          </a:p>
          <a:p>
            <a:pPr marL="0" indent="0">
              <a:buNone/>
            </a:pPr>
            <a:r>
              <a:rPr lang="pt-PT" dirty="0"/>
              <a:t>		VANTAGENS					DESVANTAGENS</a:t>
            </a:r>
          </a:p>
          <a:p>
            <a:pPr lvl="1"/>
            <a:r>
              <a:rPr lang="pt-PT" dirty="0"/>
              <a:t>Utiliza uma fórmula de simples compreensão;</a:t>
            </a:r>
          </a:p>
          <a:p>
            <a:pPr lvl="1"/>
            <a:r>
              <a:rPr lang="pt-PT" dirty="0"/>
              <a:t>Calcula o tempo de quando começará a ter lucro;</a:t>
            </a:r>
          </a:p>
          <a:p>
            <a:pPr lvl="1"/>
            <a:r>
              <a:rPr lang="pt-PT" dirty="0"/>
              <a:t>É utilizado para verificar a viabilidade do negócio;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DF70FD6-F53D-4C82-91B7-357F20CD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148" y="161358"/>
            <a:ext cx="2766003" cy="1446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56AADD-2893-466C-B689-AB8BEDE2FCCF}"/>
              </a:ext>
            </a:extLst>
          </p:cNvPr>
          <p:cNvSpPr txBox="1"/>
          <p:nvPr/>
        </p:nvSpPr>
        <p:spPr>
          <a:xfrm>
            <a:off x="7176743" y="3353499"/>
            <a:ext cx="4827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pt-PT" dirty="0"/>
              <a:t>Trabalha com prazos mais curtos;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pt-PT" dirty="0"/>
              <a:t>Desconsidera as entradas que ocorrem após o investimento ter sido recuperado;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pt-PT" dirty="0"/>
              <a:t>Aplicação incompatível aos negócios de grande porte ou projetos muito complexos;</a:t>
            </a:r>
          </a:p>
        </p:txBody>
      </p:sp>
    </p:spTree>
    <p:extLst>
      <p:ext uri="{BB962C8B-B14F-4D97-AF65-F5344CB8AC3E}">
        <p14:creationId xmlns:p14="http://schemas.microsoft.com/office/powerpoint/2010/main" val="1888033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EF493-79CD-48DA-8AF3-C3B42E1A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RISCO E SENSIBILIDADE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D0A31A-AA32-45AB-A4DD-08E9579D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 como objetivo de determinar qual a viabilidade ou sucesso de um determinado projeto.</a:t>
            </a:r>
          </a:p>
          <a:p>
            <a:r>
              <a:rPr lang="pt-PT" dirty="0"/>
              <a:t>Esta análise faz-se através de simulações para diferentes fatores do projeto que constituem uma maior influência no futuro.</a:t>
            </a:r>
          </a:p>
        </p:txBody>
      </p:sp>
    </p:spTree>
    <p:extLst>
      <p:ext uri="{BB962C8B-B14F-4D97-AF65-F5344CB8AC3E}">
        <p14:creationId xmlns:p14="http://schemas.microsoft.com/office/powerpoint/2010/main" val="359812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594</Words>
  <Application>Microsoft Office PowerPoint</Application>
  <PresentationFormat>Ecrã Panorâmico</PresentationFormat>
  <Paragraphs>43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Galeria</vt:lpstr>
      <vt:lpstr>Avaliação económico-financeira</vt:lpstr>
      <vt:lpstr>O que é?</vt:lpstr>
      <vt:lpstr>Plano FINANCEIRO</vt:lpstr>
      <vt:lpstr>EXEMPLOS</vt:lpstr>
      <vt:lpstr>Avaliação económica </vt:lpstr>
      <vt:lpstr>Avaliação de projetos - VAL</vt:lpstr>
      <vt:lpstr>Avaliação de projetos - TIR</vt:lpstr>
      <vt:lpstr>Avaliação de projetos - PAYBACK</vt:lpstr>
      <vt:lpstr>ANÁLISE DE RISCO E SENSIBILIDADE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económico-financeira</dc:title>
  <dc:creator> </dc:creator>
  <cp:lastModifiedBy>André Morais</cp:lastModifiedBy>
  <cp:revision>7</cp:revision>
  <dcterms:created xsi:type="dcterms:W3CDTF">2019-03-31T22:31:43Z</dcterms:created>
  <dcterms:modified xsi:type="dcterms:W3CDTF">2019-03-31T23:21:02Z</dcterms:modified>
</cp:coreProperties>
</file>