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 b="def" i="def"/>
      <a:tcStyle>
        <a:tcBdr/>
        <a:fill>
          <a:solidFill>
            <a:srgbClr val="FD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 b="def" i="def"/>
      <a:tcStyle>
        <a:tcBdr/>
        <a:fill>
          <a:solidFill>
            <a:srgbClr val="F5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 b="def" i="def"/>
      <a:tcStyle>
        <a:tcBdr/>
        <a:fill>
          <a:solidFill>
            <a:srgbClr val="F0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pPr/>
            <a:r>
              <a:t>Texto do título</a:t>
            </a:r>
          </a:p>
        </p:txBody>
      </p:sp>
      <p:sp>
        <p:nvSpPr>
          <p:cNvPr id="12" name="Nível um…"/>
          <p:cNvSpPr txBox="1"/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1" name="Nível um…"/>
          <p:cNvSpPr txBox="1"/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22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/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pPr/>
            <a:r>
              <a:t>Texto do título</a:t>
            </a:r>
          </a:p>
        </p:txBody>
      </p:sp>
      <p:sp>
        <p:nvSpPr>
          <p:cNvPr id="30" name="Nível um…"/>
          <p:cNvSpPr txBox="1"/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3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9" name="Nível um…"/>
          <p:cNvSpPr txBox="1"/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0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Nível um…"/>
          <p:cNvSpPr txBox="1"/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8" name="Text Placeholder 4"/>
          <p:cNvSpPr/>
          <p:nvPr>
            <p:ph type="body" sz="quarter" idx="13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pPr>
          </a:p>
        </p:txBody>
      </p:sp>
      <p:sp>
        <p:nvSpPr>
          <p:cNvPr id="49" name="Texto do título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0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/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Texto do título"/>
          <p:cNvSpPr txBox="1"/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Texto do título</a:t>
            </a:r>
          </a:p>
        </p:txBody>
      </p:sp>
      <p:sp>
        <p:nvSpPr>
          <p:cNvPr id="74" name="Nível um…"/>
          <p:cNvSpPr txBox="1"/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1115567" y="3549917"/>
            <a:ext cx="3794761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76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Texto do título"/>
          <p:cNvSpPr txBox="1"/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Texto do título</a:t>
            </a:r>
          </a:p>
        </p:txBody>
      </p:sp>
      <p:sp>
        <p:nvSpPr>
          <p:cNvPr id="85" name="Picture Placeholder 2"/>
          <p:cNvSpPr/>
          <p:nvPr>
            <p:ph type="pic" idx="13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Nível um…"/>
          <p:cNvSpPr txBox="1"/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8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um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0758922" y="6299961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/>
          <p:cNvSpPr txBox="1"/>
          <p:nvPr>
            <p:ph type="ctrTitle"/>
          </p:nvPr>
        </p:nvSpPr>
        <p:spPr>
          <a:xfrm>
            <a:off x="1710489" y="571980"/>
            <a:ext cx="8991601" cy="1645922"/>
          </a:xfrm>
          <a:prstGeom prst="rect">
            <a:avLst/>
          </a:prstGeom>
        </p:spPr>
        <p:txBody>
          <a:bodyPr/>
          <a:lstStyle/>
          <a:p>
            <a:pPr/>
            <a:r>
              <a:t>Edge and FOG NETWORKING</a:t>
            </a:r>
          </a:p>
        </p:txBody>
      </p:sp>
      <p:sp>
        <p:nvSpPr>
          <p:cNvPr id="97" name="Subtítulo 6"/>
          <p:cNvSpPr txBox="1"/>
          <p:nvPr>
            <p:ph type="subTitle" sz="quarter" idx="1"/>
          </p:nvPr>
        </p:nvSpPr>
        <p:spPr>
          <a:xfrm>
            <a:off x="2695194" y="3259675"/>
            <a:ext cx="6801612" cy="2332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900"/>
            </a:pPr>
            <a:r>
              <a:t>Universidade do Minho</a:t>
            </a:r>
            <a:endParaRPr sz="1800"/>
          </a:p>
          <a:p>
            <a:pPr>
              <a:lnSpc>
                <a:spcPct val="80000"/>
              </a:lnSpc>
              <a:defRPr sz="1800"/>
            </a:pPr>
            <a:r>
              <a:t>Unidade Curricular: Redes de Computadores</a:t>
            </a:r>
          </a:p>
          <a:p>
            <a:pPr>
              <a:lnSpc>
                <a:spcPct val="80000"/>
              </a:lnSpc>
              <a:defRPr sz="1800"/>
            </a:pPr>
            <a:r>
              <a:t>Discentes:</a:t>
            </a:r>
          </a:p>
          <a:p>
            <a:pPr>
              <a:lnSpc>
                <a:spcPct val="80000"/>
              </a:lnSpc>
              <a:defRPr sz="1800"/>
            </a:pPr>
            <a:r>
              <a:t>João Nuno Cardoso Gonçalves de Abreu A84802</a:t>
            </a:r>
          </a:p>
          <a:p>
            <a:pPr>
              <a:lnSpc>
                <a:spcPct val="80000"/>
              </a:lnSpc>
              <a:defRPr sz="1800"/>
            </a:pPr>
            <a:r>
              <a:t>Hugo Fernandes Matias A85370</a:t>
            </a:r>
          </a:p>
          <a:p>
            <a:pPr>
              <a:lnSpc>
                <a:spcPct val="80000"/>
              </a:lnSpc>
              <a:defRPr sz="1800"/>
            </a:pPr>
            <a:r>
              <a:t>Ana Luísa Pereira César A86038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 14"/>
          <p:cNvSpPr/>
          <p:nvPr/>
        </p:nvSpPr>
        <p:spPr>
          <a:xfrm>
            <a:off x="-1" y="0"/>
            <a:ext cx="4654298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Título 1"/>
          <p:cNvSpPr txBox="1"/>
          <p:nvPr>
            <p:ph type="title"/>
          </p:nvPr>
        </p:nvSpPr>
        <p:spPr>
          <a:xfrm>
            <a:off x="643466" y="643467"/>
            <a:ext cx="3363976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Cloud Networking</a:t>
            </a:r>
          </a:p>
        </p:txBody>
      </p:sp>
      <p:sp>
        <p:nvSpPr>
          <p:cNvPr id="102" name="Marcador de Posição de Conteúdo 6"/>
          <p:cNvSpPr txBox="1"/>
          <p:nvPr>
            <p:ph type="body" sz="quarter" idx="1"/>
          </p:nvPr>
        </p:nvSpPr>
        <p:spPr>
          <a:xfrm>
            <a:off x="643467" y="2638044"/>
            <a:ext cx="3363976" cy="3415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A "cloud" refere-se a software e serviços que são geridos na Internet, ao invés de localmente.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 computação em nuvem tem impulsionado o rápido crescimento de muitas empresas de Internet.</a:t>
            </a:r>
          </a:p>
        </p:txBody>
      </p:sp>
      <p:pic>
        <p:nvPicPr>
          <p:cNvPr id="103" name="Imagem 8" descr="Imagem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7763" y="1895262"/>
            <a:ext cx="6250769" cy="29066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Edge-Computing-Blog_image01-2.png" descr="Edge-Computing-Blog_image01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0519" y="1053810"/>
            <a:ext cx="6333841" cy="475038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tangle 12"/>
          <p:cNvSpPr/>
          <p:nvPr/>
        </p:nvSpPr>
        <p:spPr>
          <a:xfrm>
            <a:off x="-1" y="0"/>
            <a:ext cx="4654298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ítulo 1"/>
          <p:cNvSpPr txBox="1"/>
          <p:nvPr>
            <p:ph type="title"/>
          </p:nvPr>
        </p:nvSpPr>
        <p:spPr>
          <a:xfrm>
            <a:off x="643466" y="643467"/>
            <a:ext cx="3363976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edge NETWORKING</a:t>
            </a:r>
          </a:p>
        </p:txBody>
      </p:sp>
      <p:sp>
        <p:nvSpPr>
          <p:cNvPr id="108" name="Marcador de Posição de Conteúdo 2"/>
          <p:cNvSpPr txBox="1"/>
          <p:nvPr>
            <p:ph type="body" sz="quarter" idx="1"/>
          </p:nvPr>
        </p:nvSpPr>
        <p:spPr>
          <a:xfrm>
            <a:off x="643467" y="2638044"/>
            <a:ext cx="3363976" cy="3415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Computação baseada na aproximação do processamento à fonte de dados.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Em certos casos, é muito mais eficiente processar os dados perto da fonte.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Real-Life-Use-Cases-for-Edge-Computing_1024X684.png" descr="Real-Life-Use-Cases-for-Edge-Computing_1024X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1587" y="1342953"/>
            <a:ext cx="6245941" cy="417209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Rectangle 28"/>
          <p:cNvSpPr/>
          <p:nvPr/>
        </p:nvSpPr>
        <p:spPr>
          <a:xfrm>
            <a:off x="-1" y="0"/>
            <a:ext cx="4654298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ítulo 1"/>
          <p:cNvSpPr txBox="1"/>
          <p:nvPr>
            <p:ph type="title"/>
          </p:nvPr>
        </p:nvSpPr>
        <p:spPr>
          <a:xfrm>
            <a:off x="643466" y="643467"/>
            <a:ext cx="3363976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 defTabSz="896111">
              <a:defRPr spc="196" sz="2744">
                <a:solidFill>
                  <a:srgbClr val="FFFFFF"/>
                </a:solidFill>
              </a:defRPr>
            </a:lvl1pPr>
          </a:lstStyle>
          <a:p>
            <a:pPr/>
            <a:r>
              <a:t>EDGE NETWORKING - Casos de uso</a:t>
            </a:r>
          </a:p>
        </p:txBody>
      </p:sp>
      <p:sp>
        <p:nvSpPr>
          <p:cNvPr id="113" name="Marcador de Posição de Conteúdo 2"/>
          <p:cNvSpPr txBox="1"/>
          <p:nvPr>
            <p:ph type="body" sz="quarter" idx="1"/>
          </p:nvPr>
        </p:nvSpPr>
        <p:spPr>
          <a:xfrm>
            <a:off x="643467" y="2638044"/>
            <a:ext cx="3363976" cy="34156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Veículos Autónomos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Dispositivos de saúde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Segurança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Reconhecedores de vozes inteligentes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Rectangle 14"/>
          <p:cNvSpPr/>
          <p:nvPr/>
        </p:nvSpPr>
        <p:spPr>
          <a:xfrm>
            <a:off x="-1" y="0"/>
            <a:ext cx="4654298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ítulo 1"/>
          <p:cNvSpPr txBox="1"/>
          <p:nvPr>
            <p:ph type="title"/>
          </p:nvPr>
        </p:nvSpPr>
        <p:spPr>
          <a:xfrm>
            <a:off x="643466" y="643467"/>
            <a:ext cx="3363976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FOG NETWORKING</a:t>
            </a:r>
          </a:p>
        </p:txBody>
      </p:sp>
      <p:sp>
        <p:nvSpPr>
          <p:cNvPr id="118" name="Marcador de Posição de Conteúdo 6"/>
          <p:cNvSpPr txBox="1"/>
          <p:nvPr>
            <p:ph type="body" sz="quarter" idx="1"/>
          </p:nvPr>
        </p:nvSpPr>
        <p:spPr>
          <a:xfrm>
            <a:off x="643467" y="2638044"/>
            <a:ext cx="3363976" cy="3415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"Fog networking" surge para complementar "edge" e "cloud", e não substituir.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 "fog networking" aproxima as vantagens e o poder da "cloud" de onde os dados são criados e usados.</a:t>
            </a:r>
          </a:p>
        </p:txBody>
      </p:sp>
      <p:pic>
        <p:nvPicPr>
          <p:cNvPr id="119" name="Imagem 8" descr="Imagem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7236" y="1511150"/>
            <a:ext cx="6822270" cy="40157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6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Rectangle 28"/>
          <p:cNvSpPr/>
          <p:nvPr/>
        </p:nvSpPr>
        <p:spPr>
          <a:xfrm>
            <a:off x="-1" y="0"/>
            <a:ext cx="4654298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Título 1"/>
          <p:cNvSpPr txBox="1"/>
          <p:nvPr>
            <p:ph type="title"/>
          </p:nvPr>
        </p:nvSpPr>
        <p:spPr>
          <a:xfrm>
            <a:off x="645160" y="656167"/>
            <a:ext cx="3363976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FOG e edge</a:t>
            </a:r>
          </a:p>
        </p:txBody>
      </p:sp>
      <p:sp>
        <p:nvSpPr>
          <p:cNvPr id="124" name="Marcador de Posição de Conteúdo 2"/>
          <p:cNvSpPr txBox="1"/>
          <p:nvPr>
            <p:ph type="body" sz="quarter" idx="1"/>
          </p:nvPr>
        </p:nvSpPr>
        <p:spPr>
          <a:xfrm>
            <a:off x="643467" y="2638044"/>
            <a:ext cx="3363976" cy="34156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Fog: maior capacidade de processamento de dados.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Edge: rapidez de processamento de grande quantidade de dados.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Fog &amp;&amp; Edge &gt; Fog || Edge</a:t>
            </a:r>
          </a:p>
        </p:txBody>
      </p:sp>
      <p:pic>
        <p:nvPicPr>
          <p:cNvPr id="125" name="edge-computing-diagram-1024x512.png" descr="edge-computing-diagram-1024x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0" y="1270000"/>
            <a:ext cx="7355384" cy="3677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