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FBDFCB"/>
          </a:solidFill>
        </a:fill>
      </a:tcStyle>
    </a:wholeTbl>
    <a:band2H>
      <a:tcTxStyle b="def" i="def"/>
      <a:tcStyle>
        <a:tcBdr/>
        <a:fill>
          <a:solidFill>
            <a:srgbClr val="FDF0E7"/>
          </a:solidFill>
        </a:fill>
      </a:tcStyle>
    </a:band2H>
    <a:firstCol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381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381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EBD2CC"/>
          </a:solidFill>
        </a:fill>
      </a:tcStyle>
    </a:wholeTbl>
    <a:band2H>
      <a:tcTxStyle b="def" i="def"/>
      <a:tcStyle>
        <a:tcBdr/>
        <a:fill>
          <a:solidFill>
            <a:srgbClr val="F5EAE7"/>
          </a:solidFill>
        </a:fill>
      </a:tcStyle>
    </a:band2H>
    <a:firstCol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381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381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DFDDDA"/>
          </a:solidFill>
        </a:fill>
      </a:tcStyle>
    </a:wholeTbl>
    <a:band2H>
      <a:tcTxStyle b="def" i="def"/>
      <a:tcStyle>
        <a:tcBdr/>
        <a:fill>
          <a:solidFill>
            <a:srgbClr val="F0EFED"/>
          </a:solidFill>
        </a:fill>
      </a:tcStyle>
    </a:band2H>
    <a:firstCol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381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381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2F2F2"/>
          </a:solidFill>
        </a:fill>
      </a:tcStyle>
    </a:lastRow>
    <a:fir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38100" cap="flat">
              <a:solidFill>
                <a:srgbClr val="F2F2F2"/>
              </a:solidFill>
              <a:prstDash val="solid"/>
              <a:round/>
            </a:ln>
          </a:top>
          <a:bottom>
            <a:ln w="127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2F2F2"/>
        </a:fontRef>
        <a:srgbClr val="F2F2F2"/>
      </a:tcTxStyle>
      <a:tcStyle>
        <a:tcBdr>
          <a:left>
            <a:ln w="12700" cap="flat">
              <a:solidFill>
                <a:srgbClr val="F2F2F2"/>
              </a:solidFill>
              <a:prstDash val="solid"/>
              <a:round/>
            </a:ln>
          </a:left>
          <a:right>
            <a:ln w="12700" cap="flat">
              <a:solidFill>
                <a:srgbClr val="F2F2F2"/>
              </a:solidFill>
              <a:prstDash val="solid"/>
              <a:round/>
            </a:ln>
          </a:right>
          <a:top>
            <a:ln w="12700" cap="flat">
              <a:solidFill>
                <a:srgbClr val="F2F2F2"/>
              </a:solidFill>
              <a:prstDash val="solid"/>
              <a:round/>
            </a:ln>
          </a:top>
          <a:bottom>
            <a:ln w="38100" cap="flat">
              <a:solidFill>
                <a:srgbClr val="F2F2F2"/>
              </a:solidFill>
              <a:prstDash val="solid"/>
              <a:round/>
            </a:ln>
          </a:bottom>
          <a:insideH>
            <a:ln w="12700" cap="flat">
              <a:solidFill>
                <a:srgbClr val="F2F2F2"/>
              </a:solidFill>
              <a:prstDash val="solid"/>
              <a:round/>
            </a:ln>
          </a:insideH>
          <a:insideV>
            <a:ln w="12700" cap="flat">
              <a:solidFill>
                <a:srgbClr val="F2F2F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Gill Sans MT"/>
      </a:defRPr>
    </a:lvl1pPr>
    <a:lvl2pPr indent="228600" defTabSz="457200" latinLnBrk="0">
      <a:defRPr sz="1200">
        <a:latin typeface="+mn-lt"/>
        <a:ea typeface="+mn-ea"/>
        <a:cs typeface="+mn-cs"/>
        <a:sym typeface="Gill Sans MT"/>
      </a:defRPr>
    </a:lvl2pPr>
    <a:lvl3pPr indent="457200" defTabSz="457200" latinLnBrk="0">
      <a:defRPr sz="1200">
        <a:latin typeface="+mn-lt"/>
        <a:ea typeface="+mn-ea"/>
        <a:cs typeface="+mn-cs"/>
        <a:sym typeface="Gill Sans MT"/>
      </a:defRPr>
    </a:lvl3pPr>
    <a:lvl4pPr indent="685800" defTabSz="457200" latinLnBrk="0">
      <a:defRPr sz="1200">
        <a:latin typeface="+mn-lt"/>
        <a:ea typeface="+mn-ea"/>
        <a:cs typeface="+mn-cs"/>
        <a:sym typeface="Gill Sans MT"/>
      </a:defRPr>
    </a:lvl4pPr>
    <a:lvl5pPr indent="914400" defTabSz="457200" latinLnBrk="0">
      <a:defRPr sz="1200">
        <a:latin typeface="+mn-lt"/>
        <a:ea typeface="+mn-ea"/>
        <a:cs typeface="+mn-cs"/>
        <a:sym typeface="Gill Sans MT"/>
      </a:defRPr>
    </a:lvl5pPr>
    <a:lvl6pPr indent="1143000" defTabSz="457200" latinLnBrk="0">
      <a:defRPr sz="1200">
        <a:latin typeface="+mn-lt"/>
        <a:ea typeface="+mn-ea"/>
        <a:cs typeface="+mn-cs"/>
        <a:sym typeface="Gill Sans MT"/>
      </a:defRPr>
    </a:lvl6pPr>
    <a:lvl7pPr indent="1371600" defTabSz="457200" latinLnBrk="0">
      <a:defRPr sz="1200">
        <a:latin typeface="+mn-lt"/>
        <a:ea typeface="+mn-ea"/>
        <a:cs typeface="+mn-cs"/>
        <a:sym typeface="Gill Sans MT"/>
      </a:defRPr>
    </a:lvl7pPr>
    <a:lvl8pPr indent="1600200" defTabSz="457200" latinLnBrk="0">
      <a:defRPr sz="1200">
        <a:latin typeface="+mn-lt"/>
        <a:ea typeface="+mn-ea"/>
        <a:cs typeface="+mn-cs"/>
        <a:sym typeface="Gill Sans MT"/>
      </a:defRPr>
    </a:lvl8pPr>
    <a:lvl9pPr indent="1828800" defTabSz="457200" latinLnBrk="0">
      <a:defRPr sz="1200">
        <a:latin typeface="+mn-lt"/>
        <a:ea typeface="+mn-ea"/>
        <a:cs typeface="+mn-cs"/>
        <a:sym typeface="Gill Sans M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/>
          <p:nvPr>
            <p:ph type="title"/>
          </p:nvPr>
        </p:nvSpPr>
        <p:spPr>
          <a:xfrm>
            <a:off x="1600200" y="2386744"/>
            <a:ext cx="8991600" cy="1645922"/>
          </a:xfrm>
          <a:prstGeom prst="rect">
            <a:avLst/>
          </a:prstGeom>
          <a:ln w="38100"/>
        </p:spPr>
        <p:txBody>
          <a:bodyPr/>
          <a:lstStyle>
            <a:lvl1pPr>
              <a:defRPr sz="3800"/>
            </a:lvl1pPr>
          </a:lstStyle>
          <a:p>
            <a:pPr/>
            <a:r>
              <a:t>Texto do título</a:t>
            </a:r>
          </a:p>
        </p:txBody>
      </p:sp>
      <p:sp>
        <p:nvSpPr>
          <p:cNvPr id="12" name="Nível um…"/>
          <p:cNvSpPr txBox="1"/>
          <p:nvPr>
            <p:ph type="body" sz="quarter" idx="1"/>
          </p:nvPr>
        </p:nvSpPr>
        <p:spPr>
          <a:xfrm>
            <a:off x="2695194" y="4352544"/>
            <a:ext cx="6801612" cy="123989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13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21" name="Nível um…"/>
          <p:cNvSpPr txBox="1"/>
          <p:nvPr>
            <p:ph type="body" sz="half" idx="1"/>
          </p:nvPr>
        </p:nvSpPr>
        <p:spPr>
          <a:xfrm>
            <a:off x="2231134" y="2638044"/>
            <a:ext cx="7729731" cy="3101983"/>
          </a:xfrm>
          <a:prstGeom prst="rect">
            <a:avLst/>
          </a:prstGeom>
        </p:spPr>
        <p:txBody>
          <a:bodyPr/>
          <a:lstStyle/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22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/>
          <p:nvPr>
            <p:ph type="title"/>
          </p:nvPr>
        </p:nvSpPr>
        <p:spPr>
          <a:xfrm>
            <a:off x="1600200" y="2386744"/>
            <a:ext cx="8991600" cy="1645922"/>
          </a:xfrm>
          <a:prstGeom prst="rect">
            <a:avLst/>
          </a:prstGeom>
          <a:ln w="38100"/>
        </p:spPr>
        <p:txBody>
          <a:bodyPr/>
          <a:lstStyle>
            <a:lvl1pPr>
              <a:defRPr sz="3800"/>
            </a:lvl1pPr>
          </a:lstStyle>
          <a:p>
            <a:pPr/>
            <a:r>
              <a:t>Texto do título</a:t>
            </a:r>
          </a:p>
        </p:txBody>
      </p:sp>
      <p:sp>
        <p:nvSpPr>
          <p:cNvPr id="30" name="Nível um…"/>
          <p:cNvSpPr txBox="1"/>
          <p:nvPr>
            <p:ph type="body" sz="quarter" idx="1"/>
          </p:nvPr>
        </p:nvSpPr>
        <p:spPr>
          <a:xfrm>
            <a:off x="2695194" y="4352464"/>
            <a:ext cx="6801612" cy="1265084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0" algn="ctr">
              <a:buClrTx/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31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9" name="Nível um…"/>
          <p:cNvSpPr txBox="1"/>
          <p:nvPr>
            <p:ph type="body" sz="quarter" idx="1"/>
          </p:nvPr>
        </p:nvSpPr>
        <p:spPr>
          <a:xfrm>
            <a:off x="1581911" y="2638044"/>
            <a:ext cx="4271773" cy="3101982"/>
          </a:xfrm>
          <a:prstGeom prst="rect">
            <a:avLst/>
          </a:prstGeom>
        </p:spPr>
        <p:txBody>
          <a:bodyPr/>
          <a:lstStyle/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40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Nível um…"/>
          <p:cNvSpPr txBox="1"/>
          <p:nvPr>
            <p:ph type="body" sz="quarter" idx="1"/>
          </p:nvPr>
        </p:nvSpPr>
        <p:spPr>
          <a:xfrm>
            <a:off x="1583436" y="2313433"/>
            <a:ext cx="4270248" cy="704088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FontTx/>
              <a:buNone/>
              <a:defRPr cap="all" spc="100" sz="1900">
                <a:solidFill>
                  <a:srgbClr val="6B8891"/>
                </a:solidFill>
              </a:defRPr>
            </a:lvl1pPr>
            <a:lvl2pPr marL="0" indent="0" algn="ctr">
              <a:buClrTx/>
              <a:buSzTx/>
              <a:buFontTx/>
              <a:buNone/>
              <a:defRPr cap="all" spc="100" sz="1900">
                <a:solidFill>
                  <a:srgbClr val="6B8891"/>
                </a:solidFill>
              </a:defRPr>
            </a:lvl2pPr>
            <a:lvl3pPr marL="0" indent="0" algn="ctr">
              <a:buClrTx/>
              <a:buSzTx/>
              <a:buFontTx/>
              <a:buNone/>
              <a:defRPr cap="all" spc="100" sz="1900">
                <a:solidFill>
                  <a:srgbClr val="6B8891"/>
                </a:solidFill>
              </a:defRPr>
            </a:lvl3pPr>
            <a:lvl4pPr marL="0" indent="0" algn="ctr">
              <a:buClrTx/>
              <a:buSzTx/>
              <a:buFontTx/>
              <a:buNone/>
              <a:defRPr cap="all" spc="100" sz="1900">
                <a:solidFill>
                  <a:srgbClr val="6B8891"/>
                </a:solidFill>
              </a:defRPr>
            </a:lvl4pPr>
            <a:lvl5pPr marL="0" indent="0" algn="ctr">
              <a:buClrTx/>
              <a:buSzTx/>
              <a:buFontTx/>
              <a:buNone/>
              <a:defRPr cap="all" spc="100" sz="1900">
                <a:solidFill>
                  <a:srgbClr val="6B8891"/>
                </a:solidFill>
              </a:defRPr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48" name="Text Placeholder 4"/>
          <p:cNvSpPr/>
          <p:nvPr>
            <p:ph type="body" sz="quarter" idx="13"/>
          </p:nvPr>
        </p:nvSpPr>
        <p:spPr>
          <a:xfrm>
            <a:off x="6338315" y="2313433"/>
            <a:ext cx="4270250" cy="704089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49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0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8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" name="Texto do título"/>
          <p:cNvSpPr txBox="1"/>
          <p:nvPr>
            <p:ph type="title"/>
          </p:nvPr>
        </p:nvSpPr>
        <p:spPr>
          <a:xfrm>
            <a:off x="804672" y="2243826"/>
            <a:ext cx="4486656" cy="1141499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Texto do título</a:t>
            </a:r>
          </a:p>
        </p:txBody>
      </p:sp>
      <p:sp>
        <p:nvSpPr>
          <p:cNvPr id="74" name="Nível um…"/>
          <p:cNvSpPr txBox="1"/>
          <p:nvPr>
            <p:ph type="body" sz="half" idx="1"/>
          </p:nvPr>
        </p:nvSpPr>
        <p:spPr>
          <a:xfrm>
            <a:off x="6736080" y="804672"/>
            <a:ext cx="4815842" cy="5248656"/>
          </a:xfrm>
          <a:prstGeom prst="rect">
            <a:avLst/>
          </a:prstGeom>
        </p:spPr>
        <p:txBody>
          <a:bodyPr/>
          <a:lstStyle>
            <a:lvl1pPr>
              <a:defRPr sz="1900">
                <a:solidFill>
                  <a:srgbClr val="000000"/>
                </a:solidFill>
              </a:defRPr>
            </a:lvl1pPr>
            <a:lvl2pPr marL="500062" indent="-271461">
              <a:defRPr sz="1900">
                <a:solidFill>
                  <a:srgbClr val="000000"/>
                </a:solidFill>
              </a:defRPr>
            </a:lvl2pPr>
            <a:lvl3pPr marL="728662" indent="-271462">
              <a:defRPr sz="1900">
                <a:solidFill>
                  <a:srgbClr val="000000"/>
                </a:solidFill>
              </a:defRPr>
            </a:lvl3pPr>
            <a:lvl4pPr marL="957262" indent="-271462">
              <a:defRPr sz="1900">
                <a:solidFill>
                  <a:srgbClr val="000000"/>
                </a:solidFill>
              </a:defRPr>
            </a:lvl4pPr>
            <a:lvl5pPr marL="1185862" indent="-271462">
              <a:defRPr sz="1900">
                <a:solidFill>
                  <a:srgbClr val="000000"/>
                </a:solidFill>
              </a:defRPr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75" name="Text Placeholder 3"/>
          <p:cNvSpPr/>
          <p:nvPr>
            <p:ph type="body" sz="quarter" idx="13"/>
          </p:nvPr>
        </p:nvSpPr>
        <p:spPr>
          <a:xfrm>
            <a:off x="1115566" y="3549917"/>
            <a:ext cx="3794762" cy="21940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7"/>
          <p:cNvSpPr/>
          <p:nvPr/>
        </p:nvSpPr>
        <p:spPr>
          <a:xfrm>
            <a:off x="-2" y="0"/>
            <a:ext cx="6096003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4" name="Texto do título"/>
          <p:cNvSpPr txBox="1"/>
          <p:nvPr>
            <p:ph type="title"/>
          </p:nvPr>
        </p:nvSpPr>
        <p:spPr>
          <a:xfrm>
            <a:off x="808522" y="2243826"/>
            <a:ext cx="4495001" cy="113464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pPr/>
            <a:r>
              <a:t>Texto do título</a:t>
            </a:r>
          </a:p>
        </p:txBody>
      </p:sp>
      <p:sp>
        <p:nvSpPr>
          <p:cNvPr id="85" name="Picture Placeholder 2"/>
          <p:cNvSpPr/>
          <p:nvPr>
            <p:ph type="pic" idx="13"/>
          </p:nvPr>
        </p:nvSpPr>
        <p:spPr>
          <a:xfrm>
            <a:off x="6095998" y="0"/>
            <a:ext cx="6102099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Nível um…"/>
          <p:cNvSpPr txBox="1"/>
          <p:nvPr>
            <p:ph type="body" sz="quarter" idx="1"/>
          </p:nvPr>
        </p:nvSpPr>
        <p:spPr>
          <a:xfrm>
            <a:off x="1115566" y="3549917"/>
            <a:ext cx="3794762" cy="2194039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0" algn="ctr"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87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2231134" y="964691"/>
            <a:ext cx="7729731" cy="118872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82879" tIns="182879" rIns="182879" bIns="182879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um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Nível um</a:t>
            </a:r>
          </a:p>
          <a:p>
            <a:pPr lvl="1"/>
            <a:r>
              <a:t>Nível dois</a:t>
            </a:r>
          </a:p>
          <a:p>
            <a:pPr lvl="2"/>
            <a:r>
              <a:t>Nível três</a:t>
            </a:r>
          </a:p>
          <a:p>
            <a:pPr lvl="3"/>
            <a:r>
              <a:t>Nível quatro</a:t>
            </a:r>
          </a:p>
          <a:p>
            <a:pPr lvl="4"/>
            <a:r>
              <a:t>Nível cinco</a:t>
            </a:r>
          </a:p>
        </p:txBody>
      </p:sp>
      <p:sp>
        <p:nvSpPr>
          <p:cNvPr id="4" name="Número do diapositivo"/>
          <p:cNvSpPr txBox="1"/>
          <p:nvPr>
            <p:ph type="sldNum" sz="quarter" idx="2"/>
          </p:nvPr>
        </p:nvSpPr>
        <p:spPr>
          <a:xfrm>
            <a:off x="10758922" y="6299961"/>
            <a:ext cx="365762" cy="201677"/>
          </a:xfrm>
          <a:prstGeom prst="rect">
            <a:avLst/>
          </a:prstGeom>
          <a:solidFill>
            <a:srgbClr val="1D1D1D">
              <a:alpha val="70000"/>
            </a:srgbClr>
          </a:solidFill>
          <a:ln w="12700">
            <a:miter lim="400000"/>
          </a:ln>
        </p:spPr>
        <p:txBody>
          <a:bodyPr lIns="18288" tIns="18288" rIns="18288" bIns="18288" anchor="ctr">
            <a:spAutoFit/>
          </a:bodyPr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00" strike="noStrike" sz="2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1pPr>
      <a:lvl2pPr marL="4857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2pPr>
      <a:lvl3pPr marL="7143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3pPr>
      <a:lvl4pPr marL="9429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4pPr>
      <a:lvl5pPr marL="117157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5pPr>
      <a:lvl6pPr marL="1341437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6pPr>
      <a:lvl7pPr marL="1512887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7pPr>
      <a:lvl8pPr marL="1685925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8pPr>
      <a:lvl9pPr marL="1911350" marR="0" indent="-257175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/>
        <a:buChar char="•"/>
        <a:tabLst/>
        <a:defRPr b="0" baseline="0" cap="none" i="0" spc="0" strike="noStrike" sz="1800" u="none">
          <a:solidFill>
            <a:srgbClr val="262626"/>
          </a:solidFill>
          <a:uFillTx/>
          <a:latin typeface="+mn-lt"/>
          <a:ea typeface="+mn-ea"/>
          <a:cs typeface="+mn-cs"/>
          <a:sym typeface="Gill Sans MT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F43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1"/>
          <p:cNvSpPr txBox="1"/>
          <p:nvPr>
            <p:ph type="ctrTitle"/>
          </p:nvPr>
        </p:nvSpPr>
        <p:spPr>
          <a:xfrm>
            <a:off x="1710489" y="571980"/>
            <a:ext cx="8991601" cy="1645923"/>
          </a:xfrm>
          <a:prstGeom prst="rect">
            <a:avLst/>
          </a:prstGeom>
        </p:spPr>
        <p:txBody>
          <a:bodyPr/>
          <a:lstStyle/>
          <a:p>
            <a:pPr/>
            <a:r>
              <a:t>Edge and FOG NETWORKING</a:t>
            </a:r>
          </a:p>
        </p:txBody>
      </p:sp>
      <p:sp>
        <p:nvSpPr>
          <p:cNvPr id="97" name="Subtítulo 6"/>
          <p:cNvSpPr txBox="1"/>
          <p:nvPr>
            <p:ph type="subTitle" sz="quarter" idx="1"/>
          </p:nvPr>
        </p:nvSpPr>
        <p:spPr>
          <a:xfrm>
            <a:off x="2695194" y="3259675"/>
            <a:ext cx="6801612" cy="23327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900"/>
            </a:pPr>
            <a:r>
              <a:t>Universidade do Minho</a:t>
            </a:r>
            <a:endParaRPr sz="1800"/>
          </a:p>
          <a:p>
            <a:pPr>
              <a:lnSpc>
                <a:spcPct val="80000"/>
              </a:lnSpc>
              <a:defRPr sz="1800"/>
            </a:pPr>
            <a:r>
              <a:t>Unidade Curricular: Redes de Computadores</a:t>
            </a:r>
          </a:p>
          <a:p>
            <a:pPr>
              <a:lnSpc>
                <a:spcPct val="80000"/>
              </a:lnSpc>
              <a:defRPr sz="1800"/>
            </a:pPr>
            <a:r>
              <a:t>Discentes:</a:t>
            </a:r>
          </a:p>
          <a:p>
            <a:pPr>
              <a:lnSpc>
                <a:spcPct val="80000"/>
              </a:lnSpc>
              <a:defRPr sz="1800"/>
            </a:pPr>
            <a:r>
              <a:t>João Nuno Cardoso Gonçalves de Abreu A84802</a:t>
            </a:r>
          </a:p>
          <a:p>
            <a:pPr>
              <a:lnSpc>
                <a:spcPct val="80000"/>
              </a:lnSpc>
              <a:defRPr sz="1800"/>
            </a:pPr>
            <a:r>
              <a:t>Hugo Fernandes Matias A85370</a:t>
            </a:r>
          </a:p>
          <a:p>
            <a:pPr>
              <a:lnSpc>
                <a:spcPct val="80000"/>
              </a:lnSpc>
              <a:defRPr sz="1800"/>
            </a:pPr>
            <a:r>
              <a:t>Ana Luísa Pereira César A86038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2"/>
          <p:cNvSpPr/>
          <p:nvPr/>
        </p:nvSpPr>
        <p:spPr>
          <a:xfrm>
            <a:off x="-2" y="0"/>
            <a:ext cx="12192003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 14"/>
          <p:cNvSpPr/>
          <p:nvPr/>
        </p:nvSpPr>
        <p:spPr>
          <a:xfrm>
            <a:off x="-2" y="0"/>
            <a:ext cx="4654300" cy="6858000"/>
          </a:xfrm>
          <a:prstGeom prst="rect">
            <a:avLst/>
          </a:prstGeom>
          <a:solidFill>
            <a:srgbClr val="4A535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Título 1"/>
          <p:cNvSpPr txBox="1"/>
          <p:nvPr>
            <p:ph type="title"/>
          </p:nvPr>
        </p:nvSpPr>
        <p:spPr>
          <a:xfrm>
            <a:off x="643465" y="643467"/>
            <a:ext cx="3363978" cy="172804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Cloud Networking</a:t>
            </a:r>
          </a:p>
        </p:txBody>
      </p:sp>
      <p:sp>
        <p:nvSpPr>
          <p:cNvPr id="102" name="Marcador de Posição de Conteúdo 6"/>
          <p:cNvSpPr txBox="1"/>
          <p:nvPr>
            <p:ph type="body" sz="quarter" idx="1"/>
          </p:nvPr>
        </p:nvSpPr>
        <p:spPr>
          <a:xfrm>
            <a:off x="643466" y="2638044"/>
            <a:ext cx="3363978" cy="341562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A "cloud" </a:t>
            </a:r>
            <a:r>
              <a:t>visa a centralização da computação, armazenamento e gestão da rede.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 computação em nuvem tem impulsionado o rápido crescimento de muitas empresas de Internet.</a:t>
            </a:r>
          </a:p>
        </p:txBody>
      </p:sp>
      <p:pic>
        <p:nvPicPr>
          <p:cNvPr id="103" name="Imagem 6" descr="Imagem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9263" y="401196"/>
            <a:ext cx="7350591" cy="584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2"/>
          <p:cNvSpPr/>
          <p:nvPr/>
        </p:nvSpPr>
        <p:spPr>
          <a:xfrm>
            <a:off x="-1" y="91439"/>
            <a:ext cx="12192003" cy="68580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Rectangle 14"/>
          <p:cNvSpPr/>
          <p:nvPr/>
        </p:nvSpPr>
        <p:spPr>
          <a:xfrm>
            <a:off x="-2" y="-1"/>
            <a:ext cx="4654300" cy="6949442"/>
          </a:xfrm>
          <a:prstGeom prst="rect">
            <a:avLst/>
          </a:prstGeom>
          <a:solidFill>
            <a:srgbClr val="4A535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ítulo 1"/>
          <p:cNvSpPr txBox="1"/>
          <p:nvPr>
            <p:ph type="title"/>
          </p:nvPr>
        </p:nvSpPr>
        <p:spPr>
          <a:xfrm>
            <a:off x="643465" y="643467"/>
            <a:ext cx="3363978" cy="172804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FOG NETWORKING</a:t>
            </a:r>
          </a:p>
        </p:txBody>
      </p:sp>
      <p:sp>
        <p:nvSpPr>
          <p:cNvPr id="108" name="Marcador de Posição de Conteúdo 6"/>
          <p:cNvSpPr txBox="1"/>
          <p:nvPr>
            <p:ph type="body" sz="quarter" idx="1"/>
          </p:nvPr>
        </p:nvSpPr>
        <p:spPr>
          <a:xfrm>
            <a:off x="643466" y="2638044"/>
            <a:ext cx="3363978" cy="341562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"Fog networking" surge para complementar "edge" e "cloud", e não substituir.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 "fog networking" aproxima as vantagens e o poder da "cloud" de onde os dados são criados e usados.</a:t>
            </a:r>
          </a:p>
        </p:txBody>
      </p:sp>
      <p:pic>
        <p:nvPicPr>
          <p:cNvPr id="109" name="Imagem 6" descr="Imagem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4433" y="0"/>
            <a:ext cx="7737566" cy="6949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2"/>
          <p:cNvSpPr/>
          <p:nvPr/>
        </p:nvSpPr>
        <p:spPr>
          <a:xfrm>
            <a:off x="-2" y="0"/>
            <a:ext cx="4654300" cy="6858000"/>
          </a:xfrm>
          <a:prstGeom prst="rect">
            <a:avLst/>
          </a:prstGeom>
          <a:solidFill>
            <a:srgbClr val="4A535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Título 1"/>
          <p:cNvSpPr txBox="1"/>
          <p:nvPr>
            <p:ph type="title"/>
          </p:nvPr>
        </p:nvSpPr>
        <p:spPr>
          <a:xfrm>
            <a:off x="643465" y="643467"/>
            <a:ext cx="3363978" cy="172804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edge NETWORKING</a:t>
            </a:r>
          </a:p>
        </p:txBody>
      </p:sp>
      <p:sp>
        <p:nvSpPr>
          <p:cNvPr id="113" name="Marcador de Posição de Conteúdo 2"/>
          <p:cNvSpPr txBox="1"/>
          <p:nvPr>
            <p:ph type="body" sz="quarter" idx="1"/>
          </p:nvPr>
        </p:nvSpPr>
        <p:spPr>
          <a:xfrm>
            <a:off x="643466" y="2638044"/>
            <a:ext cx="3363978" cy="341562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Computação baseada na aproximação do processamento à fonte de dados.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Em certos casos, é muito mais eficiente processar os dados perto da fonte.</a:t>
            </a:r>
          </a:p>
        </p:txBody>
      </p:sp>
      <p:pic>
        <p:nvPicPr>
          <p:cNvPr id="114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rcRect l="6599" t="0" r="14517" b="0"/>
          <a:stretch>
            <a:fillRect/>
          </a:stretch>
        </p:blipFill>
        <p:spPr>
          <a:xfrm>
            <a:off x="4650909" y="0"/>
            <a:ext cx="7541092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Real-Life-Use-Cases-for-Edge-Computing_1024X684.png" descr="Real-Life-Use-Cases-for-Edge-Computing_1024X6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1587" y="1342953"/>
            <a:ext cx="6245941" cy="4172095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Rectangle 28"/>
          <p:cNvSpPr/>
          <p:nvPr/>
        </p:nvSpPr>
        <p:spPr>
          <a:xfrm>
            <a:off x="-2" y="0"/>
            <a:ext cx="4654300" cy="6858000"/>
          </a:xfrm>
          <a:prstGeom prst="rect">
            <a:avLst/>
          </a:prstGeom>
          <a:solidFill>
            <a:srgbClr val="4A535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Título 1"/>
          <p:cNvSpPr txBox="1"/>
          <p:nvPr>
            <p:ph type="title"/>
          </p:nvPr>
        </p:nvSpPr>
        <p:spPr>
          <a:xfrm>
            <a:off x="643465" y="643467"/>
            <a:ext cx="3363978" cy="172804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/>
          <a:lstStyle>
            <a:lvl1pPr defTabSz="896111">
              <a:defRPr spc="100" sz="2700">
                <a:solidFill>
                  <a:srgbClr val="FFFFFF"/>
                </a:solidFill>
              </a:defRPr>
            </a:lvl1pPr>
          </a:lstStyle>
          <a:p>
            <a:pPr/>
            <a:r>
              <a:t>EDGE NETWORKING - Casos de uso</a:t>
            </a:r>
          </a:p>
        </p:txBody>
      </p:sp>
      <p:sp>
        <p:nvSpPr>
          <p:cNvPr id="119" name="Marcador de Posição de Conteúdo 2"/>
          <p:cNvSpPr txBox="1"/>
          <p:nvPr>
            <p:ph type="body" sz="quarter" idx="1"/>
          </p:nvPr>
        </p:nvSpPr>
        <p:spPr>
          <a:xfrm>
            <a:off x="643466" y="2638044"/>
            <a:ext cx="3363978" cy="341562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r>
              <a:t>Veículos Autónomos</a:t>
            </a:r>
          </a:p>
          <a:p>
            <a:pPr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r>
              <a:t>Dispositivos de saúde</a:t>
            </a:r>
          </a:p>
          <a:p>
            <a:pPr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r>
              <a:t>Segurança</a:t>
            </a:r>
          </a:p>
          <a:p>
            <a:pPr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r>
              <a:t>Reconhecedores de vozes inteligentes</a:t>
            </a:r>
          </a:p>
          <a:p>
            <a:pPr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r>
              <a:t>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26"/>
          <p:cNvSpPr/>
          <p:nvPr/>
        </p:nvSpPr>
        <p:spPr>
          <a:xfrm>
            <a:off x="-2" y="0"/>
            <a:ext cx="12192003" cy="6858000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Rectangle 28"/>
          <p:cNvSpPr/>
          <p:nvPr/>
        </p:nvSpPr>
        <p:spPr>
          <a:xfrm>
            <a:off x="-2" y="0"/>
            <a:ext cx="4654300" cy="6858000"/>
          </a:xfrm>
          <a:prstGeom prst="rect">
            <a:avLst/>
          </a:prstGeom>
          <a:solidFill>
            <a:srgbClr val="4A535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Título 1"/>
          <p:cNvSpPr txBox="1"/>
          <p:nvPr>
            <p:ph type="title"/>
          </p:nvPr>
        </p:nvSpPr>
        <p:spPr>
          <a:xfrm>
            <a:off x="645159" y="656167"/>
            <a:ext cx="3363978" cy="172804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FOG e edge</a:t>
            </a:r>
          </a:p>
        </p:txBody>
      </p:sp>
      <p:sp>
        <p:nvSpPr>
          <p:cNvPr id="124" name="Marcador de Posição de Conteúdo 2"/>
          <p:cNvSpPr txBox="1"/>
          <p:nvPr>
            <p:ph type="body" sz="quarter" idx="1"/>
          </p:nvPr>
        </p:nvSpPr>
        <p:spPr>
          <a:xfrm>
            <a:off x="643466" y="2638044"/>
            <a:ext cx="3363978" cy="341562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r>
              <a:t>Fog: maior capacidade de processamento de dados.</a:t>
            </a:r>
          </a:p>
          <a:p>
            <a:pPr>
              <a:spcBef>
                <a:spcPts val="600"/>
              </a:spcBef>
              <a:defRPr>
                <a:solidFill>
                  <a:srgbClr val="FFFFFF"/>
                </a:solidFill>
              </a:defRPr>
            </a:pPr>
          </a:p>
          <a:p>
            <a:pPr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r>
              <a:t>Edge: rapidez de processamento de grande quantidade de dados.</a:t>
            </a:r>
          </a:p>
          <a:p>
            <a:pPr>
              <a:spcBef>
                <a:spcPts val="600"/>
              </a:spcBef>
              <a:defRPr>
                <a:solidFill>
                  <a:srgbClr val="FFFFFF"/>
                </a:solidFill>
              </a:defRPr>
            </a:pPr>
          </a:p>
          <a:p>
            <a:pPr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r>
              <a:t>Fog &amp;&amp; Edge &gt; Fog || Edge</a:t>
            </a:r>
          </a:p>
        </p:txBody>
      </p:sp>
      <p:pic>
        <p:nvPicPr>
          <p:cNvPr id="125" name="edge-computing-diagram-1024x512.png" descr="edge-computing-diagram-1024x5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6000" y="1270000"/>
            <a:ext cx="7355385" cy="3677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00FF"/>
      </a:hlink>
      <a:folHlink>
        <a:srgbClr val="FF00FF"/>
      </a:folHlink>
    </a:clrScheme>
    <a:fontScheme name="Parcel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F2F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00FF"/>
      </a:hlink>
      <a:folHlink>
        <a:srgbClr val="FF00FF"/>
      </a:folHlink>
    </a:clrScheme>
    <a:fontScheme name="Parcel">
      <a:majorFont>
        <a:latin typeface="Helvetica"/>
        <a:ea typeface="Helvetica"/>
        <a:cs typeface="Helvetica"/>
      </a:majorFont>
      <a:minorFont>
        <a:latin typeface="Gill Sans MT"/>
        <a:ea typeface="Gill Sans MT"/>
        <a:cs typeface="Gill Sans MT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F2F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