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 varScale="1">
        <p:scale>
          <a:sx n="82" d="100"/>
          <a:sy n="82" d="100"/>
        </p:scale>
        <p:origin x="2298" y="12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989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26" y="694888"/>
            <a:ext cx="11522075" cy="1600200"/>
          </a:xfrm>
        </p:spPr>
        <p:txBody>
          <a:bodyPr/>
          <a:lstStyle/>
          <a:p>
            <a:r>
              <a:rPr lang="pt-PT" sz="5400" dirty="0">
                <a:solidFill>
                  <a:srgbClr val="1FAA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Meteo com inteligência artificial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DAA22-528A-00E9-0F1A-EC70F5F1FB26}"/>
              </a:ext>
            </a:extLst>
          </p:cNvPr>
          <p:cNvSpPr txBox="1"/>
          <p:nvPr/>
        </p:nvSpPr>
        <p:spPr>
          <a:xfrm>
            <a:off x="35569" y="7975360"/>
            <a:ext cx="46370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Projeto realizado por:</a:t>
            </a:r>
          </a:p>
          <a:p>
            <a:r>
              <a:rPr lang="pt-PT" sz="1400" dirty="0"/>
              <a:t>→ Edgar Filipe da Silva Mendes (2201698)</a:t>
            </a:r>
          </a:p>
          <a:p>
            <a:r>
              <a:rPr lang="pt-PT" sz="1400" dirty="0"/>
              <a:t>→ João Rafael Freitas Oliveira (2201705)</a:t>
            </a:r>
          </a:p>
          <a:p>
            <a:endParaRPr lang="pt-PT" sz="1400" dirty="0"/>
          </a:p>
          <a:p>
            <a:r>
              <a:rPr lang="pt-PT" sz="1400" dirty="0"/>
              <a:t>Sob orientação de:</a:t>
            </a:r>
          </a:p>
          <a:p>
            <a:r>
              <a:rPr lang="pt-PT" sz="1400" dirty="0"/>
              <a:t>→ Professor Doutor João da Silva Costa</a:t>
            </a:r>
          </a:p>
          <a:p>
            <a:r>
              <a:rPr lang="pt-PT" sz="1400" dirty="0"/>
              <a:t>→ Professor Doutor </a:t>
            </a:r>
            <a:r>
              <a:rPr lang="pt-BR" sz="1400" dirty="0"/>
              <a:t>Rui Vasco Guerra Baptista Monteiro</a:t>
            </a:r>
            <a:endParaRPr lang="pt-PT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FE5248-F55B-163B-642E-C0B866204716}"/>
              </a:ext>
            </a:extLst>
          </p:cNvPr>
          <p:cNvGrpSpPr/>
          <p:nvPr/>
        </p:nvGrpSpPr>
        <p:grpSpPr>
          <a:xfrm>
            <a:off x="62645" y="2048215"/>
            <a:ext cx="5719225" cy="4722825"/>
            <a:chOff x="232340" y="2048215"/>
            <a:chExt cx="5719225" cy="4722825"/>
          </a:xfrm>
        </p:grpSpPr>
        <p:sp>
          <p:nvSpPr>
            <p:cNvPr id="6" name="CaixaDeTexto 9">
              <a:extLst>
                <a:ext uri="{FF2B5EF4-FFF2-40B4-BE49-F238E27FC236}">
                  <a16:creationId xmlns:a16="http://schemas.microsoft.com/office/drawing/2014/main" id="{68651712-D899-C29D-29EB-0ACDDCBF2188}"/>
                </a:ext>
              </a:extLst>
            </p:cNvPr>
            <p:cNvSpPr txBox="1"/>
            <p:nvPr/>
          </p:nvSpPr>
          <p:spPr>
            <a:xfrm>
              <a:off x="325059" y="2048215"/>
              <a:ext cx="161614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pt-PT" b="1" dirty="0">
                  <a:solidFill>
                    <a:srgbClr val="1FAA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Estudo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2B78076-23A3-5D90-1A1B-C07BFB6529F4}"/>
                </a:ext>
              </a:extLst>
            </p:cNvPr>
            <p:cNvGrpSpPr/>
            <p:nvPr/>
          </p:nvGrpSpPr>
          <p:grpSpPr>
            <a:xfrm>
              <a:off x="232340" y="2525269"/>
              <a:ext cx="5719225" cy="4245771"/>
              <a:chOff x="232340" y="2525269"/>
              <a:chExt cx="5719225" cy="424577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C2D13-FA00-D971-C273-6C311AE8F0EF}"/>
                  </a:ext>
                </a:extLst>
              </p:cNvPr>
              <p:cNvSpPr txBox="1"/>
              <p:nvPr/>
            </p:nvSpPr>
            <p:spPr>
              <a:xfrm>
                <a:off x="645372" y="2525269"/>
                <a:ext cx="4753745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Foi treinado uma rede neuronal convolucional para previsão de precipitação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A31B4BB-B1AE-3936-E72F-5576388F4234}"/>
                  </a:ext>
                </a:extLst>
              </p:cNvPr>
              <p:cNvGrpSpPr/>
              <p:nvPr/>
            </p:nvGrpSpPr>
            <p:grpSpPr>
              <a:xfrm>
                <a:off x="232340" y="3729588"/>
                <a:ext cx="5719225" cy="3041452"/>
                <a:chOff x="375442" y="3776561"/>
                <a:chExt cx="5719225" cy="3041452"/>
              </a:xfrm>
            </p:grpSpPr>
            <p:pic>
              <p:nvPicPr>
                <p:cNvPr id="8" name="Picture 2" descr="https://www.researchgate.net/figure/Schematic-diagram-of-a-basic-convolutional-neural-network-CNN-architecture-26_fig1_336805909">
                  <a:extLst>
                    <a:ext uri="{FF2B5EF4-FFF2-40B4-BE49-F238E27FC236}">
                      <a16:creationId xmlns:a16="http://schemas.microsoft.com/office/drawing/2014/main" id="{FE03262F-B691-D10B-4686-C99F93462F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442" y="3776561"/>
                  <a:ext cx="5534025" cy="27336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4E23EDF-D2E3-5307-F915-6D30EA4DC21C}"/>
                    </a:ext>
                  </a:extLst>
                </p:cNvPr>
                <p:cNvSpPr txBox="1"/>
                <p:nvPr/>
              </p:nvSpPr>
              <p:spPr>
                <a:xfrm>
                  <a:off x="645372" y="6510236"/>
                  <a:ext cx="54492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Fig. 1 – Exemplo de uma rede neuronal convolucional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EF0717-11C4-D0E7-26A0-7BCC6C44D8C8}"/>
              </a:ext>
            </a:extLst>
          </p:cNvPr>
          <p:cNvGrpSpPr/>
          <p:nvPr/>
        </p:nvGrpSpPr>
        <p:grpSpPr>
          <a:xfrm>
            <a:off x="6219050" y="2048215"/>
            <a:ext cx="6163175" cy="7517827"/>
            <a:chOff x="6219050" y="2048215"/>
            <a:chExt cx="6163175" cy="7517827"/>
          </a:xfrm>
        </p:grpSpPr>
        <p:sp>
          <p:nvSpPr>
            <p:cNvPr id="5" name="CaixaDeTexto 9">
              <a:extLst>
                <a:ext uri="{FF2B5EF4-FFF2-40B4-BE49-F238E27FC236}">
                  <a16:creationId xmlns:a16="http://schemas.microsoft.com/office/drawing/2014/main" id="{725B6C45-DBA7-F24E-772D-B29B43E8365B}"/>
                </a:ext>
              </a:extLst>
            </p:cNvPr>
            <p:cNvSpPr txBox="1"/>
            <p:nvPr/>
          </p:nvSpPr>
          <p:spPr>
            <a:xfrm>
              <a:off x="6372273" y="2048215"/>
              <a:ext cx="20441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pt-PT" b="1" dirty="0">
                  <a:solidFill>
                    <a:srgbClr val="1FAA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Aplicação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CF5420-99D2-A2FA-72D9-F4B172541398}"/>
                </a:ext>
              </a:extLst>
            </p:cNvPr>
            <p:cNvGrpSpPr/>
            <p:nvPr/>
          </p:nvGrpSpPr>
          <p:grpSpPr>
            <a:xfrm>
              <a:off x="9503532" y="3976038"/>
              <a:ext cx="2878693" cy="5590004"/>
              <a:chOff x="9628689" y="3411470"/>
              <a:chExt cx="2878693" cy="559000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FCA0199-8508-2CA9-B040-0EE38BBE99AB}"/>
                  </a:ext>
                </a:extLst>
              </p:cNvPr>
              <p:cNvGrpSpPr/>
              <p:nvPr/>
            </p:nvGrpSpPr>
            <p:grpSpPr>
              <a:xfrm>
                <a:off x="9641160" y="3411470"/>
                <a:ext cx="2842747" cy="4825068"/>
                <a:chOff x="7987946" y="2558469"/>
                <a:chExt cx="4359665" cy="6718971"/>
              </a:xfrm>
            </p:grpSpPr>
            <p:pic>
              <p:nvPicPr>
                <p:cNvPr id="11" name="Picture 10" descr="A map of portugal with black text&#10;&#10;Description automatically generated">
                  <a:extLst>
                    <a:ext uri="{FF2B5EF4-FFF2-40B4-BE49-F238E27FC236}">
                      <a16:creationId xmlns:a16="http://schemas.microsoft.com/office/drawing/2014/main" id="{4B395B13-6AD4-9F79-7207-FF5AFCB66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7946" y="2651728"/>
                  <a:ext cx="4282381" cy="6362288"/>
                </a:xfrm>
                <a:prstGeom prst="rect">
                  <a:avLst/>
                </a:prstGeom>
              </p:spPr>
            </p:pic>
            <p:pic>
              <p:nvPicPr>
                <p:cNvPr id="9" name="Picture 8" descr="A blue and black image">
                  <a:extLst>
                    <a:ext uri="{FF2B5EF4-FFF2-40B4-BE49-F238E27FC236}">
                      <a16:creationId xmlns:a16="http://schemas.microsoft.com/office/drawing/2014/main" id="{A1EA9F22-4AEF-4A4E-A2C7-77598ED0B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3949" y="2558469"/>
                  <a:ext cx="4323662" cy="6718971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AC9017-4D9D-18FA-37CD-19CD7D2D88B5}"/>
                  </a:ext>
                </a:extLst>
              </p:cNvPr>
              <p:cNvSpPr txBox="1"/>
              <p:nvPr/>
            </p:nvSpPr>
            <p:spPr>
              <a:xfrm>
                <a:off x="9628689" y="8047367"/>
                <a:ext cx="28786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Fig. 3 – Mapa de Portugal com uma imagem do radar de precipitação do Instituto Português do Mar e da Atmosfera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6D2B0C-234C-7557-4118-93FB938D8376}"/>
                </a:ext>
              </a:extLst>
            </p:cNvPr>
            <p:cNvSpPr txBox="1"/>
            <p:nvPr/>
          </p:nvSpPr>
          <p:spPr>
            <a:xfrm>
              <a:off x="6601022" y="2525269"/>
              <a:ext cx="570009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Foi desenvolvido um </a:t>
              </a:r>
              <a:r>
                <a:rPr lang="pt-BR" sz="1400" i="1" dirty="0"/>
                <a:t>website</a:t>
              </a:r>
              <a:r>
                <a:rPr lang="pt-BR" sz="1400" dirty="0"/>
                <a:t> que permite obter a previsão de precipitação em Portugal em períodos de 1, 2 e 3 horas de diferença. O </a:t>
              </a:r>
              <a:r>
                <a:rPr lang="pt-BR" sz="1400" i="1" dirty="0"/>
                <a:t>website</a:t>
              </a:r>
              <a:r>
                <a:rPr lang="pt-BR" sz="1400" dirty="0"/>
                <a:t> inclui as seguintes funcionalidades: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/>
                <a:t>Apresentação de uma imagem do radar atual da precipitação no país;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/>
                <a:t>Apresentação dos resultados das previsões, numa tabela, seccionados por distrito.</a:t>
              </a:r>
              <a:endParaRPr lang="pt-PT" sz="14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0FA10CF-FFFF-785D-CAEF-8F74989D3A90}"/>
                </a:ext>
              </a:extLst>
            </p:cNvPr>
            <p:cNvGrpSpPr/>
            <p:nvPr/>
          </p:nvGrpSpPr>
          <p:grpSpPr>
            <a:xfrm>
              <a:off x="6219050" y="4170483"/>
              <a:ext cx="3213768" cy="5052641"/>
              <a:chOff x="6219050" y="4170483"/>
              <a:chExt cx="3213768" cy="505264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832B8-3672-E418-CF78-5AAEF6D2230B}"/>
                  </a:ext>
                </a:extLst>
              </p:cNvPr>
              <p:cNvSpPr txBox="1"/>
              <p:nvPr/>
            </p:nvSpPr>
            <p:spPr>
              <a:xfrm>
                <a:off x="6601022" y="8484460"/>
                <a:ext cx="27720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Fig. 2 – Tabela com previsão da precipitação em milímetros cúbicos por hora</a:t>
                </a:r>
              </a:p>
            </p:txBody>
          </p:sp>
          <p:pic>
            <p:nvPicPr>
              <p:cNvPr id="21" name="Picture 6">
                <a:extLst>
                  <a:ext uri="{FF2B5EF4-FFF2-40B4-BE49-F238E27FC236}">
                    <a16:creationId xmlns:a16="http://schemas.microsoft.com/office/drawing/2014/main" id="{F969886A-36E4-27A9-7E46-9F87648E64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9050" y="4170483"/>
                <a:ext cx="3213768" cy="4313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160</Words>
  <Application>Microsoft Office PowerPoint</Application>
  <PresentationFormat>A3 Paper (297x420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Modelo de apresentação predefinido</vt:lpstr>
      <vt:lpstr>Web Meteo com inteligência artificial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João Rafael Freitas Oliveira</cp:lastModifiedBy>
  <cp:revision>48</cp:revision>
  <cp:lastPrinted>2013-09-15T00:10:08Z</cp:lastPrinted>
  <dcterms:created xsi:type="dcterms:W3CDTF">2007-02-13T18:22:14Z</dcterms:created>
  <dcterms:modified xsi:type="dcterms:W3CDTF">2023-07-10T20:28:53Z</dcterms:modified>
</cp:coreProperties>
</file>