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B8712-E0BC-23E1-B020-513ED2C3FE0F}" v="204" dt="2022-08-26T18:44:1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>
        <p:scale>
          <a:sx n="60" d="100"/>
          <a:sy n="60" d="100"/>
        </p:scale>
        <p:origin x="1416" y="-27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Leal Ferreira" userId="S::2191200@my.ipleiria.pt::aab0d08c-8414-4c4c-9d03-794572c0bce0" providerId="AD" clId="Web-{F01B8712-E0BC-23E1-B020-513ED2C3FE0F}"/>
    <pc:docChg chg="modSld">
      <pc:chgData name="Teresa Leal Ferreira" userId="S::2191200@my.ipleiria.pt::aab0d08c-8414-4c4c-9d03-794572c0bce0" providerId="AD" clId="Web-{F01B8712-E0BC-23E1-B020-513ED2C3FE0F}" dt="2022-08-26T18:44:12.771" v="113" actId="20577"/>
      <pc:docMkLst>
        <pc:docMk/>
      </pc:docMkLst>
      <pc:sldChg chg="modSp">
        <pc:chgData name="Teresa Leal Ferreira" userId="S::2191200@my.ipleiria.pt::aab0d08c-8414-4c4c-9d03-794572c0bce0" providerId="AD" clId="Web-{F01B8712-E0BC-23E1-B020-513ED2C3FE0F}" dt="2022-08-26T18:44:12.771" v="113" actId="20577"/>
        <pc:sldMkLst>
          <pc:docMk/>
          <pc:sldMk cId="0" sldId="256"/>
        </pc:sldMkLst>
        <pc:spChg chg="mod">
          <ac:chgData name="Teresa Leal Ferreira" userId="S::2191200@my.ipleiria.pt::aab0d08c-8414-4c4c-9d03-794572c0bce0" providerId="AD" clId="Web-{F01B8712-E0BC-23E1-B020-513ED2C3FE0F}" dt="2022-08-26T18:43:54.786" v="105" actId="1076"/>
          <ac:spMkLst>
            <pc:docMk/>
            <pc:sldMk cId="0" sldId="256"/>
            <ac:spMk id="6" creationId="{2074AD21-47E1-5FA0-2464-4BA05C485E6A}"/>
          </ac:spMkLst>
        </pc:spChg>
        <pc:spChg chg="mod">
          <ac:chgData name="Teresa Leal Ferreira" userId="S::2191200@my.ipleiria.pt::aab0d08c-8414-4c4c-9d03-794572c0bce0" providerId="AD" clId="Web-{F01B8712-E0BC-23E1-B020-513ED2C3FE0F}" dt="2022-08-26T18:43:54.818" v="106" actId="1076"/>
          <ac:spMkLst>
            <pc:docMk/>
            <pc:sldMk cId="0" sldId="256"/>
            <ac:spMk id="7" creationId="{6B9DA222-4F5A-2951-3310-3F2BB8ECB795}"/>
          </ac:spMkLst>
        </pc:spChg>
        <pc:spChg chg="mod">
          <ac:chgData name="Teresa Leal Ferreira" userId="S::2191200@my.ipleiria.pt::aab0d08c-8414-4c4c-9d03-794572c0bce0" providerId="AD" clId="Web-{F01B8712-E0BC-23E1-B020-513ED2C3FE0F}" dt="2022-08-26T18:44:12.771" v="113" actId="20577"/>
          <ac:spMkLst>
            <pc:docMk/>
            <pc:sldMk cId="0" sldId="256"/>
            <ac:spMk id="9" creationId="{4EB6E69A-574F-1B5A-D22F-B43C8BD0DB74}"/>
          </ac:spMkLst>
        </pc:spChg>
        <pc:spChg chg="mod">
          <ac:chgData name="Teresa Leal Ferreira" userId="S::2191200@my.ipleiria.pt::aab0d08c-8414-4c4c-9d03-794572c0bce0" providerId="AD" clId="Web-{F01B8712-E0BC-23E1-B020-513ED2C3FE0F}" dt="2022-08-26T18:41:58.285" v="30" actId="1076"/>
          <ac:spMkLst>
            <pc:docMk/>
            <pc:sldMk cId="0" sldId="256"/>
            <ac:spMk id="11" creationId="{E2653EA9-B5B9-BCEE-0B9E-5674BBCE852A}"/>
          </ac:spMkLst>
        </pc:spChg>
        <pc:spChg chg="mod">
          <ac:chgData name="Teresa Leal Ferreira" userId="S::2191200@my.ipleiria.pt::aab0d08c-8414-4c4c-9d03-794572c0bce0" providerId="AD" clId="Web-{F01B8712-E0BC-23E1-B020-513ED2C3FE0F}" dt="2022-08-26T18:41:58.300" v="31" actId="1076"/>
          <ac:spMkLst>
            <pc:docMk/>
            <pc:sldMk cId="0" sldId="256"/>
            <ac:spMk id="12" creationId="{7FD4E333-C63C-6EF1-21B5-D89BE84F665F}"/>
          </ac:spMkLst>
        </pc:spChg>
        <pc:picChg chg="mod">
          <ac:chgData name="Teresa Leal Ferreira" userId="S::2191200@my.ipleiria.pt::aab0d08c-8414-4c4c-9d03-794572c0bce0" providerId="AD" clId="Web-{F01B8712-E0BC-23E1-B020-513ED2C3FE0F}" dt="2022-08-26T18:43:54.740" v="103" actId="1076"/>
          <ac:picMkLst>
            <pc:docMk/>
            <pc:sldMk cId="0" sldId="256"/>
            <ac:picMk id="4" creationId="{78321379-4EBC-85F0-1346-13567F8A8F70}"/>
          </ac:picMkLst>
        </pc:picChg>
        <pc:picChg chg="mod">
          <ac:chgData name="Teresa Leal Ferreira" userId="S::2191200@my.ipleiria.pt::aab0d08c-8414-4c4c-9d03-794572c0bce0" providerId="AD" clId="Web-{F01B8712-E0BC-23E1-B020-513ED2C3FE0F}" dt="2022-08-26T18:43:54.771" v="104" actId="1076"/>
          <ac:picMkLst>
            <pc:docMk/>
            <pc:sldMk cId="0" sldId="256"/>
            <ac:picMk id="5" creationId="{49FA703E-BE73-88DB-D4C5-E49FF3EBDBAB}"/>
          </ac:picMkLst>
        </pc:picChg>
      </pc:sldChg>
    </pc:docChg>
  </pc:docChgLst>
  <pc:docChgLst>
    <pc:chgData clId="Web-{F01B8712-E0BC-23E1-B020-513ED2C3FE0F}"/>
    <pc:docChg chg="modSld">
      <pc:chgData name="" userId="" providerId="" clId="Web-{F01B8712-E0BC-23E1-B020-513ED2C3FE0F}" dt="2022-08-26T18:27:35.225" v="0" actId="20577"/>
      <pc:docMkLst>
        <pc:docMk/>
      </pc:docMkLst>
      <pc:sldChg chg="modSp">
        <pc:chgData name="" userId="" providerId="" clId="Web-{F01B8712-E0BC-23E1-B020-513ED2C3FE0F}" dt="2022-08-26T18:27:35.225" v="0" actId="20577"/>
        <pc:sldMkLst>
          <pc:docMk/>
          <pc:sldMk cId="0" sldId="256"/>
        </pc:sldMkLst>
        <pc:spChg chg="mod">
          <ac:chgData name="" userId="" providerId="" clId="Web-{F01B8712-E0BC-23E1-B020-513ED2C3FE0F}" dt="2022-08-26T18:27:35.225" v="0" actId="20577"/>
          <ac:spMkLst>
            <pc:docMk/>
            <pc:sldMk cId="0" sldId="256"/>
            <ac:spMk id="9" creationId="{4EB6E69A-574F-1B5A-D22F-B43C8BD0DB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800400" y="2349832"/>
            <a:ext cx="3146996" cy="1978031"/>
          </a:xfrm>
        </p:spPr>
        <p:txBody>
          <a:bodyPr/>
          <a:lstStyle/>
          <a:p>
            <a:pPr marL="0" indent="0" algn="just">
              <a:buClr>
                <a:srgbClr val="D45500"/>
              </a:buClr>
              <a:buNone/>
            </a:pPr>
            <a:r>
              <a:rPr lang="pt-PT" sz="1800" b="1" dirty="0"/>
              <a:t>Utilização de radiografias dos pulmões para deteção da doença COVID-19 através de Redes Neuronais Artificiais em </a:t>
            </a:r>
            <a:r>
              <a:rPr lang="pt-PT" sz="1800" b="1" i="1" dirty="0" err="1"/>
              <a:t>Deep</a:t>
            </a:r>
            <a:r>
              <a:rPr lang="pt-PT" sz="1800" b="1" i="1" dirty="0"/>
              <a:t> </a:t>
            </a:r>
            <a:r>
              <a:rPr lang="pt-PT" sz="1800" b="1" i="1" dirty="0" err="1"/>
              <a:t>Learning</a:t>
            </a:r>
            <a:endParaRPr lang="pt-PT" sz="1800" b="1" i="1" dirty="0"/>
          </a:p>
        </p:txBody>
      </p:sp>
      <p:pic>
        <p:nvPicPr>
          <p:cNvPr id="8" name="Marcador de Posição de Conteúdo 7" descr="Uma imagem com desfocagem&#10;&#10;Descrição gerada automaticamente">
            <a:extLst>
              <a:ext uri="{FF2B5EF4-FFF2-40B4-BE49-F238E27FC236}">
                <a16:creationId xmlns:a16="http://schemas.microsoft.com/office/drawing/2014/main" id="{DC3FD6E7-A241-A3C3-4FF1-C6307196D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3" y="2349831"/>
            <a:ext cx="1978032" cy="1978032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9" y="1311013"/>
            <a:ext cx="12457781" cy="777169"/>
          </a:xfrm>
        </p:spPr>
        <p:txBody>
          <a:bodyPr/>
          <a:lstStyle/>
          <a:p>
            <a:r>
              <a:rPr lang="pt-PT" sz="2800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Redes Neuronais Artificiais em </a:t>
            </a:r>
            <a:r>
              <a:rPr lang="pt-PT" sz="2800" b="1" dirty="0" err="1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PT" sz="2800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800" b="1" dirty="0" err="1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pt-PT" sz="2800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deteção da doença COVID-19</a:t>
            </a:r>
            <a:endParaRPr lang="pt-PT" sz="2800" dirty="0">
              <a:solidFill>
                <a:srgbClr val="0070C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653EA9-B5B9-BCEE-0B9E-5674BBCE852A}"/>
              </a:ext>
            </a:extLst>
          </p:cNvPr>
          <p:cNvSpPr txBox="1"/>
          <p:nvPr/>
        </p:nvSpPr>
        <p:spPr>
          <a:xfrm>
            <a:off x="9579329" y="9034661"/>
            <a:ext cx="2938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Orientador: João da Silva Pereira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D4E333-C63C-6EF1-21B5-D89BE84F665F}"/>
              </a:ext>
            </a:extLst>
          </p:cNvPr>
          <p:cNvSpPr txBox="1"/>
          <p:nvPr/>
        </p:nvSpPr>
        <p:spPr>
          <a:xfrm>
            <a:off x="6832848" y="8826911"/>
            <a:ext cx="26642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Pedro Ferreira	2191193</a:t>
            </a:r>
          </a:p>
          <a:p>
            <a:endParaRPr lang="pt-PT" sz="1300" dirty="0"/>
          </a:p>
          <a:p>
            <a:r>
              <a:rPr lang="pt-PT" sz="1300" dirty="0"/>
              <a:t>Teresa Ferreira	2191200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AD8D7F-F4F8-6C17-0754-3B19D68B95D0}"/>
              </a:ext>
            </a:extLst>
          </p:cNvPr>
          <p:cNvSpPr txBox="1"/>
          <p:nvPr/>
        </p:nvSpPr>
        <p:spPr>
          <a:xfrm>
            <a:off x="575750" y="4327902"/>
            <a:ext cx="193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Fig.1 – Exemplo de radiografia utilizada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5B6C45-DBA7-F24E-772D-B29B43E8365B}"/>
              </a:ext>
            </a:extLst>
          </p:cNvPr>
          <p:cNvSpPr txBox="1"/>
          <p:nvPr/>
        </p:nvSpPr>
        <p:spPr>
          <a:xfrm>
            <a:off x="6319931" y="2349831"/>
            <a:ext cx="2044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321379-4EBC-85F0-1346-13567F8A8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" b="1386"/>
          <a:stretch/>
        </p:blipFill>
        <p:spPr bwMode="auto">
          <a:xfrm>
            <a:off x="6816941" y="4779762"/>
            <a:ext cx="260403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A703E-BE73-88DB-D4C5-E49FF3EB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87" y="4785968"/>
            <a:ext cx="2567392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74AD21-47E1-5FA0-2464-4BA05C485E6A}"/>
              </a:ext>
            </a:extLst>
          </p:cNvPr>
          <p:cNvSpPr txBox="1"/>
          <p:nvPr/>
        </p:nvSpPr>
        <p:spPr>
          <a:xfrm>
            <a:off x="7149850" y="8056854"/>
            <a:ext cx="193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Fig.3 – Selecionada uma imagem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9DA222-4F5A-2951-3310-3F2BB8ECB795}"/>
              </a:ext>
            </a:extLst>
          </p:cNvPr>
          <p:cNvSpPr txBox="1"/>
          <p:nvPr/>
        </p:nvSpPr>
        <p:spPr>
          <a:xfrm>
            <a:off x="9916074" y="8056854"/>
            <a:ext cx="193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Fig.4 – Selecionada uma pasta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B6E69A-574F-1B5A-D22F-B43C8BD0DB74}"/>
              </a:ext>
            </a:extLst>
          </p:cNvPr>
          <p:cNvSpPr txBox="1"/>
          <p:nvPr/>
        </p:nvSpPr>
        <p:spPr>
          <a:xfrm>
            <a:off x="6712598" y="2826885"/>
            <a:ext cx="579961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PT" sz="1600" dirty="0">
                <a:latin typeface="+mn-lt"/>
              </a:rPr>
              <a:t>Foi desenvolvida uma aplicação onde é possível selecionar uma só imagem ou uma pasta, e obter a previsão correspondente, dentro das 4 categorias para as quais a rede foi treinada. </a:t>
            </a:r>
          </a:p>
          <a:p>
            <a:pPr algn="just"/>
            <a:r>
              <a:rPr lang="pt-PT" sz="1600" dirty="0">
                <a:latin typeface="+mn-lt"/>
                <a:cs typeface="Arial"/>
              </a:rPr>
              <a:t>A aplicação também apresenta as seguintes funcionalidades:</a:t>
            </a:r>
          </a:p>
          <a:p>
            <a:pPr algn="just"/>
            <a:r>
              <a:rPr lang="pt-PT" sz="1600" dirty="0">
                <a:latin typeface="+mn-lt"/>
                <a:cs typeface="Arial"/>
              </a:rPr>
              <a:t>     - Recortar a imagem livremente</a:t>
            </a:r>
          </a:p>
          <a:p>
            <a:pPr algn="just"/>
            <a:r>
              <a:rPr lang="pt-PT" sz="1600" dirty="0">
                <a:latin typeface="+mn-lt"/>
                <a:cs typeface="Arial"/>
              </a:rPr>
              <a:t>     - Reverter o recorte feito, voltando à imagem original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D54A87-5B24-35C4-3168-F6DA035E768D}"/>
              </a:ext>
            </a:extLst>
          </p:cNvPr>
          <p:cNvSpPr txBox="1"/>
          <p:nvPr/>
        </p:nvSpPr>
        <p:spPr>
          <a:xfrm>
            <a:off x="460375" y="5273338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P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F46890-75C7-839B-54A7-BE06D50B06A6}"/>
              </a:ext>
            </a:extLst>
          </p:cNvPr>
          <p:cNvSpPr txBox="1"/>
          <p:nvPr/>
        </p:nvSpPr>
        <p:spPr>
          <a:xfrm>
            <a:off x="850434" y="5750392"/>
            <a:ext cx="507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latin typeface="+mn-lt"/>
              </a:rPr>
              <a:t>Foram treinadas redes neuronais artificiais em </a:t>
            </a:r>
            <a:r>
              <a:rPr lang="pt-PT" sz="1600" dirty="0" err="1">
                <a:latin typeface="+mn-lt"/>
              </a:rPr>
              <a:t>Deep</a:t>
            </a:r>
            <a:r>
              <a:rPr lang="pt-PT" sz="1600" dirty="0">
                <a:latin typeface="+mn-lt"/>
              </a:rPr>
              <a:t> </a:t>
            </a:r>
            <a:r>
              <a:rPr lang="pt-PT" sz="1600" dirty="0" err="1">
                <a:latin typeface="+mn-lt"/>
              </a:rPr>
              <a:t>Learning</a:t>
            </a:r>
            <a:r>
              <a:rPr lang="pt-PT" sz="1600" dirty="0">
                <a:latin typeface="+mn-lt"/>
              </a:rPr>
              <a:t> para deteção da doença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2E18D4D-2041-11D3-872B-F4774FAA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2" y="6510904"/>
            <a:ext cx="5039360" cy="21513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138537-576D-A53D-175E-899E3F169A79}"/>
              </a:ext>
            </a:extLst>
          </p:cNvPr>
          <p:cNvSpPr txBox="1"/>
          <p:nvPr/>
        </p:nvSpPr>
        <p:spPr>
          <a:xfrm>
            <a:off x="1636720" y="871545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+mn-lt"/>
              </a:rPr>
              <a:t>Fig.2 – Exemplo de uma rede neuronal em </a:t>
            </a:r>
            <a:r>
              <a:rPr lang="pt-PT" sz="1400" dirty="0" err="1">
                <a:latin typeface="+mn-lt"/>
              </a:rPr>
              <a:t>Deep</a:t>
            </a:r>
            <a:r>
              <a:rPr lang="pt-PT" sz="1400" dirty="0">
                <a:latin typeface="+mn-lt"/>
              </a:rPr>
              <a:t> </a:t>
            </a:r>
            <a:r>
              <a:rPr lang="pt-PT" sz="1400" dirty="0" err="1">
                <a:latin typeface="+mn-lt"/>
              </a:rPr>
              <a:t>Learning</a:t>
            </a:r>
            <a:r>
              <a:rPr lang="pt-PT" sz="1400" dirty="0">
                <a:latin typeface="+mn-lt"/>
              </a:rPr>
              <a:t> de 5 camadas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73711D255245447A83850AEB6BB2DED" ma:contentTypeVersion="2" ma:contentTypeDescription="Criar um novo documento." ma:contentTypeScope="" ma:versionID="63d3d81246a5d9727a72cca626434a17">
  <xsd:schema xmlns:xsd="http://www.w3.org/2001/XMLSchema" xmlns:xs="http://www.w3.org/2001/XMLSchema" xmlns:p="http://schemas.microsoft.com/office/2006/metadata/properties" xmlns:ns2="48321f37-bf0c-48c1-8671-5272cc7ecf89" targetNamespace="http://schemas.microsoft.com/office/2006/metadata/properties" ma:root="true" ma:fieldsID="19e8bd7c687710201bb5cb78f51a5384" ns2:_="">
    <xsd:import namespace="48321f37-bf0c-48c1-8671-5272cc7ec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21f37-bf0c-48c1-8671-5272cc7ec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104E4-F231-4901-84BC-CC97F6FA4C01}"/>
</file>

<file path=customXml/itemProps2.xml><?xml version="1.0" encoding="utf-8"?>
<ds:datastoreItem xmlns:ds="http://schemas.openxmlformats.org/officeDocument/2006/customXml" ds:itemID="{EBC70342-7CB9-4E96-9A2A-5CD4848D74C7}"/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126</Words>
  <Application>Microsoft Office PowerPoint</Application>
  <PresentationFormat>Papel A3 (297x420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Modelo de apresentação predefinido</vt:lpstr>
      <vt:lpstr>Redes Neuronais Artificiais em Deep Learning na deteção da doença COVID-19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Teresa Leal Ferreira</cp:lastModifiedBy>
  <cp:revision>70</cp:revision>
  <cp:lastPrinted>2013-09-15T00:10:08Z</cp:lastPrinted>
  <dcterms:created xsi:type="dcterms:W3CDTF">2007-02-13T18:22:14Z</dcterms:created>
  <dcterms:modified xsi:type="dcterms:W3CDTF">2022-08-26T18:44:13Z</dcterms:modified>
</cp:coreProperties>
</file>