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58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0" d="100"/>
          <a:sy n="70" d="100"/>
        </p:scale>
        <p:origin x="6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62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84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6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7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1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64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6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3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61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5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6EE7-27D9-4B4B-ADF7-A46D2EE7402F}" type="datetimeFigureOut">
              <a:rPr lang="pt-BR" smtClean="0"/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1774-0351-4DC7-AED8-C0BEF4FC8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6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1543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89630" y="4831308"/>
            <a:ext cx="981273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implon BP Regular" pitchFamily="2" charset="0"/>
              </a:rPr>
              <a:t>Os painéis de Testes e Gestão de ambientes, devem seguir os mesmos padrões do Painel de Indicadores de Fábricas de Desenvolvimento, ajustando os respectivos filtros, escopo, </a:t>
            </a:r>
            <a:r>
              <a:rPr lang="pt-BR" sz="2400" dirty="0" err="1" smtClean="0">
                <a:latin typeface="Simplon BP Regular" pitchFamily="2" charset="0"/>
              </a:rPr>
              <a:t>etc</a:t>
            </a:r>
            <a:endParaRPr lang="pt-BR" sz="24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77902"/>
          <a:stretch/>
        </p:blipFill>
        <p:spPr>
          <a:xfrm>
            <a:off x="0" y="0"/>
            <a:ext cx="12192000" cy="84616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46162"/>
            <a:ext cx="12192000" cy="1960568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288776" y="965090"/>
            <a:ext cx="939523" cy="304698"/>
            <a:chOff x="2111428" y="4633577"/>
            <a:chExt cx="939523" cy="304698"/>
          </a:xfrm>
        </p:grpSpPr>
        <p:pic>
          <p:nvPicPr>
            <p:cNvPr id="8" name="Imagem 7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1428" y="4633577"/>
              <a:ext cx="939523" cy="304698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2111428" y="4647426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Simplon BP Regular" pitchFamily="2" charset="0"/>
                </a:rPr>
                <a:t>Fáb. Teste:</a:t>
              </a:r>
              <a:endParaRPr lang="pt-BR" sz="1200" b="1" dirty="0">
                <a:latin typeface="Simplon BP Regular" pitchFamily="2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33" y="2806730"/>
            <a:ext cx="11808346" cy="3955017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264712" y="3284622"/>
            <a:ext cx="117428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264713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Produtividade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763275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Tx</a:t>
            </a:r>
            <a:r>
              <a:rPr lang="pt-BR" sz="1200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. Rejeição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375507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Tx</a:t>
            </a:r>
            <a:r>
              <a:rPr lang="pt-BR" sz="1200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. Defeitos Improcedentes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987739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Tx</a:t>
            </a:r>
            <a:r>
              <a:rPr lang="pt-BR" sz="1200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. Defeitos UAT</a:t>
            </a:r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599971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Tempo Médio </a:t>
            </a:r>
            <a:r>
              <a:rPr lang="pt-BR" sz="1200" dirty="0" err="1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Re-Teste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8212202" y="2818761"/>
            <a:ext cx="1395821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Densidade Carga Repositório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356699" y="4303265"/>
            <a:ext cx="9812739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implon BP Regular" pitchFamily="2" charset="0"/>
              </a:rPr>
              <a:t>Estruturar os gráficos dinâmicas para cada indicador.</a:t>
            </a:r>
          </a:p>
          <a:p>
            <a:r>
              <a:rPr lang="pt-BR" sz="2000" dirty="0" smtClean="0">
                <a:latin typeface="Simplon BP Regular" pitchFamily="2" charset="0"/>
              </a:rPr>
              <a:t>Os indicadores devem levar em consideração Visões Consolidadas e na Linha do Tempo, assim como no Painel de Desenvolvimento</a:t>
            </a:r>
            <a:endParaRPr lang="pt-BR" sz="20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77902"/>
          <a:stretch/>
        </p:blipFill>
        <p:spPr>
          <a:xfrm>
            <a:off x="0" y="0"/>
            <a:ext cx="12192000" cy="84616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46162"/>
            <a:ext cx="12192000" cy="1960568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288776" y="965090"/>
            <a:ext cx="939523" cy="304698"/>
            <a:chOff x="2111428" y="4633577"/>
            <a:chExt cx="939523" cy="304698"/>
          </a:xfrm>
        </p:grpSpPr>
        <p:pic>
          <p:nvPicPr>
            <p:cNvPr id="8" name="Imagem 7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1428" y="4633577"/>
              <a:ext cx="939523" cy="304698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2111428" y="4647426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Simplon BP Regular" pitchFamily="2" charset="0"/>
                </a:rPr>
                <a:t>Fáb. Teste:</a:t>
              </a:r>
              <a:endParaRPr lang="pt-BR" sz="1200" b="1" dirty="0">
                <a:latin typeface="Simplon BP Regular" pitchFamily="2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33" y="2806730"/>
            <a:ext cx="11808346" cy="3955017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264712" y="3284622"/>
            <a:ext cx="117428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264713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  <a:latin typeface="Simplon BP Regular" pitchFamily="2" charset="0"/>
              </a:rPr>
              <a:t>Produtividade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763275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rgbClr val="FF0000"/>
                </a:solidFill>
                <a:latin typeface="Simplon BP Regular" pitchFamily="2" charset="0"/>
              </a:rPr>
              <a:t>Tx</a:t>
            </a:r>
            <a:r>
              <a:rPr lang="pt-BR" sz="1200" dirty="0" smtClean="0">
                <a:solidFill>
                  <a:srgbClr val="FF0000"/>
                </a:solidFill>
                <a:latin typeface="Simplon BP Regular" pitchFamily="2" charset="0"/>
              </a:rPr>
              <a:t>. Rejeição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375507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Simplon BP Regular" pitchFamily="2" charset="0"/>
              </a:rPr>
              <a:t>Tx</a:t>
            </a:r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  <a:latin typeface="Simplon BP Regular" pitchFamily="2" charset="0"/>
              </a:rPr>
              <a:t>. Defeitos Improcedentes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987739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Simplon BP Regular" pitchFamily="2" charset="0"/>
              </a:rPr>
              <a:t>Tx</a:t>
            </a:r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  <a:latin typeface="Simplon BP Regular" pitchFamily="2" charset="0"/>
              </a:rPr>
              <a:t>. Defeitos UAT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599971" y="2818761"/>
            <a:ext cx="1275330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  <a:latin typeface="Simplon BP Regular" pitchFamily="2" charset="0"/>
              </a:rPr>
              <a:t>Tempo Médio </a:t>
            </a:r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Simplon BP Regular" pitchFamily="2" charset="0"/>
              </a:rPr>
              <a:t>Re-Teste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8212202" y="2818761"/>
            <a:ext cx="1395821" cy="4538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  <a:latin typeface="Simplon BP Regular" pitchFamily="2" charset="0"/>
              </a:rPr>
              <a:t>Densidade Carga Repositório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085767" y="3459451"/>
            <a:ext cx="791880" cy="2817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  <a:latin typeface="Simplon BP Regular" pitchFamily="2" charset="0"/>
              </a:rPr>
              <a:t>TI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029591" y="3459451"/>
            <a:ext cx="791880" cy="2817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  <a:latin typeface="Simplon BP Regular" pitchFamily="2" charset="0"/>
              </a:rPr>
              <a:t>UAT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022063" y="3459451"/>
            <a:ext cx="1053993" cy="2817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  <a:latin typeface="Simplon BP Regular" pitchFamily="2" charset="0"/>
              </a:rPr>
              <a:t>Consolidado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356699" y="4303265"/>
            <a:ext cx="9812739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implon BP Regular" pitchFamily="2" charset="0"/>
              </a:rPr>
              <a:t>Criar as visões por TI / UAT / Consolidado</a:t>
            </a:r>
            <a:endParaRPr lang="pt-BR" sz="20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04235"/>
              </p:ext>
            </p:extLst>
          </p:nvPr>
        </p:nvGraphicFramePr>
        <p:xfrm>
          <a:off x="571689" y="1320167"/>
          <a:ext cx="8394889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88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Simplon BP Regular" pitchFamily="2" charset="0"/>
                        </a:rPr>
                        <a:t>Indicador</a:t>
                      </a:r>
                      <a:endParaRPr lang="pt-BR" sz="2000" dirty="0">
                        <a:latin typeface="Simplon BP Regula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Simplon BP Regular" pitchFamily="2" charset="0"/>
                        </a:rPr>
                        <a:t>Taxa</a:t>
                      </a:r>
                      <a:r>
                        <a:rPr lang="pt-BR" sz="1800" baseline="0" dirty="0" smtClean="0">
                          <a:latin typeface="Simplon BP Regular" pitchFamily="2" charset="0"/>
                        </a:rPr>
                        <a:t> de Rejeição de Evidências de TI  - </a:t>
                      </a:r>
                      <a:r>
                        <a:rPr lang="pt-BR" sz="1400" i="1" baseline="0" dirty="0" smtClean="0">
                          <a:latin typeface="Simplon BP Regular" pitchFamily="2" charset="0"/>
                          <a:hlinkClick r:id="rId2" action="ppaction://hlinksldjump"/>
                        </a:rPr>
                        <a:t>inf. complementares</a:t>
                      </a:r>
                      <a:endParaRPr lang="pt-BR" sz="1800" i="1" dirty="0">
                        <a:latin typeface="Simplon BP Regula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Simplon BP Regular" pitchFamily="2" charset="0"/>
                        </a:rPr>
                        <a:t>Taxa</a:t>
                      </a:r>
                      <a:r>
                        <a:rPr lang="pt-BR" sz="1800" baseline="0" dirty="0" smtClean="0">
                          <a:latin typeface="Simplon BP Regular" pitchFamily="2" charset="0"/>
                        </a:rPr>
                        <a:t> de Rejeição de Evidências de UAT - </a:t>
                      </a:r>
                      <a:r>
                        <a:rPr kumimoji="0" lang="pt-B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  <a:hlinkClick r:id="rId2" action="ppaction://hlinksldjump"/>
                        </a:rPr>
                        <a:t>inf. complementares</a:t>
                      </a:r>
                      <a:endParaRPr lang="pt-BR" sz="1800" dirty="0" smtClean="0">
                        <a:latin typeface="Simplon BP Regula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Simplon BP Regular" pitchFamily="2" charset="0"/>
                        </a:rPr>
                        <a:t>Taxa</a:t>
                      </a:r>
                      <a:r>
                        <a:rPr lang="pt-BR" sz="1800" baseline="0" dirty="0" smtClean="0">
                          <a:latin typeface="Simplon BP Regular" pitchFamily="2" charset="0"/>
                        </a:rPr>
                        <a:t> de Rejeição de Evidências de TI e UAT (consolidado) </a:t>
                      </a:r>
                      <a:r>
                        <a:rPr kumimoji="0" lang="pt-B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  <a:hlinkClick r:id="rId2" action="ppaction://hlinksldjump"/>
                        </a:rPr>
                        <a:t>inf. complementares</a:t>
                      </a:r>
                      <a:endParaRPr lang="pt-BR" sz="1800" dirty="0" smtClean="0">
                        <a:latin typeface="Simplon BP Regula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Simplon BP Regular" pitchFamily="2" charset="0"/>
                        </a:rPr>
                        <a:t>Taxa</a:t>
                      </a:r>
                      <a:r>
                        <a:rPr lang="pt-BR" sz="1800" baseline="0" dirty="0" smtClean="0">
                          <a:latin typeface="Simplon BP Regular" pitchFamily="2" charset="0"/>
                        </a:rPr>
                        <a:t> de Produtividade - </a:t>
                      </a:r>
                      <a:r>
                        <a:rPr lang="pt-BR" sz="1400" i="1" baseline="0" dirty="0" smtClean="0">
                          <a:latin typeface="Simplon BP Regular" pitchFamily="2" charset="0"/>
                          <a:hlinkClick r:id="rId3" action="ppaction://hlinksldjump"/>
                        </a:rPr>
                        <a:t>inf. complementares</a:t>
                      </a:r>
                      <a:endParaRPr lang="pt-BR" sz="1400" i="1" dirty="0" smtClean="0">
                        <a:latin typeface="Simplon BP Regula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Simplon BP Regular" pitchFamily="2" charset="0"/>
                        </a:rPr>
                        <a:t>Taxa de Defeitos Improcedentes</a:t>
                      </a:r>
                      <a:r>
                        <a:rPr kumimoji="0" lang="pt-B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pt-B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  <a:hlinkClick r:id="rId4" action="ppaction://hlinksldjump"/>
                        </a:rPr>
                        <a:t>inf. complementares</a:t>
                      </a:r>
                      <a:endParaRPr lang="pt-BR" sz="1800" dirty="0" smtClean="0">
                        <a:latin typeface="Simplon BP Regula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Simplon BP Regular" pitchFamily="2" charset="0"/>
                        </a:rPr>
                        <a:t>Taxa</a:t>
                      </a:r>
                      <a:r>
                        <a:rPr lang="pt-BR" sz="1800" baseline="0" dirty="0" smtClean="0">
                          <a:latin typeface="Simplon BP Regular" pitchFamily="2" charset="0"/>
                        </a:rPr>
                        <a:t> de Defeitos em UAT</a:t>
                      </a:r>
                      <a:r>
                        <a:rPr kumimoji="0" lang="pt-B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pt-B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</a:rPr>
                        <a:t>in</a:t>
                      </a:r>
                      <a:r>
                        <a:rPr kumimoji="0" lang="pt-B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  <a:hlinkClick r:id="rId5" action="ppaction://hlinksldjump"/>
                        </a:rPr>
                        <a:t>f. complementares</a:t>
                      </a:r>
                      <a:endParaRPr lang="pt-BR" sz="1800" dirty="0" smtClean="0">
                        <a:latin typeface="Simplon BP Regula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Simplon BP Regular" pitchFamily="2" charset="0"/>
                        </a:rPr>
                        <a:t>Tempo Médio de </a:t>
                      </a:r>
                      <a:r>
                        <a:rPr lang="pt-BR" sz="1800" dirty="0" err="1" smtClean="0">
                          <a:latin typeface="Simplon BP Regular" pitchFamily="2" charset="0"/>
                        </a:rPr>
                        <a:t>Re-Testes</a:t>
                      </a:r>
                      <a:r>
                        <a:rPr kumimoji="0" lang="pt-B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pt-B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  <a:hlinkClick r:id="rId6" action="ppaction://hlinksldjump"/>
                        </a:rPr>
                        <a:t>inf. complementares</a:t>
                      </a:r>
                      <a:endParaRPr lang="pt-BR" sz="1800" dirty="0" smtClean="0">
                        <a:latin typeface="Simplon BP Regula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Simplon BP Regular" pitchFamily="2" charset="0"/>
                        </a:rPr>
                        <a:t>Densidade de carga</a:t>
                      </a:r>
                      <a:r>
                        <a:rPr lang="pt-BR" sz="1800" baseline="0" dirty="0" smtClean="0">
                          <a:latin typeface="Simplon BP Regular" pitchFamily="2" charset="0"/>
                        </a:rPr>
                        <a:t> de </a:t>
                      </a:r>
                      <a:r>
                        <a:rPr lang="pt-BR" sz="1800" baseline="0" dirty="0" err="1" smtClean="0">
                          <a:latin typeface="Simplon BP Regular" pitchFamily="2" charset="0"/>
                        </a:rPr>
                        <a:t>CTs</a:t>
                      </a:r>
                      <a:r>
                        <a:rPr lang="pt-BR" sz="1800" baseline="0" dirty="0" smtClean="0">
                          <a:latin typeface="Simplon BP Regular" pitchFamily="2" charset="0"/>
                        </a:rPr>
                        <a:t> no repositório central</a:t>
                      </a:r>
                      <a:r>
                        <a:rPr kumimoji="0" lang="pt-B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pt-B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implon BP Regular" pitchFamily="2" charset="0"/>
                          <a:ea typeface="+mn-ea"/>
                          <a:cs typeface="+mn-cs"/>
                          <a:hlinkClick r:id="rId7" action="ppaction://hlinksldjump"/>
                        </a:rPr>
                        <a:t>inf. complementares</a:t>
                      </a:r>
                      <a:endParaRPr lang="pt-BR" sz="1800" dirty="0" smtClean="0">
                        <a:latin typeface="Simplon BP Regular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439003" y="218365"/>
            <a:ext cx="1113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Simplon BP Regular" pitchFamily="2" charset="0"/>
              </a:rPr>
              <a:t>Lista de indicadores para as Fábricas de Testes a serem implementados no Painel. Esse levantamento não é exaustivo</a:t>
            </a:r>
            <a:endParaRPr lang="pt-BR" sz="24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39003" y="218365"/>
            <a:ext cx="57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Simplon BP Regular" pitchFamily="2" charset="0"/>
              </a:rPr>
              <a:t>TAXA DE REJEIÇÃO DE EVIDÊNCIAS</a:t>
            </a:r>
            <a:endParaRPr lang="pt-BR" sz="2400" dirty="0">
              <a:latin typeface="Simplon BP Regular" pitchFamily="2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34575"/>
              </p:ext>
            </p:extLst>
          </p:nvPr>
        </p:nvGraphicFramePr>
        <p:xfrm>
          <a:off x="6343355" y="5961740"/>
          <a:ext cx="331413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Objeto de Shell de Gerenciador" showAsIcon="1" r:id="rId3" imgW="4649040" imgH="685800" progId="Package">
                  <p:embed/>
                </p:oleObj>
              </mc:Choice>
              <mc:Fallback>
                <p:oleObj name="Objeto de Shell de Gerenciador" showAsIcon="1" r:id="rId3" imgW="4649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3355" y="5961740"/>
                        <a:ext cx="3314131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585" y="1000863"/>
            <a:ext cx="8309213" cy="4960877"/>
          </a:xfrm>
          <a:prstGeom prst="rect">
            <a:avLst/>
          </a:prstGeom>
        </p:spPr>
      </p:pic>
      <p:sp>
        <p:nvSpPr>
          <p:cNvPr id="4" name="Botão de ação: Retornar 3">
            <a:hlinkClick r:id="rId6" action="ppaction://hlinksldjump" highlightClick="1"/>
          </p:cNvPr>
          <p:cNvSpPr/>
          <p:nvPr/>
        </p:nvSpPr>
        <p:spPr>
          <a:xfrm>
            <a:off x="11423176" y="6311549"/>
            <a:ext cx="655093" cy="407101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097830">
            <a:off x="9432878" y="148496"/>
            <a:ext cx="2809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INFORMAÇÕES COMPLEMENTARES</a:t>
            </a:r>
          </a:p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E SOMENTE ILUSTRATIVAS</a:t>
            </a:r>
          </a:p>
        </p:txBody>
      </p:sp>
    </p:spTree>
    <p:extLst>
      <p:ext uri="{BB962C8B-B14F-4D97-AF65-F5344CB8AC3E}">
        <p14:creationId xmlns:p14="http://schemas.microsoft.com/office/powerpoint/2010/main" val="354284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39003" y="218365"/>
            <a:ext cx="111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Simplon BP Regular" pitchFamily="2" charset="0"/>
              </a:rPr>
              <a:t>TAXA DE DEFEITOS IMPROCEDENTES</a:t>
            </a:r>
            <a:endParaRPr lang="pt-BR" sz="2400" dirty="0">
              <a:latin typeface="Simplon BP Regular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7" y="802860"/>
            <a:ext cx="9360090" cy="5808056"/>
          </a:xfrm>
          <a:prstGeom prst="rect">
            <a:avLst/>
          </a:prstGeom>
        </p:spPr>
      </p:pic>
      <p:sp>
        <p:nvSpPr>
          <p:cNvPr id="6" name="Botão de ação: Retornar 5">
            <a:hlinkClick r:id="rId3" action="ppaction://hlinksldjump" highlightClick="1"/>
          </p:cNvPr>
          <p:cNvSpPr/>
          <p:nvPr/>
        </p:nvSpPr>
        <p:spPr>
          <a:xfrm>
            <a:off x="11423176" y="6311549"/>
            <a:ext cx="655093" cy="407101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 rot="1097830">
            <a:off x="9432878" y="148496"/>
            <a:ext cx="2809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INFORMAÇÕES COMPLEMENTARES</a:t>
            </a:r>
          </a:p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E SOMENTE ILUSTRATIVAS</a:t>
            </a:r>
          </a:p>
        </p:txBody>
      </p:sp>
    </p:spTree>
    <p:extLst>
      <p:ext uri="{BB962C8B-B14F-4D97-AF65-F5344CB8AC3E}">
        <p14:creationId xmlns:p14="http://schemas.microsoft.com/office/powerpoint/2010/main" val="18022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39003" y="218365"/>
            <a:ext cx="111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Simplon BP Regular" pitchFamily="2" charset="0"/>
              </a:rPr>
              <a:t>TAXA DE DEFEITOS DE UAT</a:t>
            </a:r>
            <a:endParaRPr lang="pt-BR" sz="2400" dirty="0">
              <a:latin typeface="Simplon BP Regular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9" y="933325"/>
            <a:ext cx="9091470" cy="5552738"/>
          </a:xfrm>
          <a:prstGeom prst="rect">
            <a:avLst/>
          </a:prstGeom>
        </p:spPr>
      </p:pic>
      <p:sp>
        <p:nvSpPr>
          <p:cNvPr id="6" name="Botão de ação: Retornar 5">
            <a:hlinkClick r:id="rId3" action="ppaction://hlinksldjump" highlightClick="1"/>
          </p:cNvPr>
          <p:cNvSpPr/>
          <p:nvPr/>
        </p:nvSpPr>
        <p:spPr>
          <a:xfrm>
            <a:off x="11423176" y="6311549"/>
            <a:ext cx="655093" cy="407101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 rot="1097830">
            <a:off x="9432878" y="148496"/>
            <a:ext cx="2809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INFORMAÇÕES COMPLEMENTARES</a:t>
            </a:r>
          </a:p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E SOMENTE ILUSTRATIVAS</a:t>
            </a:r>
          </a:p>
        </p:txBody>
      </p:sp>
    </p:spTree>
    <p:extLst>
      <p:ext uri="{BB962C8B-B14F-4D97-AF65-F5344CB8AC3E}">
        <p14:creationId xmlns:p14="http://schemas.microsoft.com/office/powerpoint/2010/main" val="278007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39003" y="218365"/>
            <a:ext cx="111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Simplon BP Regular" pitchFamily="2" charset="0"/>
              </a:rPr>
              <a:t>DENSIDADE DE CARGA DE CTS NO REPOSITÓRIO CENTRAL</a:t>
            </a:r>
          </a:p>
        </p:txBody>
      </p:sp>
      <p:sp>
        <p:nvSpPr>
          <p:cNvPr id="6" name="Botão de ação: Retornar 5">
            <a:hlinkClick r:id="rId2" action="ppaction://hlinksldjump" highlightClick="1"/>
          </p:cNvPr>
          <p:cNvSpPr/>
          <p:nvPr/>
        </p:nvSpPr>
        <p:spPr>
          <a:xfrm>
            <a:off x="11423176" y="6311549"/>
            <a:ext cx="655093" cy="407101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3" y="986292"/>
            <a:ext cx="9969535" cy="532525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rot="1097830">
            <a:off x="9432878" y="148496"/>
            <a:ext cx="2809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INFORMAÇÕES COMPLEMENTARES</a:t>
            </a:r>
          </a:p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E SOMENTE ILUSTRATIVAS</a:t>
            </a:r>
          </a:p>
        </p:txBody>
      </p:sp>
    </p:spTree>
    <p:extLst>
      <p:ext uri="{BB962C8B-B14F-4D97-AF65-F5344CB8AC3E}">
        <p14:creationId xmlns:p14="http://schemas.microsoft.com/office/powerpoint/2010/main" val="361849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39003" y="218365"/>
            <a:ext cx="111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Simplon BP Regular" pitchFamily="2" charset="0"/>
              </a:rPr>
              <a:t>TAXA DE PRODUTIVIDADE </a:t>
            </a:r>
          </a:p>
        </p:txBody>
      </p:sp>
      <p:sp>
        <p:nvSpPr>
          <p:cNvPr id="5" name="CaixaDeTexto 4"/>
          <p:cNvSpPr txBox="1"/>
          <p:nvPr/>
        </p:nvSpPr>
        <p:spPr>
          <a:xfrm rot="1097830">
            <a:off x="9432878" y="148496"/>
            <a:ext cx="2809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INFORMAÇÕES COMPLEMENTARES</a:t>
            </a:r>
          </a:p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E SOMENTE ILUSTRATIVAS</a:t>
            </a:r>
          </a:p>
        </p:txBody>
      </p:sp>
      <p:sp>
        <p:nvSpPr>
          <p:cNvPr id="6" name="Botão de ação: Retornar 5">
            <a:hlinkClick r:id="rId2" action="ppaction://hlinksldjump" highlightClick="1"/>
          </p:cNvPr>
          <p:cNvSpPr/>
          <p:nvPr/>
        </p:nvSpPr>
        <p:spPr>
          <a:xfrm>
            <a:off x="11423176" y="6311549"/>
            <a:ext cx="655093" cy="407101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52" y="933325"/>
            <a:ext cx="8772525" cy="36576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89630" y="4831308"/>
            <a:ext cx="9812739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implon BP Regular" pitchFamily="2" charset="0"/>
              </a:rPr>
              <a:t>O gráfico acima demonstra uma produtividade específica de um Projeto. Avaliar como podemos inserir essa informação dentro de um Painel de Fábricas de Testes, principalmente quando selecionarmos múltiplos projetos e releases.</a:t>
            </a:r>
          </a:p>
          <a:p>
            <a:r>
              <a:rPr lang="pt-BR" sz="2000" dirty="0" smtClean="0">
                <a:latin typeface="Simplon BP Regular" pitchFamily="2" charset="0"/>
              </a:rPr>
              <a:t>Outro ponto importante é como demonstrar quando tivermos múltiplos Fábricas de Testes.</a:t>
            </a:r>
            <a:endParaRPr lang="pt-BR" sz="20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4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39003" y="218365"/>
            <a:ext cx="111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Simplon BP Regular" pitchFamily="2" charset="0"/>
              </a:rPr>
              <a:t>TEMPO MÉDIO DE RE-TESTES </a:t>
            </a:r>
          </a:p>
        </p:txBody>
      </p:sp>
      <p:sp>
        <p:nvSpPr>
          <p:cNvPr id="5" name="CaixaDeTexto 4"/>
          <p:cNvSpPr txBox="1"/>
          <p:nvPr/>
        </p:nvSpPr>
        <p:spPr>
          <a:xfrm rot="1097830">
            <a:off x="9432878" y="148496"/>
            <a:ext cx="2809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INFORMAÇÕES COMPLEMENTARES</a:t>
            </a:r>
          </a:p>
          <a:p>
            <a:pPr algn="ctr"/>
            <a:r>
              <a:rPr lang="pt-BR" sz="2400" dirty="0" smtClean="0">
                <a:solidFill>
                  <a:srgbClr val="FF0000"/>
                </a:solidFill>
                <a:latin typeface="Simplon BP Regular" pitchFamily="2" charset="0"/>
              </a:rPr>
              <a:t>E SOMENTE ILUSTRATIVAS</a:t>
            </a:r>
          </a:p>
        </p:txBody>
      </p:sp>
      <p:sp>
        <p:nvSpPr>
          <p:cNvPr id="6" name="Botão de ação: Retornar 5">
            <a:hlinkClick r:id="rId2" action="ppaction://hlinksldjump" highlightClick="1"/>
          </p:cNvPr>
          <p:cNvSpPr/>
          <p:nvPr/>
        </p:nvSpPr>
        <p:spPr>
          <a:xfrm>
            <a:off x="11423176" y="6311549"/>
            <a:ext cx="655093" cy="407101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3404" y="2374711"/>
            <a:ext cx="9812739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implon BP Regular" pitchFamily="2" charset="0"/>
              </a:rPr>
              <a:t>Temos que montar esse indicador, levando em consideração o SLA para realizar o </a:t>
            </a:r>
            <a:r>
              <a:rPr lang="pt-BR" sz="2000" dirty="0" err="1" smtClean="0">
                <a:latin typeface="Simplon BP Regular" pitchFamily="2" charset="0"/>
              </a:rPr>
              <a:t>re-teste</a:t>
            </a:r>
            <a:r>
              <a:rPr lang="pt-BR" sz="2000" dirty="0" smtClean="0">
                <a:latin typeface="Simplon BP Regular" pitchFamily="2" charset="0"/>
              </a:rPr>
              <a:t> de um defeito </a:t>
            </a:r>
            <a:endParaRPr lang="pt-BR" sz="20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1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2905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288560" y="1015436"/>
            <a:ext cx="939523" cy="304698"/>
            <a:chOff x="2111428" y="4633577"/>
            <a:chExt cx="939523" cy="304698"/>
          </a:xfrm>
        </p:grpSpPr>
        <p:pic>
          <p:nvPicPr>
            <p:cNvPr id="8" name="Imagem 7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1428" y="4633577"/>
              <a:ext cx="939523" cy="304698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2111428" y="4647426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Simplon BP Regular" pitchFamily="2" charset="0"/>
                </a:rPr>
                <a:t>Fáb. Teste:</a:t>
              </a:r>
              <a:endParaRPr lang="pt-BR" sz="1200" b="1" dirty="0">
                <a:latin typeface="Simplon BP Regular" pitchFamily="2" charset="0"/>
              </a:endParaRPr>
            </a:p>
          </p:txBody>
        </p:sp>
      </p:grpSp>
      <p:sp>
        <p:nvSpPr>
          <p:cNvPr id="12" name="Texto explicativo retangular com cantos arredondados 11"/>
          <p:cNvSpPr/>
          <p:nvPr/>
        </p:nvSpPr>
        <p:spPr>
          <a:xfrm>
            <a:off x="9377269" y="2187480"/>
            <a:ext cx="2346158" cy="762585"/>
          </a:xfrm>
          <a:prstGeom prst="wedgeRoundRectCallout">
            <a:avLst>
              <a:gd name="adj1" fmla="val -48525"/>
              <a:gd name="adj2" fmla="val -63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 de Fábricas que executam testes e estão listados no ALM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7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355</Words>
  <Application>Microsoft Office PowerPoint</Application>
  <PresentationFormat>Widescreen</PresentationFormat>
  <Paragraphs>54</Paragraphs>
  <Slides>11</Slides>
  <Notes>0</Notes>
  <HiddenSlides>6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Simplon BP Regular</vt:lpstr>
      <vt:lpstr>Tema do Office</vt:lpstr>
      <vt:lpstr>Pacote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Alcino Vieira Cardoso Filho</dc:creator>
  <cp:lastModifiedBy>Alcino Vieira Cardoso Filho</cp:lastModifiedBy>
  <cp:revision>28</cp:revision>
  <dcterms:created xsi:type="dcterms:W3CDTF">2017-02-10T12:45:54Z</dcterms:created>
  <dcterms:modified xsi:type="dcterms:W3CDTF">2017-02-10T14:08:50Z</dcterms:modified>
</cp:coreProperties>
</file>