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9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services.com.br/zabbix-e-opmon-monitoramento-de-ti/" TargetMode="External"/><Relationship Id="rId2" Type="http://schemas.openxmlformats.org/officeDocument/2006/relationships/hyperlink" Target="https://www.opservices.com.br/case-de-sucesso-tn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600" dirty="0"/>
              <a:t>Caso TNG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z="2400" dirty="0"/>
              <a:t>Everton Santos, Guilherme Siqueira, João Marcos, Jonathan Emanuel, Lucas Castilho, Samuel </a:t>
            </a:r>
            <a:r>
              <a:rPr lang="pt-BR" sz="2400" dirty="0" err="1"/>
              <a:t>Emidio</a:t>
            </a:r>
            <a:endParaRPr lang="pt-BR" sz="2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5672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12192000" cy="2095500"/>
          </a:xfrm>
          <a:prstGeom prst="rect">
            <a:avLst/>
          </a:prstGeom>
          <a:solidFill>
            <a:srgbClr val="099BDD"/>
          </a:solidFill>
          <a:ln>
            <a:solidFill>
              <a:srgbClr val="099BD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673100" y="24733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 smtClean="0">
                <a:solidFill>
                  <a:schemeClr val="tx1"/>
                </a:solidFill>
              </a:rPr>
              <a:t>OBRIGADO !!!</a:t>
            </a:r>
            <a:endParaRPr lang="pt-BR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352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12192000" cy="2095500"/>
          </a:xfrm>
          <a:prstGeom prst="rect">
            <a:avLst/>
          </a:prstGeom>
          <a:solidFill>
            <a:srgbClr val="099BDD"/>
          </a:solidFill>
          <a:ln>
            <a:solidFill>
              <a:srgbClr val="099BD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/>
              <a:t>TNG AUMENTA A PRODUTIVIDADE DA GESTÃO DE TI. </a:t>
            </a:r>
            <a:r>
              <a:rPr lang="pt-BR" dirty="0" err="1"/>
              <a:t>Disponivel</a:t>
            </a:r>
            <a:r>
              <a:rPr lang="pt-BR" dirty="0"/>
              <a:t> em: &lt;</a:t>
            </a:r>
            <a:r>
              <a:rPr lang="pt-BR" dirty="0">
                <a:hlinkClick r:id="rId2"/>
              </a:rPr>
              <a:t> https://www.opservices.com.br/case-de-sucesso-tng/</a:t>
            </a:r>
            <a:r>
              <a:rPr lang="pt-BR" dirty="0"/>
              <a:t>&gt; . Acesso em: 31/03/2019</a:t>
            </a:r>
          </a:p>
          <a:p>
            <a:r>
              <a:rPr lang="pt-BR" dirty="0"/>
              <a:t>ZABBIX X OPMON SOLUÇÕES DE MONITORAMENTO DE TI. </a:t>
            </a:r>
            <a:r>
              <a:rPr lang="pt-BR" dirty="0" err="1"/>
              <a:t>Disponivel</a:t>
            </a:r>
            <a:r>
              <a:rPr lang="pt-BR" dirty="0"/>
              <a:t> em: &lt; </a:t>
            </a:r>
            <a:r>
              <a:rPr lang="pt-BR" dirty="0">
                <a:hlinkClick r:id="rId3"/>
              </a:rPr>
              <a:t>https://www.opservices.com.br/zabbix-e-opmon-monitoramento-de-ti/</a:t>
            </a:r>
            <a:r>
              <a:rPr lang="pt-BR" dirty="0"/>
              <a:t>&gt;. Acesso em: 31/03/2019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7340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12192000" cy="2095500"/>
          </a:xfrm>
          <a:prstGeom prst="rect">
            <a:avLst/>
          </a:prstGeom>
          <a:solidFill>
            <a:srgbClr val="099BDD"/>
          </a:solidFill>
          <a:ln>
            <a:solidFill>
              <a:srgbClr val="099BD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>
                <a:solidFill>
                  <a:schemeClr val="tx1"/>
                </a:solidFill>
              </a:rPr>
              <a:t>Conceito</a:t>
            </a: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939800" y="5360988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É o sistema pelo qual o uso atual e futuro da TI são dirigidos e controlados. Significa avaliar e direcionar o uso da TI para dar suporte à organização e monitorar seu uso para realizar planos. Inclui a estratégia e as políticas de uso da TI dentro da organização. </a:t>
            </a:r>
          </a:p>
        </p:txBody>
      </p:sp>
      <p:pic>
        <p:nvPicPr>
          <p:cNvPr id="1026" name="Picture 2" descr="Resultado de imagem para SIstemas 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7990" y="2055813"/>
            <a:ext cx="2055810" cy="205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organizaçã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" y="2055813"/>
            <a:ext cx="2055812" cy="205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organizaçã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221" y="1690688"/>
            <a:ext cx="3077557" cy="308451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404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-12700" y="122238"/>
            <a:ext cx="12192000" cy="2095500"/>
          </a:xfrm>
          <a:prstGeom prst="rect">
            <a:avLst/>
          </a:prstGeom>
          <a:solidFill>
            <a:srgbClr val="099BDD"/>
          </a:solidFill>
          <a:ln>
            <a:solidFill>
              <a:srgbClr val="099BD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1130300" y="5521325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A TNG é uma marca de roupas que foi fundada em 1984 na cidade de  São Paulo;</a:t>
            </a:r>
          </a:p>
          <a:p>
            <a:pPr algn="just"/>
            <a:r>
              <a:rPr lang="pt-BR" sz="2400" dirty="0"/>
              <a:t>Atualmente possui 174 lojas em todo o Brasil;</a:t>
            </a:r>
          </a:p>
        </p:txBody>
      </p:sp>
      <p:pic>
        <p:nvPicPr>
          <p:cNvPr id="2050" name="Picture 2" descr="Resultado de imagem para TNG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217" y="341191"/>
            <a:ext cx="3170559" cy="151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TNG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53651">
            <a:off x="8263684" y="2271557"/>
            <a:ext cx="3198362" cy="1958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sultado de imagem para roupa 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4322">
            <a:off x="4775062" y="2192578"/>
            <a:ext cx="1812870" cy="211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esultado de imagem para calç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72358">
            <a:off x="539787" y="1544955"/>
            <a:ext cx="3528516" cy="352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222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12192000" cy="2095500"/>
          </a:xfrm>
          <a:prstGeom prst="rect">
            <a:avLst/>
          </a:prstGeom>
          <a:solidFill>
            <a:srgbClr val="099BDD"/>
          </a:solidFill>
          <a:ln>
            <a:solidFill>
              <a:srgbClr val="099BD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5400" dirty="0">
                <a:solidFill>
                  <a:schemeClr val="tx1"/>
                </a:solidFill>
              </a:rPr>
              <a:t>Caso</a:t>
            </a: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723900" y="5051425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Em 2010, a TNG teve a necessidade de gerenciamento proativo de incidentes do seu ambiente de TI, para reduzir os períodos de indisponibilidade não programada dos seus </a:t>
            </a:r>
            <a:r>
              <a:rPr lang="pt-BR" sz="2400" dirty="0" smtClean="0"/>
              <a:t>sistemas</a:t>
            </a:r>
            <a:r>
              <a:rPr lang="pt-BR" sz="2400" dirty="0"/>
              <a:t>;</a:t>
            </a:r>
            <a:endParaRPr lang="pt-BR" sz="2400" dirty="0"/>
          </a:p>
        </p:txBody>
      </p:sp>
      <p:pic>
        <p:nvPicPr>
          <p:cNvPr id="7" name="Picture 10" descr="Resultado de imagem para calç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57425">
            <a:off x="7986929" y="1176118"/>
            <a:ext cx="3267076" cy="326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m para TNG 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44930">
            <a:off x="8094676" y="3505450"/>
            <a:ext cx="1636691" cy="780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m para pc 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515" y="1320157"/>
            <a:ext cx="3248027" cy="324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Resultado de imagem para TNG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2956">
            <a:off x="3312786" y="2517908"/>
            <a:ext cx="461505" cy="28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556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12192000" cy="2095500"/>
          </a:xfrm>
          <a:prstGeom prst="rect">
            <a:avLst/>
          </a:prstGeom>
          <a:solidFill>
            <a:srgbClr val="099BDD"/>
          </a:solidFill>
          <a:ln>
            <a:solidFill>
              <a:srgbClr val="099BD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5400" dirty="0">
                <a:solidFill>
                  <a:schemeClr val="tx1"/>
                </a:solidFill>
              </a:rPr>
              <a:t>Caso</a:t>
            </a: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5038725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pt-BR" sz="2400" dirty="0" smtClean="0"/>
              <a:t>Antes </a:t>
            </a:r>
            <a:r>
              <a:rPr lang="pt-BR" sz="2400" dirty="0"/>
              <a:t>a TNG utilizava uma ferramenta </a:t>
            </a:r>
            <a:r>
              <a:rPr lang="pt-BR" sz="2400" dirty="0" err="1"/>
              <a:t>opensource</a:t>
            </a:r>
            <a:r>
              <a:rPr lang="pt-BR" sz="2400" dirty="0"/>
              <a:t> chamada </a:t>
            </a:r>
            <a:r>
              <a:rPr lang="pt-BR" sz="2400" dirty="0" err="1"/>
              <a:t>Zabbix</a:t>
            </a:r>
            <a:r>
              <a:rPr lang="pt-BR" sz="2400" dirty="0"/>
              <a:t>;</a:t>
            </a:r>
          </a:p>
          <a:p>
            <a:pPr algn="just"/>
            <a:r>
              <a:rPr lang="pt-BR" sz="2400" dirty="0"/>
              <a:t>A solução foi a plataforma </a:t>
            </a:r>
            <a:r>
              <a:rPr lang="pt-BR" sz="2400" dirty="0" err="1"/>
              <a:t>OpMon</a:t>
            </a:r>
            <a:endParaRPr lang="pt-BR" sz="2400" dirty="0"/>
          </a:p>
        </p:txBody>
      </p:sp>
      <p:pic>
        <p:nvPicPr>
          <p:cNvPr id="4098" name="Picture 2" descr="Resultado de imagem para Zabbix 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90689"/>
            <a:ext cx="5930486" cy="275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533400" y="4246167"/>
            <a:ext cx="6044786" cy="202010"/>
          </a:xfrm>
          <a:prstGeom prst="rect">
            <a:avLst/>
          </a:prstGeom>
          <a:solidFill>
            <a:srgbClr val="099BDD"/>
          </a:solidFill>
          <a:ln>
            <a:solidFill>
              <a:srgbClr val="099BD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100" name="Picture 4" descr="Resultado de imagem para set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31045">
            <a:off x="5367212" y="2009937"/>
            <a:ext cx="1429580" cy="114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sultado de imagem para Zabbix 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557" y="1690689"/>
            <a:ext cx="5930486" cy="275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6096000" y="4291616"/>
            <a:ext cx="6044786" cy="202010"/>
          </a:xfrm>
          <a:prstGeom prst="rect">
            <a:avLst/>
          </a:prstGeom>
          <a:solidFill>
            <a:srgbClr val="099BDD"/>
          </a:solidFill>
          <a:ln>
            <a:solidFill>
              <a:srgbClr val="099BD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7904715" y="2104369"/>
            <a:ext cx="2631605" cy="16548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102" name="Picture 6" descr="Resultado de imagem para opmon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709" y="2580769"/>
            <a:ext cx="2511616" cy="60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285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12192000" cy="2095500"/>
          </a:xfrm>
          <a:prstGeom prst="rect">
            <a:avLst/>
          </a:prstGeom>
          <a:solidFill>
            <a:srgbClr val="099BDD"/>
          </a:solidFill>
          <a:ln>
            <a:solidFill>
              <a:srgbClr val="099BD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4682331"/>
            <a:ext cx="10515600" cy="4351338"/>
          </a:xfrm>
        </p:spPr>
        <p:txBody>
          <a:bodyPr/>
          <a:lstStyle/>
          <a:p>
            <a:r>
              <a:rPr lang="pt-BR" dirty="0"/>
              <a:t>É uma ferramenta de monitoramento de TI;</a:t>
            </a:r>
          </a:p>
          <a:p>
            <a:r>
              <a:rPr lang="pt-BR" dirty="0"/>
              <a:t>Possibilita alinhar o negocio com a TI;</a:t>
            </a:r>
          </a:p>
          <a:p>
            <a:r>
              <a:rPr lang="pt-BR" dirty="0"/>
              <a:t>Indicadores que suportam os principais sistemas;</a:t>
            </a:r>
          </a:p>
        </p:txBody>
      </p:sp>
      <p:pic>
        <p:nvPicPr>
          <p:cNvPr id="5122" name="Picture 2" descr="Resultado de imagem para opmon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998" y="1524001"/>
            <a:ext cx="7640378" cy="231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1559398" y="1000770"/>
            <a:ext cx="622300" cy="2948929"/>
          </a:xfrm>
          <a:prstGeom prst="rect">
            <a:avLst/>
          </a:prstGeom>
          <a:solidFill>
            <a:srgbClr val="099BDD"/>
          </a:solidFill>
          <a:ln>
            <a:solidFill>
              <a:srgbClr val="099BD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9701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12192000" cy="2095500"/>
          </a:xfrm>
          <a:prstGeom prst="rect">
            <a:avLst/>
          </a:prstGeom>
          <a:solidFill>
            <a:srgbClr val="099BDD"/>
          </a:solidFill>
          <a:ln>
            <a:solidFill>
              <a:srgbClr val="099BD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152400" y="2360613"/>
            <a:ext cx="10515600" cy="4351338"/>
          </a:xfrm>
        </p:spPr>
        <p:txBody>
          <a:bodyPr/>
          <a:lstStyle/>
          <a:p>
            <a:r>
              <a:rPr lang="pt-BR" sz="3600" dirty="0"/>
              <a:t>Planejamento</a:t>
            </a:r>
          </a:p>
          <a:p>
            <a:r>
              <a:rPr lang="pt-BR" sz="3600" dirty="0"/>
              <a:t>Documentação</a:t>
            </a:r>
          </a:p>
          <a:p>
            <a:r>
              <a:rPr lang="pt-BR" sz="3600" dirty="0"/>
              <a:t>Instalação</a:t>
            </a:r>
          </a:p>
          <a:p>
            <a:r>
              <a:rPr lang="pt-BR" sz="3600" dirty="0"/>
              <a:t>Aplicações e métricas</a:t>
            </a:r>
          </a:p>
          <a:p>
            <a:r>
              <a:rPr lang="pt-BR" sz="3600" dirty="0"/>
              <a:t>Conclusão</a:t>
            </a: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400" dirty="0" smtClean="0">
                <a:solidFill>
                  <a:schemeClr val="tx1"/>
                </a:solidFill>
              </a:rPr>
              <a:t>Implementação</a:t>
            </a:r>
            <a:endParaRPr lang="pt-BR" sz="4400" dirty="0">
              <a:solidFill>
                <a:schemeClr val="tx1"/>
              </a:solidFill>
            </a:endParaRPr>
          </a:p>
        </p:txBody>
      </p:sp>
      <p:pic>
        <p:nvPicPr>
          <p:cNvPr id="6146" name="Picture 2" descr="Resultado de imagem para planejamento 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031" y="2460625"/>
            <a:ext cx="4835169" cy="28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114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12192000" cy="2095500"/>
          </a:xfrm>
          <a:prstGeom prst="rect">
            <a:avLst/>
          </a:prstGeom>
          <a:solidFill>
            <a:srgbClr val="099BDD"/>
          </a:solidFill>
          <a:ln>
            <a:solidFill>
              <a:srgbClr val="099BD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400" dirty="0">
                <a:solidFill>
                  <a:schemeClr val="tx1"/>
                </a:solidFill>
              </a:rPr>
              <a:t>Benefícios</a:t>
            </a: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/>
              <a:t>Rápida identificação dos problemas;</a:t>
            </a:r>
          </a:p>
          <a:p>
            <a:r>
              <a:rPr lang="pt-BR" dirty="0"/>
              <a:t>Facilidade na troca de informações relacionadas a TI;</a:t>
            </a:r>
          </a:p>
          <a:p>
            <a:r>
              <a:rPr lang="pt-BR" dirty="0"/>
              <a:t>Criação de indicadores para negociação com clientes e fornecedores;</a:t>
            </a:r>
          </a:p>
          <a:p>
            <a:r>
              <a:rPr lang="pt-BR" dirty="0"/>
              <a:t>Aumento na confiança em relação a TI;</a:t>
            </a:r>
          </a:p>
          <a:p>
            <a:r>
              <a:rPr lang="pt-BR" dirty="0"/>
              <a:t>Velocidade nas respostas para os clientes;</a:t>
            </a:r>
          </a:p>
          <a:p>
            <a:r>
              <a:rPr lang="pt-BR" dirty="0"/>
              <a:t>Aumento da produtividade;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8993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12192000" cy="2095500"/>
          </a:xfrm>
          <a:prstGeom prst="rect">
            <a:avLst/>
          </a:prstGeom>
          <a:solidFill>
            <a:srgbClr val="099BDD"/>
          </a:solidFill>
          <a:ln>
            <a:solidFill>
              <a:srgbClr val="099BD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400" dirty="0">
                <a:solidFill>
                  <a:schemeClr val="tx1"/>
                </a:solidFill>
              </a:rPr>
              <a:t>Conclusão</a:t>
            </a: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/>
              <a:t>A utilização do sistema </a:t>
            </a:r>
            <a:r>
              <a:rPr lang="pt-BR" dirty="0" err="1"/>
              <a:t>OpMon</a:t>
            </a:r>
            <a:r>
              <a:rPr lang="pt-BR" dirty="0"/>
              <a:t> foi boa para a TNG, pois com  ele ouve diminuição de mais de 50% dos incidentes que aconteciam na estrutura de comunicação das lojas, e com isso houve aumento da produtividade da gestão de TI.</a:t>
            </a:r>
          </a:p>
        </p:txBody>
      </p:sp>
    </p:spTree>
    <p:extLst>
      <p:ext uri="{BB962C8B-B14F-4D97-AF65-F5344CB8AC3E}">
        <p14:creationId xmlns:p14="http://schemas.microsoft.com/office/powerpoint/2010/main" val="28177690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m Tiras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Em Tiras</Template>
  <TotalTime>54</TotalTime>
  <Words>314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Corbel</vt:lpstr>
      <vt:lpstr>Wingdings</vt:lpstr>
      <vt:lpstr>Em Tiras</vt:lpstr>
      <vt:lpstr>Caso TNG</vt:lpstr>
      <vt:lpstr>Conceito</vt:lpstr>
      <vt:lpstr>Apresentação do PowerPoint</vt:lpstr>
      <vt:lpstr>Caso</vt:lpstr>
      <vt:lpstr>Caso</vt:lpstr>
      <vt:lpstr>Apresentação do PowerPoint</vt:lpstr>
      <vt:lpstr>Apresentação do PowerPoint</vt:lpstr>
      <vt:lpstr>Benefícios</vt:lpstr>
      <vt:lpstr>Conclusão</vt:lpstr>
      <vt:lpstr>OBRIGADO !!!</vt:lpstr>
      <vt:lpstr>Apresentação do PowerPoint</vt:lpstr>
    </vt:vector>
  </TitlesOfParts>
  <Company>Embraer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Caso TNG</dc:title>
  <dc:creator>JOAO  MARCOS DE CASTILHO OTABE</dc:creator>
  <cp:lastModifiedBy>JOAO  MARCOS DE CASTILHO OTABE</cp:lastModifiedBy>
  <cp:revision>10</cp:revision>
  <dcterms:created xsi:type="dcterms:W3CDTF">2019-04-02T17:16:22Z</dcterms:created>
  <dcterms:modified xsi:type="dcterms:W3CDTF">2019-04-02T18:11:21Z</dcterms:modified>
</cp:coreProperties>
</file>