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9" r:id="rId9"/>
    <p:sldId id="26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8561" y="5147572"/>
            <a:ext cx="6773451" cy="1710428"/>
          </a:xfr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Alunos:</a:t>
            </a:r>
          </a:p>
          <a:p>
            <a:pPr algn="ctr"/>
            <a:r>
              <a:rPr lang="pt-BR" dirty="0"/>
              <a:t>Guilherme Siqueira</a:t>
            </a:r>
          </a:p>
          <a:p>
            <a:pPr algn="ctr"/>
            <a:r>
              <a:rPr lang="pt-BR" dirty="0"/>
              <a:t>João Marcos de Castilho </a:t>
            </a:r>
            <a:r>
              <a:rPr lang="pt-BR" dirty="0" err="1"/>
              <a:t>Otabe</a:t>
            </a:r>
            <a:endParaRPr lang="pt-BR" dirty="0"/>
          </a:p>
          <a:p>
            <a:pPr algn="ctr"/>
            <a:r>
              <a:rPr lang="pt-BR" dirty="0"/>
              <a:t>Jonathan Emanuel</a:t>
            </a:r>
          </a:p>
          <a:p>
            <a:pPr algn="ctr"/>
            <a:r>
              <a:rPr lang="pt-BR" dirty="0"/>
              <a:t>Lucas Castilho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1200E7-44A4-47B4-982E-E77B434C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62" y="581360"/>
            <a:ext cx="8561647" cy="456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Agradecimentos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A6B9C4-4B6C-4957-A600-DCE861D1A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86" y="1878159"/>
            <a:ext cx="5181053" cy="17874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789416-4D41-4A2C-B520-BD36088B4745}"/>
              </a:ext>
            </a:extLst>
          </p:cNvPr>
          <p:cNvSpPr/>
          <p:nvPr/>
        </p:nvSpPr>
        <p:spPr>
          <a:xfrm>
            <a:off x="4473807" y="3808520"/>
            <a:ext cx="3197834" cy="19923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joaootabe@gmail.com</a:t>
            </a:r>
          </a:p>
          <a:p>
            <a:r>
              <a:rPr lang="pt-BR" dirty="0">
                <a:solidFill>
                  <a:schemeClr val="tx1"/>
                </a:solidFill>
              </a:rPr>
              <a:t>jonathanjaracdj@gmail.com</a:t>
            </a:r>
          </a:p>
          <a:p>
            <a:r>
              <a:rPr lang="pt-BR" dirty="0">
                <a:solidFill>
                  <a:schemeClr val="tx1"/>
                </a:solidFill>
              </a:rPr>
              <a:t>guizarde.siqueira@gmail.com</a:t>
            </a:r>
          </a:p>
          <a:p>
            <a:r>
              <a:rPr lang="pt-BR" dirty="0">
                <a:solidFill>
                  <a:schemeClr val="tx1"/>
                </a:solidFill>
              </a:rPr>
              <a:t>lucascastilhofatec@gmail.com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https://github.com/JoaoOtabe/trabalhoSymfonyFatec.git</a:t>
            </a:r>
          </a:p>
        </p:txBody>
      </p:sp>
      <p:pic>
        <p:nvPicPr>
          <p:cNvPr id="10" name="Picture 2" descr="Resultado de imagem para Twig symfony .png">
            <a:extLst>
              <a:ext uri="{FF2B5EF4-FFF2-40B4-BE49-F238E27FC236}">
                <a16:creationId xmlns:a16="http://schemas.microsoft.com/office/drawing/2014/main" id="{EE2498F7-D948-4F6A-9B5A-F2A86EC7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684" y="1331359"/>
            <a:ext cx="1151370" cy="13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O que é </a:t>
            </a:r>
            <a:r>
              <a:rPr lang="en-US" sz="4800" b="1" kern="1200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Symfony</a:t>
            </a:r>
            <a:r>
              <a:rPr lang="en-US" sz="4800" b="1" kern="120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026" name="Picture 2" descr="Resultado de imagem para symfo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421" y="4826280"/>
            <a:ext cx="3796958" cy="13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1445527" y="1457052"/>
            <a:ext cx="26938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Symfony</a:t>
            </a:r>
            <a:r>
              <a:rPr lang="pt-BR" sz="2000" dirty="0"/>
              <a:t> é um conjunto de componentes PHP, um framework, uma filosofia e uma comunidade – todas trabalhando junto e em harmonia.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F1A6868-2131-4FA4-B132-0CACEA9F2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2111">
            <a:off x="5213374" y="2149399"/>
            <a:ext cx="5816925" cy="120701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529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Características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Resultado de imagem para symfo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7" y="1548870"/>
            <a:ext cx="3450638" cy="39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D0B968C-BB24-4CC9-9F9B-A3FF21E1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1" y="1380852"/>
            <a:ext cx="6584741" cy="4569542"/>
          </a:xfrm>
        </p:spPr>
        <p:txBody>
          <a:bodyPr>
            <a:normAutofit/>
          </a:bodyPr>
          <a:lstStyle/>
          <a:p>
            <a:r>
              <a:rPr lang="pt-BR" sz="2000" dirty="0"/>
              <a:t>Fácil instalação e configuração em mais plataformas (garantido para trabalhar no padrão *</a:t>
            </a:r>
            <a:r>
              <a:rPr lang="pt-BR" sz="2000" dirty="0" err="1"/>
              <a:t>nix</a:t>
            </a:r>
            <a:r>
              <a:rPr lang="pt-BR" sz="2000" dirty="0"/>
              <a:t> e Windows)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Mecanismo de banco de dados independente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Simples de usar, na maior parte dos casos e suficientemente flexível para se adaptar aos casos complexos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Baseado na premissa de convenção sobre a configuração, o desenvolvedor precisa configurar apenas o convencional</a:t>
            </a:r>
          </a:p>
        </p:txBody>
      </p:sp>
      <p:pic>
        <p:nvPicPr>
          <p:cNvPr id="7" name="Picture 4" descr="Resultado de imagem para set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6000">
            <a:off x="2831507" y="4396842"/>
            <a:ext cx="2174669" cy="15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7506">
            <a:off x="2696608" y="3549713"/>
            <a:ext cx="2251523" cy="11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set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90641">
            <a:off x="2884387" y="2464969"/>
            <a:ext cx="2131182" cy="13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7541">
            <a:off x="3169180" y="1266859"/>
            <a:ext cx="1734955" cy="94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149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Características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Resultado de imagem para symfo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7" y="1548870"/>
            <a:ext cx="3450638" cy="39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D0B968C-BB24-4CC9-9F9B-A3FF21E1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1" y="1380852"/>
            <a:ext cx="6584741" cy="4569542"/>
          </a:xfrm>
        </p:spPr>
        <p:txBody>
          <a:bodyPr>
            <a:normAutofit/>
          </a:bodyPr>
          <a:lstStyle/>
          <a:p>
            <a:r>
              <a:rPr lang="pt-BR" sz="2000" dirty="0"/>
              <a:t>Compatível com a maioria das melhores práticas web e padrões de design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Código legível, documentação e fácil manutenção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Fácil de estender, permitindo a integração com outras bibliotecas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Segundo os criadores do </a:t>
            </a:r>
            <a:r>
              <a:rPr lang="pt-BR" sz="2000" dirty="0" err="1"/>
              <a:t>Symfony</a:t>
            </a:r>
            <a:r>
              <a:rPr lang="pt-BR" sz="2000" dirty="0"/>
              <a:t>, a curva de aprendizagem para se tornar um usuário proficiente na ferramenta é de menos de um dia</a:t>
            </a:r>
          </a:p>
        </p:txBody>
      </p:sp>
      <p:pic>
        <p:nvPicPr>
          <p:cNvPr id="7" name="Picture 4" descr="Resultado de imagem para set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3876">
            <a:off x="2643572" y="3588122"/>
            <a:ext cx="2523152" cy="147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7506">
            <a:off x="2748195" y="2693507"/>
            <a:ext cx="2251523" cy="11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set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5005">
            <a:off x="3145012" y="1262576"/>
            <a:ext cx="1873481" cy="11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8339">
            <a:off x="2809044" y="4558239"/>
            <a:ext cx="2129821" cy="9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015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Sobre</a:t>
            </a:r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o </a:t>
            </a:r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Symfony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030026" y="4277699"/>
            <a:ext cx="1460938" cy="1691369"/>
            <a:chOff x="1870840" y="4204137"/>
            <a:chExt cx="1460938" cy="1691369"/>
          </a:xfrm>
        </p:grpSpPr>
        <p:pic>
          <p:nvPicPr>
            <p:cNvPr id="2062" name="Picture 14" descr="Resultado de imagem para bulb .png carto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6566" y="4204137"/>
              <a:ext cx="1387366" cy="1387366"/>
            </a:xfrm>
            <a:prstGeom prst="rect">
              <a:avLst/>
            </a:prstGeom>
            <a:noFill/>
          </p:spPr>
        </p:pic>
        <p:sp>
          <p:nvSpPr>
            <p:cNvPr id="14" name="CaixaDeTexto 13"/>
            <p:cNvSpPr txBox="1"/>
            <p:nvPr/>
          </p:nvSpPr>
          <p:spPr>
            <a:xfrm>
              <a:off x="1870840" y="5433841"/>
              <a:ext cx="1460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/>
                <a:t>2005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911833" y="1992461"/>
            <a:ext cx="1756281" cy="1583182"/>
            <a:chOff x="2267021" y="2027815"/>
            <a:chExt cx="2391091" cy="2134283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72898" y="2501463"/>
              <a:ext cx="1586772" cy="1660635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/>
          </p:spPr>
        </p:pic>
        <p:sp>
          <p:nvSpPr>
            <p:cNvPr id="17" name="CaixaDeTexto 16"/>
            <p:cNvSpPr txBox="1"/>
            <p:nvPr/>
          </p:nvSpPr>
          <p:spPr>
            <a:xfrm>
              <a:off x="2267021" y="2027815"/>
              <a:ext cx="239109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/>
                <a:t>Fabien</a:t>
              </a:r>
              <a:r>
                <a:rPr lang="pt-BR" dirty="0"/>
                <a:t> </a:t>
              </a:r>
              <a:r>
                <a:rPr lang="pt-BR" dirty="0" err="1"/>
                <a:t>Potencier</a:t>
              </a:r>
              <a:endParaRPr lang="pt-BR" dirty="0"/>
            </a:p>
          </p:txBody>
        </p:sp>
      </p:grpSp>
      <p:sp>
        <p:nvSpPr>
          <p:cNvPr id="2068" name="AutoShape 20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AutoShape 22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AutoShape 24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3987228" y="1583451"/>
            <a:ext cx="3756688" cy="3756687"/>
            <a:chOff x="3472222" y="1699065"/>
            <a:chExt cx="3756688" cy="3756687"/>
          </a:xfrm>
        </p:grpSpPr>
        <p:pic>
          <p:nvPicPr>
            <p:cNvPr id="2066" name="Picture 18" descr="Imagem relacionada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18583114">
              <a:off x="3472222" y="1699065"/>
              <a:ext cx="3756687" cy="3756688"/>
            </a:xfrm>
            <a:prstGeom prst="rect">
              <a:avLst/>
            </a:prstGeom>
            <a:noFill/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81200E7-44A4-47B4-982E-E77B434C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56" y="2196662"/>
              <a:ext cx="1828060" cy="974966"/>
            </a:xfrm>
            <a:prstGeom prst="rect">
              <a:avLst/>
            </a:prstGeom>
          </p:spPr>
        </p:pic>
        <p:pic>
          <p:nvPicPr>
            <p:cNvPr id="2074" name="Picture 26" descr="Resultado de imagem para php logo 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866308" y="3128584"/>
              <a:ext cx="709010" cy="486971"/>
            </a:xfrm>
            <a:prstGeom prst="rect">
              <a:avLst/>
            </a:prstGeom>
            <a:noFill/>
          </p:spPr>
        </p:pic>
        <p:pic>
          <p:nvPicPr>
            <p:cNvPr id="2064" name="Picture 16" descr="Resultado de imagem para framework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845287" y="1868902"/>
              <a:ext cx="830310" cy="254177"/>
            </a:xfrm>
            <a:prstGeom prst="rect">
              <a:avLst/>
            </a:prstGeom>
            <a:noFill/>
          </p:spPr>
        </p:pic>
      </p:grpSp>
      <p:pic>
        <p:nvPicPr>
          <p:cNvPr id="2076" name="Picture 28" descr="Resultado de imagem para rapido 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959427" y="1148145"/>
            <a:ext cx="859768" cy="859768"/>
          </a:xfrm>
          <a:prstGeom prst="rect">
            <a:avLst/>
          </a:prstGeom>
          <a:noFill/>
        </p:spPr>
      </p:pic>
      <p:grpSp>
        <p:nvGrpSpPr>
          <p:cNvPr id="37" name="Grupo 36"/>
          <p:cNvGrpSpPr/>
          <p:nvPr/>
        </p:nvGrpSpPr>
        <p:grpSpPr>
          <a:xfrm>
            <a:off x="7391673" y="1522416"/>
            <a:ext cx="1601787" cy="1601787"/>
            <a:chOff x="7507287" y="2436813"/>
            <a:chExt cx="1601787" cy="1601787"/>
          </a:xfrm>
        </p:grpSpPr>
        <p:pic>
          <p:nvPicPr>
            <p:cNvPr id="2084" name="Picture 36" descr="Imagem relacionada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07287" y="2436813"/>
              <a:ext cx="1601787" cy="1601787"/>
            </a:xfrm>
            <a:prstGeom prst="rect">
              <a:avLst/>
            </a:prstGeom>
            <a:noFill/>
          </p:spPr>
        </p:pic>
        <p:sp>
          <p:nvSpPr>
            <p:cNvPr id="35" name="Retângulo 34"/>
            <p:cNvSpPr/>
            <p:nvPr/>
          </p:nvSpPr>
          <p:spPr>
            <a:xfrm>
              <a:off x="7937500" y="3022600"/>
              <a:ext cx="723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80" name="Picture 32" descr="Resultado de imagem para gear 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 rot="1716864">
              <a:off x="8131568" y="2941115"/>
              <a:ext cx="533171" cy="509316"/>
            </a:xfrm>
            <a:prstGeom prst="rect">
              <a:avLst/>
            </a:prstGeom>
            <a:noFill/>
          </p:spPr>
        </p:pic>
        <p:pic>
          <p:nvPicPr>
            <p:cNvPr id="33" name="Picture 34" descr="Resultado de imagem para wrench 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961344" y="3017679"/>
              <a:ext cx="261112" cy="261112"/>
            </a:xfrm>
            <a:prstGeom prst="rect">
              <a:avLst/>
            </a:prstGeom>
            <a:noFill/>
          </p:spPr>
        </p:pic>
      </p:grpSp>
      <p:pic>
        <p:nvPicPr>
          <p:cNvPr id="2086" name="Picture 38" descr="Imagem relacionad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719987" y="1839311"/>
            <a:ext cx="1618593" cy="1618593"/>
          </a:xfrm>
          <a:prstGeom prst="rect">
            <a:avLst/>
          </a:prstGeom>
          <a:noFill/>
        </p:spPr>
      </p:pic>
      <p:cxnSp>
        <p:nvCxnSpPr>
          <p:cNvPr id="40" name="Conector de seta reta 39"/>
          <p:cNvCxnSpPr>
            <a:stCxn id="2062" idx="0"/>
          </p:cNvCxnSpPr>
          <p:nvPr/>
        </p:nvCxnSpPr>
        <p:spPr>
          <a:xfrm rot="5400000" flipH="1" flipV="1">
            <a:off x="1520345" y="3622401"/>
            <a:ext cx="914389" cy="396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V="1">
            <a:off x="3478924" y="2469931"/>
            <a:ext cx="1650124" cy="388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V="1">
            <a:off x="6421821" y="2543503"/>
            <a:ext cx="935420" cy="2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2076" idx="1"/>
          </p:cNvCxnSpPr>
          <p:nvPr/>
        </p:nvCxnSpPr>
        <p:spPr>
          <a:xfrm flipV="1">
            <a:off x="8839200" y="1578029"/>
            <a:ext cx="1120227" cy="187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975834" y="2543503"/>
            <a:ext cx="914400" cy="2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/>
          <p:cNvSpPr/>
          <p:nvPr/>
        </p:nvSpPr>
        <p:spPr>
          <a:xfrm>
            <a:off x="7136530" y="3373829"/>
            <a:ext cx="3909842" cy="252248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*Criado em 2005 por </a:t>
            </a:r>
            <a:r>
              <a:rPr lang="pt-BR" dirty="0" err="1">
                <a:solidFill>
                  <a:schemeClr val="tx1"/>
                </a:solidFill>
              </a:rPr>
              <a:t>Fabien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Potencier</a:t>
            </a:r>
            <a:r>
              <a:rPr lang="pt-BR" dirty="0">
                <a:solidFill>
                  <a:schemeClr val="tx1"/>
                </a:solidFill>
              </a:rPr>
              <a:t>, o </a:t>
            </a:r>
            <a:r>
              <a:rPr lang="pt-BR" dirty="0" err="1">
                <a:solidFill>
                  <a:schemeClr val="tx1"/>
                </a:solidFill>
              </a:rPr>
              <a:t>Symfony</a:t>
            </a:r>
            <a:r>
              <a:rPr lang="pt-BR" dirty="0">
                <a:solidFill>
                  <a:schemeClr val="tx1"/>
                </a:solidFill>
              </a:rPr>
              <a:t> é um dos frameworks para PHP mais utilizados no mundo.</a:t>
            </a:r>
          </a:p>
          <a:p>
            <a:r>
              <a:rPr lang="pt-BR" dirty="0">
                <a:solidFill>
                  <a:schemeClr val="tx1"/>
                </a:solidFill>
              </a:rPr>
              <a:t>*O </a:t>
            </a:r>
            <a:r>
              <a:rPr lang="pt-BR" dirty="0" err="1">
                <a:solidFill>
                  <a:schemeClr val="tx1"/>
                </a:solidFill>
              </a:rPr>
              <a:t>Symfony</a:t>
            </a:r>
            <a:r>
              <a:rPr lang="pt-BR" dirty="0">
                <a:solidFill>
                  <a:schemeClr val="tx1"/>
                </a:solidFill>
              </a:rPr>
              <a:t> foi projetado levando em conta diversos princípios que visam o desenvolvimento rápido e organizado de aplicações, tais como DRY (</a:t>
            </a:r>
            <a:r>
              <a:rPr lang="pt-BR" dirty="0" err="1">
                <a:solidFill>
                  <a:schemeClr val="tx1"/>
                </a:solidFill>
              </a:rPr>
              <a:t>Don’t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repeat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yourself</a:t>
            </a:r>
            <a:r>
              <a:rPr lang="pt-BR" dirty="0">
                <a:solidFill>
                  <a:schemeClr val="tx1"/>
                </a:solidFill>
              </a:rPr>
              <a:t>), KISS (</a:t>
            </a:r>
            <a:r>
              <a:rPr lang="pt-BR" dirty="0" err="1">
                <a:solidFill>
                  <a:schemeClr val="tx1"/>
                </a:solidFill>
              </a:rPr>
              <a:t>Keep</a:t>
            </a:r>
            <a:r>
              <a:rPr lang="pt-BR" dirty="0">
                <a:solidFill>
                  <a:schemeClr val="tx1"/>
                </a:solidFill>
              </a:rPr>
              <a:t> it </a:t>
            </a:r>
            <a:r>
              <a:rPr lang="pt-BR" dirty="0" err="1">
                <a:solidFill>
                  <a:schemeClr val="tx1"/>
                </a:solidFill>
              </a:rPr>
              <a:t>simple</a:t>
            </a:r>
            <a:r>
              <a:rPr lang="pt-BR" dirty="0">
                <a:solidFill>
                  <a:schemeClr val="tx1"/>
                </a:solidFill>
              </a:rPr>
              <a:t>) e XP (</a:t>
            </a:r>
            <a:r>
              <a:rPr lang="pt-BR" dirty="0" err="1">
                <a:solidFill>
                  <a:schemeClr val="tx1"/>
                </a:solidFill>
              </a:rPr>
              <a:t>eXtreme</a:t>
            </a:r>
            <a:r>
              <a:rPr lang="pt-BR" dirty="0">
                <a:solidFill>
                  <a:schemeClr val="tx1"/>
                </a:solidFill>
              </a:rPr>
              <a:t> programming)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105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68" name="AutoShape 20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AutoShape 22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AutoShape 24" descr="Resultado de imagem para symfony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06" name="Picture 6" descr="Resultado de imagem para mÃ£os 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994734" y="1114041"/>
            <a:ext cx="2381250" cy="2724151"/>
          </a:xfrm>
          <a:prstGeom prst="rect">
            <a:avLst/>
          </a:prstGeom>
          <a:noFill/>
        </p:spPr>
      </p:pic>
      <p:sp>
        <p:nvSpPr>
          <p:cNvPr id="25614" name="AutoShape 14" descr="Resultado de imagem para bulb idea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16" name="AutoShape 16" descr="Resultado de imagem para bulb idea 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26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2895" y="807324"/>
            <a:ext cx="6148551" cy="531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Sobre</a:t>
            </a:r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o </a:t>
            </a:r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Symfony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5608" name="Picture 8" descr="Resultado de imagem para symfony 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8616" y="4025462"/>
            <a:ext cx="1392055" cy="1676400"/>
          </a:xfrm>
          <a:prstGeom prst="rect">
            <a:avLst/>
          </a:prstGeom>
          <a:noFill/>
        </p:spPr>
      </p:pic>
      <p:pic>
        <p:nvPicPr>
          <p:cNvPr id="25630" name="Picture 30" descr="Resultado de imagem para celular .png desenh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65769" y="2567508"/>
            <a:ext cx="261553" cy="266976"/>
          </a:xfrm>
          <a:prstGeom prst="rect">
            <a:avLst/>
          </a:prstGeom>
          <a:noFill/>
        </p:spPr>
      </p:pic>
      <p:pic>
        <p:nvPicPr>
          <p:cNvPr id="48" name="Picture 32" descr="Resultado de imagem para gear 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716864">
            <a:off x="5873167" y="3617943"/>
            <a:ext cx="312689" cy="298699"/>
          </a:xfrm>
          <a:prstGeom prst="rect">
            <a:avLst/>
          </a:prstGeom>
          <a:noFill/>
        </p:spPr>
      </p:pic>
      <p:pic>
        <p:nvPicPr>
          <p:cNvPr id="50" name="Picture 34" descr="Resultado de imagem para wrench 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65683" y="3088488"/>
            <a:ext cx="248903" cy="248903"/>
          </a:xfrm>
          <a:prstGeom prst="rect">
            <a:avLst/>
          </a:prstGeom>
          <a:noFill/>
        </p:spPr>
      </p:pic>
      <p:sp>
        <p:nvSpPr>
          <p:cNvPr id="25634" name="AutoShape 3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3" name="Picture 38" descr="Imagem relacionad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09870" y="2535183"/>
            <a:ext cx="321587" cy="321587"/>
          </a:xfrm>
          <a:prstGeom prst="rect">
            <a:avLst/>
          </a:prstGeom>
          <a:noFill/>
        </p:spPr>
      </p:pic>
      <p:sp>
        <p:nvSpPr>
          <p:cNvPr id="25638" name="AutoShape 38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40" name="AutoShape 40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42" name="AutoShape 4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5644" name="AutoShape 4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646" name="Picture 46" descr="Resultado de imagem para computador 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68344" y="3090315"/>
            <a:ext cx="255426" cy="255426"/>
          </a:xfrm>
          <a:prstGeom prst="rect">
            <a:avLst/>
          </a:prstGeom>
          <a:noFill/>
        </p:spPr>
      </p:pic>
      <p:pic>
        <p:nvPicPr>
          <p:cNvPr id="25648" name="Picture 48" descr="Resultado de imagem para computador 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74267" y="1851247"/>
            <a:ext cx="1186244" cy="1186244"/>
          </a:xfrm>
          <a:prstGeom prst="rect">
            <a:avLst/>
          </a:prstGeom>
          <a:noFill/>
        </p:spPr>
      </p:pic>
      <p:pic>
        <p:nvPicPr>
          <p:cNvPr id="25602" name="Picture 2" descr="Imagem relacionada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72754" y="882869"/>
            <a:ext cx="3184635" cy="3184635"/>
          </a:xfrm>
          <a:prstGeom prst="rect">
            <a:avLst/>
          </a:prstGeom>
          <a:noFill/>
        </p:spPr>
      </p:pic>
      <p:sp>
        <p:nvSpPr>
          <p:cNvPr id="62" name="Retângulo 61"/>
          <p:cNvSpPr/>
          <p:nvPr/>
        </p:nvSpPr>
        <p:spPr>
          <a:xfrm>
            <a:off x="7914289" y="3815264"/>
            <a:ext cx="3047999" cy="210206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Construído visando o desenvolvimento de aplicações robustas, dando aos seus desenvolvedores total controle sobre as configurações.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105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Composer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789416-4D41-4A2C-B520-BD36088B4745}"/>
              </a:ext>
            </a:extLst>
          </p:cNvPr>
          <p:cNvSpPr/>
          <p:nvPr/>
        </p:nvSpPr>
        <p:spPr>
          <a:xfrm>
            <a:off x="2139518" y="4321108"/>
            <a:ext cx="8538247" cy="145159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Atualmente, as aplicações mais modernas em PHP utilizam um gerenciador de dependência conhecido por Composer. Esse gerenciador é uma ferramenta que ajuda na importação de pacotes de terceiros e a possibilidade de outros programadores verem as dependências de outros projetos que estão no GitHub, por exemplo.</a:t>
            </a:r>
          </a:p>
        </p:txBody>
      </p:sp>
      <p:sp>
        <p:nvSpPr>
          <p:cNvPr id="2" name="AutoShape 2" descr="Resultado de imagem para composer png">
            <a:extLst>
              <a:ext uri="{FF2B5EF4-FFF2-40B4-BE49-F238E27FC236}">
                <a16:creationId xmlns:a16="http://schemas.microsoft.com/office/drawing/2014/main" id="{32CC1EA8-62DD-4999-8385-E9AC4F001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omposer png">
            <a:extLst>
              <a:ext uri="{FF2B5EF4-FFF2-40B4-BE49-F238E27FC236}">
                <a16:creationId xmlns:a16="http://schemas.microsoft.com/office/drawing/2014/main" id="{73AC91EA-E6A1-4CC1-8C48-A22E8A2B8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01A637-5F9D-4B48-8BCA-9565E253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538" y="1150380"/>
            <a:ext cx="2258924" cy="27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Templates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07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789416-4D41-4A2C-B520-BD36088B4745}"/>
              </a:ext>
            </a:extLst>
          </p:cNvPr>
          <p:cNvSpPr/>
          <p:nvPr/>
        </p:nvSpPr>
        <p:spPr>
          <a:xfrm>
            <a:off x="2131676" y="3158291"/>
            <a:ext cx="8538247" cy="228352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err="1">
                <a:solidFill>
                  <a:schemeClr val="tx1"/>
                </a:solidFill>
              </a:rPr>
              <a:t>Template</a:t>
            </a:r>
            <a:r>
              <a:rPr lang="pt-BR" sz="2000" dirty="0">
                <a:solidFill>
                  <a:schemeClr val="tx1"/>
                </a:solidFill>
              </a:rPr>
              <a:t> é um arquivo de texto que é capaz de gerar qualquer tipo de formato baseado em texto, como HTML ou XML. O </a:t>
            </a:r>
            <a:r>
              <a:rPr lang="pt-BR" sz="2000" dirty="0" err="1">
                <a:solidFill>
                  <a:schemeClr val="tx1"/>
                </a:solidFill>
              </a:rPr>
              <a:t>template</a:t>
            </a:r>
            <a:r>
              <a:rPr lang="pt-BR" sz="2000" dirty="0">
                <a:solidFill>
                  <a:schemeClr val="tx1"/>
                </a:solidFill>
              </a:rPr>
              <a:t> PHP é um arquivo gerado que mistura tanto texto quanto elementos de PHP. O </a:t>
            </a:r>
            <a:r>
              <a:rPr lang="pt-BR" sz="2000" dirty="0" err="1">
                <a:solidFill>
                  <a:schemeClr val="tx1"/>
                </a:solidFill>
              </a:rPr>
              <a:t>Symfony</a:t>
            </a:r>
            <a:r>
              <a:rPr lang="pt-BR" sz="2000" dirty="0">
                <a:solidFill>
                  <a:schemeClr val="tx1"/>
                </a:solidFill>
              </a:rPr>
              <a:t> ainda tem um diferencial, chamado de </a:t>
            </a:r>
            <a:r>
              <a:rPr lang="pt-BR" sz="2000" dirty="0" err="1">
                <a:solidFill>
                  <a:schemeClr val="tx1"/>
                </a:solidFill>
              </a:rPr>
              <a:t>Twig</a:t>
            </a:r>
            <a:r>
              <a:rPr lang="pt-BR" sz="2000" dirty="0">
                <a:solidFill>
                  <a:schemeClr val="tx1"/>
                </a:solidFill>
              </a:rPr>
              <a:t>. O </a:t>
            </a:r>
            <a:r>
              <a:rPr lang="pt-BR" sz="2000" dirty="0" err="1">
                <a:solidFill>
                  <a:schemeClr val="tx1"/>
                </a:solidFill>
              </a:rPr>
              <a:t>Twig</a:t>
            </a:r>
            <a:r>
              <a:rPr lang="pt-BR" sz="2000" dirty="0">
                <a:solidFill>
                  <a:schemeClr val="tx1"/>
                </a:solidFill>
              </a:rPr>
              <a:t> é um sistema de </a:t>
            </a:r>
            <a:r>
              <a:rPr lang="pt-BR" sz="2000" dirty="0" err="1">
                <a:solidFill>
                  <a:schemeClr val="tx1"/>
                </a:solidFill>
              </a:rPr>
              <a:t>template</a:t>
            </a:r>
            <a:r>
              <a:rPr lang="pt-BR" sz="2000" dirty="0">
                <a:solidFill>
                  <a:schemeClr val="tx1"/>
                </a:solidFill>
              </a:rPr>
              <a:t> que permite mais concisão na escrita e promete ajudar WEB designers, pois é direcionado para o design da página, com apresentação de expressões, e não apenas com comandos lógicos em PHP. </a:t>
            </a:r>
          </a:p>
        </p:txBody>
      </p:sp>
      <p:sp>
        <p:nvSpPr>
          <p:cNvPr id="2" name="AutoShape 2" descr="Resultado de imagem para composer png">
            <a:extLst>
              <a:ext uri="{FF2B5EF4-FFF2-40B4-BE49-F238E27FC236}">
                <a16:creationId xmlns:a16="http://schemas.microsoft.com/office/drawing/2014/main" id="{32CC1EA8-62DD-4999-8385-E9AC4F001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Resultado de imagem para composer png">
            <a:extLst>
              <a:ext uri="{FF2B5EF4-FFF2-40B4-BE49-F238E27FC236}">
                <a16:creationId xmlns:a16="http://schemas.microsoft.com/office/drawing/2014/main" id="{73AC91EA-E6A1-4CC1-8C48-A22E8A2B8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Resultado de imagem para Twig symfony .png">
            <a:extLst>
              <a:ext uri="{FF2B5EF4-FFF2-40B4-BE49-F238E27FC236}">
                <a16:creationId xmlns:a16="http://schemas.microsoft.com/office/drawing/2014/main" id="{3C86B8B8-1C3B-4A62-A860-AB35649A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25" y="1067857"/>
            <a:ext cx="1530549" cy="18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6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06056" y="606056"/>
            <a:ext cx="11036595" cy="5794744"/>
          </a:xfrm>
          <a:prstGeom prst="roundRect">
            <a:avLst/>
          </a:prstGeom>
          <a:solidFill>
            <a:srgbClr val="8B339D">
              <a:alpha val="62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2BBA58-6298-455F-A7C9-77F8D21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7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Comunidade</a:t>
            </a:r>
            <a:endParaRPr lang="en-US" sz="48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A6B9C4-4B6C-4957-A600-DCE861D1A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2" y="1115273"/>
            <a:ext cx="6059074" cy="2090381"/>
          </a:xfrm>
          <a:prstGeom prst="rect">
            <a:avLst/>
          </a:prstGeom>
        </p:spPr>
      </p:pic>
      <p:pic>
        <p:nvPicPr>
          <p:cNvPr id="1026" name="Picture 2" descr="Resultado de imagem para network 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068" y="741087"/>
            <a:ext cx="4193628" cy="2826605"/>
          </a:xfrm>
          <a:prstGeom prst="rect">
            <a:avLst/>
          </a:prstGeom>
          <a:noFill/>
        </p:spPr>
      </p:pic>
      <p:pic>
        <p:nvPicPr>
          <p:cNvPr id="1030" name="Picture 6" descr="Resultado de imagem para filosofia 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7416" y="3731172"/>
            <a:ext cx="2270235" cy="2270235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105107" y="6243140"/>
            <a:ext cx="184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08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789416-4D41-4A2C-B520-BD36088B4745}"/>
              </a:ext>
            </a:extLst>
          </p:cNvPr>
          <p:cNvSpPr/>
          <p:nvPr/>
        </p:nvSpPr>
        <p:spPr>
          <a:xfrm>
            <a:off x="4346754" y="3567691"/>
            <a:ext cx="6745395" cy="25492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Doze anos após seu lançamento, o framework </a:t>
            </a:r>
            <a:r>
              <a:rPr lang="pt-BR" dirty="0" err="1">
                <a:solidFill>
                  <a:schemeClr val="tx1"/>
                </a:solidFill>
              </a:rPr>
              <a:t>Symfony</a:t>
            </a:r>
            <a:r>
              <a:rPr lang="pt-BR" dirty="0">
                <a:solidFill>
                  <a:schemeClr val="tx1"/>
                </a:solidFill>
              </a:rPr>
              <a:t> conta com mais de 2 mil colaboradores, 500 mil desenvolvedores programando na linguagem e mais de 1 bilhão de downloads de seus componentes. </a:t>
            </a:r>
          </a:p>
          <a:p>
            <a:r>
              <a:rPr lang="pt-BR" dirty="0">
                <a:solidFill>
                  <a:schemeClr val="tx1"/>
                </a:solidFill>
              </a:rPr>
              <a:t>A ferramenta se define como um framework, mas também como uma filosofia, já que se trata de um framework de Software Livre produzido por desenvolvedores que buscam atender a outros desenvolvedores, e como uma comunidade, já que atrás de todas as linhas de código, existem pessoas buscando resolver problemas.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304</TotalTime>
  <Words>521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Apresentação do PowerPoint</vt:lpstr>
      <vt:lpstr>O que é Symfony?</vt:lpstr>
      <vt:lpstr>Características</vt:lpstr>
      <vt:lpstr>Características</vt:lpstr>
      <vt:lpstr>Sobre o Symfony</vt:lpstr>
      <vt:lpstr>Sobre o Symfony</vt:lpstr>
      <vt:lpstr>Composer</vt:lpstr>
      <vt:lpstr>Templates</vt:lpstr>
      <vt:lpstr>Comunidade</vt:lpstr>
      <vt:lpstr>Agradecimentos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 MARCOS DE CASTILHO OTABE</dc:creator>
  <cp:lastModifiedBy>João Marcos</cp:lastModifiedBy>
  <cp:revision>46</cp:revision>
  <dcterms:created xsi:type="dcterms:W3CDTF">2018-10-23T16:18:42Z</dcterms:created>
  <dcterms:modified xsi:type="dcterms:W3CDTF">2018-10-24T22:32:33Z</dcterms:modified>
</cp:coreProperties>
</file>