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57" r:id="rId4"/>
    <p:sldId id="297" r:id="rId5"/>
    <p:sldId id="296" r:id="rId6"/>
    <p:sldId id="279" r:id="rId7"/>
    <p:sldId id="282" r:id="rId8"/>
    <p:sldId id="283" r:id="rId9"/>
    <p:sldId id="298" r:id="rId10"/>
    <p:sldId id="288" r:id="rId11"/>
    <p:sldId id="289" r:id="rId12"/>
    <p:sldId id="291" r:id="rId13"/>
    <p:sldId id="292" r:id="rId14"/>
    <p:sldId id="293" r:id="rId15"/>
    <p:sldId id="294" r:id="rId16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ão Vieira" initials="JV" lastIdx="1" clrIdx="0">
    <p:extLst>
      <p:ext uri="{19B8F6BF-5375-455C-9EA6-DF929625EA0E}">
        <p15:presenceInfo xmlns:p15="http://schemas.microsoft.com/office/powerpoint/2012/main" userId="João Vieir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AF23"/>
    <a:srgbClr val="36D4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300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en-US" sz="1800" b="0" i="0" baseline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CM - Bobina 2</a:t>
            </a:r>
            <a:endParaRPr lang="pt-PT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400" b="0" i="0" u="none" strike="noStrike" kern="1200" spc="0" baseline="0">
              <a:solidFill>
                <a:sysClr val="windowText" lastClr="000000">
                  <a:lumMod val="65000"/>
                  <a:lumOff val="35000"/>
                </a:sys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pt-PT"/>
        </a:p>
      </c:txPr>
    </c:title>
    <c:autoTitleDeleted val="0"/>
    <c:plotArea>
      <c:layout>
        <c:manualLayout>
          <c:layoutTarget val="inner"/>
          <c:xMode val="edge"/>
          <c:yMode val="edge"/>
          <c:x val="0.18784259375117238"/>
          <c:y val="0.15459185768535166"/>
          <c:w val="0.76930381675217718"/>
          <c:h val="0.64404734061641356"/>
        </c:manualLayout>
      </c:layout>
      <c:scatterChart>
        <c:scatterStyle val="lineMarker"/>
        <c:varyColors val="0"/>
        <c:ser>
          <c:idx val="0"/>
          <c:order val="0"/>
          <c:tx>
            <c:v>Bobina 1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'Bobina 1'!$D$4:$D$25</c:f>
              <c:numCache>
                <c:formatCode>General</c:formatCode>
                <c:ptCount val="22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</c:numCache>
            </c:numRef>
          </c:xVal>
          <c:yVal>
            <c:numRef>
              <c:f>'Bobina 1'!$E$4:$E$25</c:f>
              <c:numCache>
                <c:formatCode>0.00E+00</c:formatCode>
                <c:ptCount val="22"/>
                <c:pt idx="0">
                  <c:v>0</c:v>
                </c:pt>
                <c:pt idx="1">
                  <c:v>2.0808409275215882E-5</c:v>
                </c:pt>
                <c:pt idx="2">
                  <c:v>7.0228381303853596E-5</c:v>
                </c:pt>
                <c:pt idx="3">
                  <c:v>1.4565886492651114E-4</c:v>
                </c:pt>
                <c:pt idx="4">
                  <c:v>2.6010511594019853E-4</c:v>
                </c:pt>
                <c:pt idx="5">
                  <c:v>4.161681855043176E-4</c:v>
                </c:pt>
                <c:pt idx="6">
                  <c:v>6.1644912477827043E-4</c:v>
                </c:pt>
                <c:pt idx="7">
                  <c:v>8.9476159883428283E-4</c:v>
                </c:pt>
                <c:pt idx="8">
                  <c:v>1.1782761752090992E-3</c:v>
                </c:pt>
                <c:pt idx="9">
                  <c:v>1.2667119146287668E-3</c:v>
                </c:pt>
                <c:pt idx="10">
                  <c:v>1.1600688170932854E-3</c:v>
                </c:pt>
                <c:pt idx="11">
                  <c:v>8.1152796173341939E-4</c:v>
                </c:pt>
                <c:pt idx="12">
                  <c:v>5.5142284579322081E-4</c:v>
                </c:pt>
                <c:pt idx="13">
                  <c:v>3.823545204320918E-4</c:v>
                </c:pt>
                <c:pt idx="14">
                  <c:v>2.2108934854916872E-4</c:v>
                </c:pt>
                <c:pt idx="15">
                  <c:v>1.2485045565129529E-4</c:v>
                </c:pt>
                <c:pt idx="16">
                  <c:v>4.6818920869235735E-5</c:v>
                </c:pt>
                <c:pt idx="17">
                  <c:v>5.2021023188039705E-6</c:v>
                </c:pt>
                <c:pt idx="18">
                  <c:v>2.6010511594019852E-6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FCDD-4C19-9448-347405911BB4}"/>
            </c:ext>
          </c:extLst>
        </c:ser>
        <c:ser>
          <c:idx val="1"/>
          <c:order val="1"/>
          <c:tx>
            <c:v>Bobina 2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'Bobina 2'!$D$4:$D$35</c:f>
              <c:numCache>
                <c:formatCode>General</c:formatCode>
                <c:ptCount val="32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</c:numCache>
            </c:numRef>
          </c:xVal>
          <c:yVal>
            <c:numRef>
              <c:f>'Bobina 2'!$E$4:$E$35</c:f>
              <c:numCache>
                <c:formatCode>0.00E+00</c:formatCode>
                <c:ptCount val="32"/>
                <c:pt idx="0">
                  <c:v>0</c:v>
                </c:pt>
                <c:pt idx="1">
                  <c:v>1.5606306956411911E-5</c:v>
                </c:pt>
                <c:pt idx="2">
                  <c:v>3.1212613912823821E-5</c:v>
                </c:pt>
                <c:pt idx="3">
                  <c:v>5.7223125506843678E-5</c:v>
                </c:pt>
                <c:pt idx="4">
                  <c:v>9.1036790579069482E-5</c:v>
                </c:pt>
                <c:pt idx="5">
                  <c:v>1.4305781376710918E-4</c:v>
                </c:pt>
                <c:pt idx="6">
                  <c:v>2.080840927521588E-4</c:v>
                </c:pt>
                <c:pt idx="7">
                  <c:v>3.1472719028764019E-4</c:v>
                </c:pt>
                <c:pt idx="8">
                  <c:v>4.8379551564876926E-4</c:v>
                </c:pt>
                <c:pt idx="9">
                  <c:v>6.9187960840092811E-4</c:v>
                </c:pt>
                <c:pt idx="10">
                  <c:v>9.7019208245694029E-4</c:v>
                </c:pt>
                <c:pt idx="11">
                  <c:v>1.2719140169475706E-3</c:v>
                </c:pt>
                <c:pt idx="12">
                  <c:v>1.4643918027433176E-3</c:v>
                </c:pt>
                <c:pt idx="13">
                  <c:v>1.4097697283958759E-3</c:v>
                </c:pt>
                <c:pt idx="14">
                  <c:v>1.1574677659338835E-3</c:v>
                </c:pt>
                <c:pt idx="15">
                  <c:v>8.4274057564624315E-4</c:v>
                </c:pt>
                <c:pt idx="16">
                  <c:v>5.8263545970604457E-4</c:v>
                </c:pt>
                <c:pt idx="17">
                  <c:v>4.0056187854790572E-4</c:v>
                </c:pt>
                <c:pt idx="18">
                  <c:v>2.6530721825900245E-4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FCDD-4C19-9448-347405911B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77409104"/>
        <c:axId val="377405496"/>
      </c:scatterChart>
      <c:valAx>
        <c:axId val="377409104"/>
        <c:scaling>
          <c:orientation val="minMax"/>
          <c:min val="-1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000" b="0" i="0" u="none" strike="noStrike" kern="120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pt-PT" sz="1800" b="0" i="0" baseline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Distância sensor ao nosso zero</a:t>
                </a:r>
                <a:endParaRPr lang="pt-PT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000" b="0" i="0" u="none" strike="noStrike" kern="1200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pt-P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377405496"/>
        <c:crosses val="autoZero"/>
        <c:crossBetween val="midCat"/>
      </c:valAx>
      <c:valAx>
        <c:axId val="3774054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000" b="0" i="0" u="none" strike="noStrike" kern="120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pt-PT" sz="1800" b="0" i="0" baseline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Campo Magnético (B)</a:t>
                </a:r>
                <a:endParaRPr lang="pt-PT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c:rich>
          </c:tx>
          <c:layout>
            <c:manualLayout>
              <c:xMode val="edge"/>
              <c:yMode val="edge"/>
              <c:x val="2.3915501730407358E-2"/>
              <c:y val="0.2310604068759178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000" b="0" i="0" u="none" strike="noStrike" kern="1200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pt-PT"/>
            </a:p>
          </c:txPr>
        </c:title>
        <c:numFmt formatCode="0.00E+00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37740910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pt-PT" dirty="0">
                <a:latin typeface="Times New Roman" panose="02020603050405020304" pitchFamily="18" charset="0"/>
                <a:cs typeface="Times New Roman" panose="02020603050405020304" pitchFamily="18" charset="0"/>
              </a:rPr>
              <a:t>CM - Bobinas em Série - Soma e Verificação de Igualdade</a:t>
            </a:r>
          </a:p>
        </c:rich>
      </c:tx>
      <c:layout>
        <c:manualLayout>
          <c:xMode val="edge"/>
          <c:yMode val="edge"/>
          <c:x val="0.19097566692629772"/>
          <c:y val="9.3792587067287173E-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pt-PT"/>
        </a:p>
      </c:txPr>
    </c:title>
    <c:autoTitleDeleted val="0"/>
    <c:plotArea>
      <c:layout>
        <c:manualLayout>
          <c:layoutTarget val="inner"/>
          <c:xMode val="edge"/>
          <c:yMode val="edge"/>
          <c:x val="0.1803818897637795"/>
          <c:y val="0.14393518518518519"/>
          <c:w val="0.79028477690288712"/>
          <c:h val="0.72088764946048411"/>
        </c:manualLayout>
      </c:layout>
      <c:scatterChart>
        <c:scatterStyle val="smoothMarker"/>
        <c:varyColors val="0"/>
        <c:ser>
          <c:idx val="0"/>
          <c:order val="0"/>
          <c:tx>
            <c:strRef>
              <c:f>'Bobinas em Série'!$C$5</c:f>
              <c:strCache>
                <c:ptCount val="1"/>
                <c:pt idx="0">
                  <c:v>Bobinas em Série</c:v>
                </c:pt>
              </c:strCache>
            </c:strRef>
          </c:tx>
          <c:spPr>
            <a:ln w="95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1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xVal>
            <c:numRef>
              <c:f>'Bobinas em Série'!$C$7:$C$40</c:f>
              <c:numCache>
                <c:formatCode>General</c:formatCode>
                <c:ptCount val="3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</c:numCache>
            </c:numRef>
          </c:xVal>
          <c:yVal>
            <c:numRef>
              <c:f>'Bobinas em Série'!$D$7:$D$40</c:f>
              <c:numCache>
                <c:formatCode>0.00E+00</c:formatCode>
                <c:ptCount val="34"/>
                <c:pt idx="0">
                  <c:v>0</c:v>
                </c:pt>
                <c:pt idx="1">
                  <c:v>7.0228381303853596E-5</c:v>
                </c:pt>
                <c:pt idx="2">
                  <c:v>1.7687147883933499E-4</c:v>
                </c:pt>
                <c:pt idx="3">
                  <c:v>3.4073770188166002E-4</c:v>
                </c:pt>
                <c:pt idx="4">
                  <c:v>5.4361969231501485E-4</c:v>
                </c:pt>
                <c:pt idx="5">
                  <c:v>8.9996370115308691E-4</c:v>
                </c:pt>
                <c:pt idx="6">
                  <c:v>1.2381003518753448E-3</c:v>
                </c:pt>
                <c:pt idx="7">
                  <c:v>1.3811581656424541E-3</c:v>
                </c:pt>
                <c:pt idx="8">
                  <c:v>1.4825991608591316E-3</c:v>
                </c:pt>
                <c:pt idx="9">
                  <c:v>1.4253760353522878E-3</c:v>
                </c:pt>
                <c:pt idx="10">
                  <c:v>1.4123707795552778E-3</c:v>
                </c:pt>
                <c:pt idx="11">
                  <c:v>1.4591897004245136E-3</c:v>
                </c:pt>
                <c:pt idx="12">
                  <c:v>1.4487854957869058E-3</c:v>
                </c:pt>
                <c:pt idx="13">
                  <c:v>1.3057276820197966E-3</c:v>
                </c:pt>
                <c:pt idx="14">
                  <c:v>1.3161318866574045E-3</c:v>
                </c:pt>
                <c:pt idx="15">
                  <c:v>1.0144099521667742E-3</c:v>
                </c:pt>
                <c:pt idx="16">
                  <c:v>6.7107119912571209E-4</c:v>
                </c:pt>
                <c:pt idx="17">
                  <c:v>4.4217869709833744E-4</c:v>
                </c:pt>
                <c:pt idx="18">
                  <c:v>2.5230196246199256E-4</c:v>
                </c:pt>
                <c:pt idx="19">
                  <c:v>1.2224940449189332E-4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1B00-4945-AFCB-8E8A1F9E6DDB}"/>
            </c:ext>
          </c:extLst>
        </c:ser>
        <c:ser>
          <c:idx val="1"/>
          <c:order val="1"/>
          <c:tx>
            <c:strRef>
              <c:f>'Bobina 2'!$D$2</c:f>
              <c:strCache>
                <c:ptCount val="1"/>
                <c:pt idx="0">
                  <c:v>Bobina 2</c:v>
                </c:pt>
              </c:strCache>
            </c:strRef>
          </c:tx>
          <c:spPr>
            <a:ln w="95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2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xVal>
            <c:numRef>
              <c:f>'Bobina 2'!$D$4:$D$22</c:f>
              <c:numCache>
                <c:formatCode>General</c:formatCode>
                <c:ptCount val="19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</c:numCache>
            </c:numRef>
          </c:xVal>
          <c:yVal>
            <c:numRef>
              <c:f>'Bobina 2'!$E$4:$E$22</c:f>
              <c:numCache>
                <c:formatCode>0.00E+00</c:formatCode>
                <c:ptCount val="19"/>
                <c:pt idx="0">
                  <c:v>0</c:v>
                </c:pt>
                <c:pt idx="1">
                  <c:v>1.5606306956411911E-5</c:v>
                </c:pt>
                <c:pt idx="2">
                  <c:v>3.1212613912823821E-5</c:v>
                </c:pt>
                <c:pt idx="3">
                  <c:v>5.7223125506843678E-5</c:v>
                </c:pt>
                <c:pt idx="4">
                  <c:v>9.1036790579069482E-5</c:v>
                </c:pt>
                <c:pt idx="5">
                  <c:v>1.4305781376710918E-4</c:v>
                </c:pt>
                <c:pt idx="6">
                  <c:v>2.080840927521588E-4</c:v>
                </c:pt>
                <c:pt idx="7">
                  <c:v>3.1472719028764019E-4</c:v>
                </c:pt>
                <c:pt idx="8">
                  <c:v>4.8379551564876926E-4</c:v>
                </c:pt>
                <c:pt idx="9">
                  <c:v>6.9187960840092811E-4</c:v>
                </c:pt>
                <c:pt idx="10">
                  <c:v>9.7019208245694029E-4</c:v>
                </c:pt>
                <c:pt idx="11">
                  <c:v>1.2719140169475706E-3</c:v>
                </c:pt>
                <c:pt idx="12">
                  <c:v>1.4643918027433176E-3</c:v>
                </c:pt>
                <c:pt idx="13">
                  <c:v>1.4097697283958759E-3</c:v>
                </c:pt>
                <c:pt idx="14">
                  <c:v>1.1574677659338835E-3</c:v>
                </c:pt>
                <c:pt idx="15">
                  <c:v>8.4274057564624315E-4</c:v>
                </c:pt>
                <c:pt idx="16">
                  <c:v>5.8263545970604457E-4</c:v>
                </c:pt>
                <c:pt idx="17">
                  <c:v>4.0056187854790572E-4</c:v>
                </c:pt>
                <c:pt idx="18">
                  <c:v>2.6530721825900245E-4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1B00-4945-AFCB-8E8A1F9E6DDB}"/>
            </c:ext>
          </c:extLst>
        </c:ser>
        <c:ser>
          <c:idx val="2"/>
          <c:order val="2"/>
          <c:tx>
            <c:strRef>
              <c:f>'Bobina 1'!$D$2</c:f>
              <c:strCache>
                <c:ptCount val="1"/>
                <c:pt idx="0">
                  <c:v>Bobina 1</c:v>
                </c:pt>
              </c:strCache>
            </c:strRef>
          </c:tx>
          <c:spPr>
            <a:ln w="9525" cap="rnd">
              <a:solidFill>
                <a:schemeClr val="accent3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3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xVal>
            <c:numRef>
              <c:f>'Bobina 1'!$D$4:$D$22</c:f>
              <c:numCache>
                <c:formatCode>General</c:formatCode>
                <c:ptCount val="19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</c:numCache>
            </c:numRef>
          </c:xVal>
          <c:yVal>
            <c:numRef>
              <c:f>'Bobina 1'!$E$4:$E$22</c:f>
              <c:numCache>
                <c:formatCode>0.00E+00</c:formatCode>
                <c:ptCount val="19"/>
                <c:pt idx="0">
                  <c:v>0</c:v>
                </c:pt>
                <c:pt idx="1">
                  <c:v>2.0808409275215882E-5</c:v>
                </c:pt>
                <c:pt idx="2">
                  <c:v>7.0228381303853596E-5</c:v>
                </c:pt>
                <c:pt idx="3">
                  <c:v>1.4565886492651114E-4</c:v>
                </c:pt>
                <c:pt idx="4">
                  <c:v>2.6010511594019853E-4</c:v>
                </c:pt>
                <c:pt idx="5">
                  <c:v>4.161681855043176E-4</c:v>
                </c:pt>
                <c:pt idx="6">
                  <c:v>6.1644912477827043E-4</c:v>
                </c:pt>
                <c:pt idx="7">
                  <c:v>8.9476159883428283E-4</c:v>
                </c:pt>
                <c:pt idx="8">
                  <c:v>1.1782761752090992E-3</c:v>
                </c:pt>
                <c:pt idx="9">
                  <c:v>1.2667119146287668E-3</c:v>
                </c:pt>
                <c:pt idx="10">
                  <c:v>1.1600688170932854E-3</c:v>
                </c:pt>
                <c:pt idx="11">
                  <c:v>8.1152796173341939E-4</c:v>
                </c:pt>
                <c:pt idx="12">
                  <c:v>5.5142284579322081E-4</c:v>
                </c:pt>
                <c:pt idx="13">
                  <c:v>3.823545204320918E-4</c:v>
                </c:pt>
                <c:pt idx="14">
                  <c:v>2.2108934854916872E-4</c:v>
                </c:pt>
                <c:pt idx="15">
                  <c:v>1.2485045565129529E-4</c:v>
                </c:pt>
                <c:pt idx="16">
                  <c:v>4.6818920869235735E-5</c:v>
                </c:pt>
                <c:pt idx="17">
                  <c:v>5.2021023188039705E-6</c:v>
                </c:pt>
                <c:pt idx="18">
                  <c:v>2.6010511594019852E-6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1B00-4945-AFCB-8E8A1F9E6D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93113784"/>
        <c:axId val="493111488"/>
      </c:scatterChart>
      <c:valAx>
        <c:axId val="49311378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PT"/>
                  <a:t>Distância sensor ao nosso zero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P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493111488"/>
        <c:crosses val="autoZero"/>
        <c:crossBetween val="midCat"/>
      </c:valAx>
      <c:valAx>
        <c:axId val="4931114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pt-PT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Campo Magnético (B)</a:t>
                </a:r>
              </a:p>
            </c:rich>
          </c:tx>
          <c:layout>
            <c:manualLayout>
              <c:xMode val="edge"/>
              <c:yMode val="edge"/>
              <c:x val="4.8645440283463515E-2"/>
              <c:y val="0.3512263361814033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pt-PT"/>
            </a:p>
          </c:txPr>
        </c:title>
        <c:numFmt formatCode="0.00E+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493113784"/>
        <c:crossesAt val="-10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pt-PT" dirty="0">
                <a:latin typeface="Times New Roman" panose="02020603050405020304" pitchFamily="18" charset="0"/>
                <a:cs typeface="Times New Roman" panose="02020603050405020304" pitchFamily="18" charset="0"/>
              </a:rPr>
              <a:t>CM - Bobinas em Série - Soma e Verificação de Igualdade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pt-PT"/>
        </a:p>
      </c:txPr>
    </c:title>
    <c:autoTitleDeleted val="0"/>
    <c:plotArea>
      <c:layout>
        <c:manualLayout>
          <c:layoutTarget val="inner"/>
          <c:xMode val="edge"/>
          <c:yMode val="edge"/>
          <c:x val="0.13653126494243495"/>
          <c:y val="0.17157161728605183"/>
          <c:w val="0.79028477690288712"/>
          <c:h val="0.72088764946048411"/>
        </c:manualLayout>
      </c:layout>
      <c:scatterChart>
        <c:scatterStyle val="smoothMarker"/>
        <c:varyColors val="0"/>
        <c:ser>
          <c:idx val="0"/>
          <c:order val="0"/>
          <c:tx>
            <c:strRef>
              <c:f>'[MCE_PL1_G79_T21(1).xlsx]Bobinas em Série'!$C$5</c:f>
              <c:strCache>
                <c:ptCount val="1"/>
                <c:pt idx="0">
                  <c:v>Bobinas em Série</c:v>
                </c:pt>
              </c:strCache>
            </c:strRef>
          </c:tx>
          <c:spPr>
            <a:ln w="95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1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xVal>
            <c:numRef>
              <c:f>'[MCE_PL1_G79_T21(1).xlsx]Bobinas em Série'!$C$7:$C$40</c:f>
              <c:numCache>
                <c:formatCode>General</c:formatCode>
                <c:ptCount val="3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</c:numCache>
            </c:numRef>
          </c:xVal>
          <c:yVal>
            <c:numRef>
              <c:f>'[MCE_PL1_G79_T21(1).xlsx]Bobinas em Série'!$D$7:$D$40</c:f>
              <c:numCache>
                <c:formatCode>0.00E+00</c:formatCode>
                <c:ptCount val="34"/>
                <c:pt idx="0">
                  <c:v>0</c:v>
                </c:pt>
                <c:pt idx="1">
                  <c:v>7.0228381303853596E-5</c:v>
                </c:pt>
                <c:pt idx="2">
                  <c:v>1.7687147883933499E-4</c:v>
                </c:pt>
                <c:pt idx="3">
                  <c:v>3.4073770188166002E-4</c:v>
                </c:pt>
                <c:pt idx="4">
                  <c:v>5.4361969231501485E-4</c:v>
                </c:pt>
                <c:pt idx="5">
                  <c:v>8.9996370115308691E-4</c:v>
                </c:pt>
                <c:pt idx="6">
                  <c:v>1.2381003518753448E-3</c:v>
                </c:pt>
                <c:pt idx="7">
                  <c:v>1.3811581656424541E-3</c:v>
                </c:pt>
                <c:pt idx="8">
                  <c:v>1.4825991608591316E-3</c:v>
                </c:pt>
                <c:pt idx="9">
                  <c:v>1.4253760353522878E-3</c:v>
                </c:pt>
                <c:pt idx="10">
                  <c:v>1.4123707795552778E-3</c:v>
                </c:pt>
                <c:pt idx="11">
                  <c:v>1.4591897004245136E-3</c:v>
                </c:pt>
                <c:pt idx="12">
                  <c:v>1.4487854957869058E-3</c:v>
                </c:pt>
                <c:pt idx="13">
                  <c:v>1.3057276820197966E-3</c:v>
                </c:pt>
                <c:pt idx="14">
                  <c:v>1.3161318866574045E-3</c:v>
                </c:pt>
                <c:pt idx="15">
                  <c:v>1.0144099521667742E-3</c:v>
                </c:pt>
                <c:pt idx="16">
                  <c:v>6.7107119912571209E-4</c:v>
                </c:pt>
                <c:pt idx="17">
                  <c:v>4.4217869709833744E-4</c:v>
                </c:pt>
                <c:pt idx="18">
                  <c:v>2.5230196246199256E-4</c:v>
                </c:pt>
                <c:pt idx="19">
                  <c:v>1.2224940449189332E-4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131C-4B52-A0CB-55A4380D3BB1}"/>
            </c:ext>
          </c:extLst>
        </c:ser>
        <c:ser>
          <c:idx val="1"/>
          <c:order val="1"/>
          <c:tx>
            <c:strRef>
              <c:f>'[MCE_PL1_G79_T21(1).xlsx]Bobina 2'!$D$2</c:f>
              <c:strCache>
                <c:ptCount val="1"/>
                <c:pt idx="0">
                  <c:v>Bobina 2</c:v>
                </c:pt>
              </c:strCache>
            </c:strRef>
          </c:tx>
          <c:spPr>
            <a:ln w="95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2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xVal>
            <c:numRef>
              <c:f>'[MCE_PL1_G79_T21(1).xlsx]Bobina 2'!$D$4:$D$22</c:f>
              <c:numCache>
                <c:formatCode>General</c:formatCode>
                <c:ptCount val="19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</c:numCache>
            </c:numRef>
          </c:xVal>
          <c:yVal>
            <c:numRef>
              <c:f>'[MCE_PL1_G79_T21(1).xlsx]Bobina 2'!$E$4:$E$22</c:f>
              <c:numCache>
                <c:formatCode>0.00E+00</c:formatCode>
                <c:ptCount val="19"/>
                <c:pt idx="0">
                  <c:v>0</c:v>
                </c:pt>
                <c:pt idx="1">
                  <c:v>1.5606306956411911E-5</c:v>
                </c:pt>
                <c:pt idx="2">
                  <c:v>3.1212613912823821E-5</c:v>
                </c:pt>
                <c:pt idx="3">
                  <c:v>5.7223125506843678E-5</c:v>
                </c:pt>
                <c:pt idx="4">
                  <c:v>9.1036790579069482E-5</c:v>
                </c:pt>
                <c:pt idx="5">
                  <c:v>1.4305781376710918E-4</c:v>
                </c:pt>
                <c:pt idx="6">
                  <c:v>2.080840927521588E-4</c:v>
                </c:pt>
                <c:pt idx="7">
                  <c:v>3.1472719028764019E-4</c:v>
                </c:pt>
                <c:pt idx="8">
                  <c:v>4.8379551564876926E-4</c:v>
                </c:pt>
                <c:pt idx="9">
                  <c:v>6.9187960840092811E-4</c:v>
                </c:pt>
                <c:pt idx="10">
                  <c:v>9.7019208245694029E-4</c:v>
                </c:pt>
                <c:pt idx="11">
                  <c:v>1.2719140169475706E-3</c:v>
                </c:pt>
                <c:pt idx="12">
                  <c:v>1.4643918027433176E-3</c:v>
                </c:pt>
                <c:pt idx="13">
                  <c:v>1.4097697283958759E-3</c:v>
                </c:pt>
                <c:pt idx="14">
                  <c:v>1.1574677659338835E-3</c:v>
                </c:pt>
                <c:pt idx="15">
                  <c:v>8.4274057564624315E-4</c:v>
                </c:pt>
                <c:pt idx="16">
                  <c:v>5.8263545970604457E-4</c:v>
                </c:pt>
                <c:pt idx="17">
                  <c:v>4.0056187854790572E-4</c:v>
                </c:pt>
                <c:pt idx="18">
                  <c:v>2.6530721825900245E-4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131C-4B52-A0CB-55A4380D3BB1}"/>
            </c:ext>
          </c:extLst>
        </c:ser>
        <c:ser>
          <c:idx val="2"/>
          <c:order val="2"/>
          <c:tx>
            <c:strRef>
              <c:f>'[MCE_PL1_G79_T21(1).xlsx]Bobina 1'!$D$2</c:f>
              <c:strCache>
                <c:ptCount val="1"/>
                <c:pt idx="0">
                  <c:v>Bobina 1</c:v>
                </c:pt>
              </c:strCache>
            </c:strRef>
          </c:tx>
          <c:spPr>
            <a:ln w="9525" cap="rnd">
              <a:solidFill>
                <a:schemeClr val="accent3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3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xVal>
            <c:numRef>
              <c:f>'[MCE_PL1_G79_T21(1).xlsx]Bobina 1'!$D$4:$D$22</c:f>
              <c:numCache>
                <c:formatCode>General</c:formatCode>
                <c:ptCount val="19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</c:numCache>
            </c:numRef>
          </c:xVal>
          <c:yVal>
            <c:numRef>
              <c:f>'[MCE_PL1_G79_T21(1).xlsx]Bobina 1'!$E$4:$E$22</c:f>
              <c:numCache>
                <c:formatCode>0.00E+00</c:formatCode>
                <c:ptCount val="19"/>
                <c:pt idx="0">
                  <c:v>0</c:v>
                </c:pt>
                <c:pt idx="1">
                  <c:v>2.0808409275215882E-5</c:v>
                </c:pt>
                <c:pt idx="2">
                  <c:v>7.0228381303853596E-5</c:v>
                </c:pt>
                <c:pt idx="3">
                  <c:v>1.4565886492651114E-4</c:v>
                </c:pt>
                <c:pt idx="4">
                  <c:v>2.6010511594019853E-4</c:v>
                </c:pt>
                <c:pt idx="5">
                  <c:v>4.161681855043176E-4</c:v>
                </c:pt>
                <c:pt idx="6">
                  <c:v>6.1644912477827043E-4</c:v>
                </c:pt>
                <c:pt idx="7">
                  <c:v>8.9476159883428283E-4</c:v>
                </c:pt>
                <c:pt idx="8">
                  <c:v>1.1782761752090992E-3</c:v>
                </c:pt>
                <c:pt idx="9">
                  <c:v>1.2667119146287668E-3</c:v>
                </c:pt>
                <c:pt idx="10">
                  <c:v>1.1600688170932854E-3</c:v>
                </c:pt>
                <c:pt idx="11">
                  <c:v>8.1152796173341939E-4</c:v>
                </c:pt>
                <c:pt idx="12">
                  <c:v>5.5142284579322081E-4</c:v>
                </c:pt>
                <c:pt idx="13">
                  <c:v>3.823545204320918E-4</c:v>
                </c:pt>
                <c:pt idx="14">
                  <c:v>2.2108934854916872E-4</c:v>
                </c:pt>
                <c:pt idx="15">
                  <c:v>1.2485045565129529E-4</c:v>
                </c:pt>
                <c:pt idx="16">
                  <c:v>4.6818920869235735E-5</c:v>
                </c:pt>
                <c:pt idx="17">
                  <c:v>5.2021023188039705E-6</c:v>
                </c:pt>
                <c:pt idx="18">
                  <c:v>2.6010511594019852E-6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131C-4B52-A0CB-55A4380D3B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93113784"/>
        <c:axId val="493111488"/>
      </c:scatterChart>
      <c:valAx>
        <c:axId val="49311378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PT"/>
                  <a:t>Distância sensor ao nosso zero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P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493111488"/>
        <c:crosses val="autoZero"/>
        <c:crossBetween val="midCat"/>
      </c:valAx>
      <c:valAx>
        <c:axId val="4931114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PT"/>
                  <a:t>Campo Magnético (B)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PT"/>
            </a:p>
          </c:txPr>
        </c:title>
        <c:numFmt formatCode="0.00E+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493113784"/>
        <c:crossesAt val="-10"/>
        <c:crossBetween val="midCat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7618693839101305"/>
          <c:y val="0.95781683041832155"/>
          <c:w val="0.44762612321797396"/>
          <c:h val="3.982328757577869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4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4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1-10T21:18:41.300" idx="1">
    <p:pos x="7693" y="-2099"/>
    <p:text>Aqui iremos descrever os objetivo da primeira parte é calibrar uma sonda de efeito de Hall recorrendo a um solenoide padrão por forma a descobrir a constante de proporcionalidade que relaciona o campo magnético e a diferença de potencial. Na segunda temos três objetivos diferentes</p:text>
    <p:extLst>
      <p:ext uri="{C676402C-5697-4E1C-873F-D02D1690AC5C}">
        <p15:threadingInfo xmlns:p15="http://schemas.microsoft.com/office/powerpoint/2012/main" timeZoneBias="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7D3C50-53CE-4E57-901B-FA7594942A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3346857-DE80-40D9-B899-D54856CBCC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B48AE43-DBE7-4BF4-970A-A03D53A94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26F0E-8B63-47F9-BAEF-86E3DD524468}" type="datetimeFigureOut">
              <a:rPr lang="pt-PT" smtClean="0"/>
              <a:t>14/01/2021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054ED332-CE73-44BC-9DCB-B010AC4C0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F800843D-8805-4F40-B44D-E6BF803AD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25729-9EF6-4B9D-A7CB-6770939183C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84306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F09A10-1317-46D6-86D6-C5244A479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09497062-25F1-4522-99E6-EED35BF2A0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025BBE51-E318-4B95-8A91-D5206576A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26F0E-8B63-47F9-BAEF-86E3DD524468}" type="datetimeFigureOut">
              <a:rPr lang="pt-PT" smtClean="0"/>
              <a:t>14/01/2021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4C83A761-32D2-4496-BEE8-5D0381AB6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5EEE845F-8CD5-4070-9486-7B3063500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25729-9EF6-4B9D-A7CB-6770939183C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7932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DBECC3D-D4BB-4E58-BE84-40AA89FD11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952B91D2-D0EC-4E67-95BB-E0CE610439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659F8B55-4B09-41A5-9016-F260123D4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26F0E-8B63-47F9-BAEF-86E3DD524468}" type="datetimeFigureOut">
              <a:rPr lang="pt-PT" smtClean="0"/>
              <a:t>14/01/2021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33B21683-9A1E-49F2-90BA-B5F07B555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F9CC8ECC-4693-4015-A61C-0DA37F55C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25729-9EF6-4B9D-A7CB-6770939183C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97999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4F2275-AC19-4635-8ABB-45E89622B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625F253-116C-4A8F-AABA-B79949CC3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789A939F-BE3B-41BF-B4D4-FFBC319FF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26F0E-8B63-47F9-BAEF-86E3DD524468}" type="datetimeFigureOut">
              <a:rPr lang="pt-PT" smtClean="0"/>
              <a:t>14/01/2021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96053433-8A93-413F-BC87-04B4D11E1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6136E41B-3278-45E2-B072-45FCB813B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25729-9EF6-4B9D-A7CB-6770939183C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94222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5370F4-2C6D-4660-BD0A-FB8D8C837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E779DA53-6874-440C-B9E3-DB100A82EE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B39C70BA-0F5C-47C2-927B-93F3CF4C3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26F0E-8B63-47F9-BAEF-86E3DD524468}" type="datetimeFigureOut">
              <a:rPr lang="pt-PT" smtClean="0"/>
              <a:t>14/01/2021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5EC043A9-2569-4985-B4C5-DFF80A15F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2AA1B85A-33E1-4EDA-B50A-68F9DEC70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25729-9EF6-4B9D-A7CB-6770939183C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8374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EE8202-9298-4D75-A0E1-506098890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C9BF811-2CA4-46A3-8657-338612A085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EA43DF3F-EAC8-45C7-991C-DBE5854308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314ADC7C-EB1F-4FA3-97E3-84BF56E9D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26F0E-8B63-47F9-BAEF-86E3DD524468}" type="datetimeFigureOut">
              <a:rPr lang="pt-PT" smtClean="0"/>
              <a:t>14/01/2021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46CF64F7-A7DC-4CE7-A2CD-2B270A0FC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6743D892-EA17-497D-8C1E-5E246595F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25729-9EF6-4B9D-A7CB-6770939183C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75816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7E6F2D-6B6B-4B51-B402-7312B26C5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2FCF4AC4-DA77-4BF5-A483-10918C2765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53ACB0A4-AB08-4AC1-B4F2-7711FBD4C0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780066B5-EA66-4502-86C8-1BB725E64F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F81FA22F-5B7F-4EBB-B214-CD89804524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98EB303D-1511-47C0-866F-B5F9EF844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26F0E-8B63-47F9-BAEF-86E3DD524468}" type="datetimeFigureOut">
              <a:rPr lang="pt-PT" smtClean="0"/>
              <a:t>14/01/2021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C56BA709-1DA3-45EE-B314-D99873071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86959BA6-5486-4448-B3A7-2170B6DBB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25729-9EF6-4B9D-A7CB-6770939183C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4766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F12F8A-1F19-4D70-AC98-FF4CFEDEB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123CAF41-7D48-461E-9A29-1BF86CAB0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26F0E-8B63-47F9-BAEF-86E3DD524468}" type="datetimeFigureOut">
              <a:rPr lang="pt-PT" smtClean="0"/>
              <a:t>14/01/2021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785845E4-4A31-42AF-A981-749EFE18F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EED6C837-CA88-451C-BBEF-B075ABB23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25729-9EF6-4B9D-A7CB-6770939183C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24281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EE138CEF-6659-45C5-A89C-B956B5FAB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26F0E-8B63-47F9-BAEF-86E3DD524468}" type="datetimeFigureOut">
              <a:rPr lang="pt-PT" smtClean="0"/>
              <a:t>14/01/2021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405F03F9-3E39-44E5-96BD-EEB051A2C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6862EA02-679B-4F02-B394-F86EA076F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25729-9EF6-4B9D-A7CB-6770939183C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01408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4B5961-07CD-4C8E-A8E3-45A51BAB0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D692585-61DA-4CFB-95C5-0926575F7E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014E164C-72FC-4F95-8623-DF68DF3BB8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E467BA78-F9AE-49DC-BD18-EF2A39D39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26F0E-8B63-47F9-BAEF-86E3DD524468}" type="datetimeFigureOut">
              <a:rPr lang="pt-PT" smtClean="0"/>
              <a:t>14/01/2021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3BD9BEB8-1383-4093-8810-DFBF804EC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73D9FE9E-2B10-49A3-91FB-DB4977337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25729-9EF6-4B9D-A7CB-6770939183C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68058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B6870C-A73A-4F37-B1F8-C9CA1379F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FFEEC29A-4C80-496A-977E-19039D8A0E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F7A4CCDA-D0F9-4E5A-8986-1A1435ACFF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E24EB4FF-D4DD-43C4-820B-E6290A8F8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26F0E-8B63-47F9-BAEF-86E3DD524468}" type="datetimeFigureOut">
              <a:rPr lang="pt-PT" smtClean="0"/>
              <a:t>14/01/2021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E709A981-E399-4A2B-983B-1323D009B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9CA2535A-6239-4951-84CB-BD7369CBC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25729-9EF6-4B9D-A7CB-6770939183C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39664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4390330C-F667-4254-8907-72B627171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6738E08C-ABF7-4843-B443-CB12897E85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3D04D207-F17D-4B57-A902-6C493DB9AD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026F0E-8B63-47F9-BAEF-86E3DD524468}" type="datetimeFigureOut">
              <a:rPr lang="pt-PT" smtClean="0"/>
              <a:t>14/01/2021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04E624D7-02A8-4225-8833-08EF492504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EEFC2D1C-2C00-4CD9-B1B0-1473027D5B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825729-9EF6-4B9D-A7CB-6770939183C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65607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lipartz.com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flaticon.com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jpeg"/><Relationship Id="rId7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7" Type="http://schemas.openxmlformats.org/officeDocument/2006/relationships/image" Target="../media/image2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jpeg"/><Relationship Id="rId3" Type="http://schemas.openxmlformats.org/officeDocument/2006/relationships/image" Target="../media/image14.png"/><Relationship Id="rId7" Type="http://schemas.openxmlformats.org/officeDocument/2006/relationships/image" Target="../media/image2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>
            <a:extLst>
              <a:ext uri="{FF2B5EF4-FFF2-40B4-BE49-F238E27FC236}">
                <a16:creationId xmlns:a16="http://schemas.microsoft.com/office/drawing/2014/main" id="{B55C8F57-954A-406E-85AE-55D337DC9AF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F7A2258-D25A-486B-9273-45CD1663394E}"/>
              </a:ext>
            </a:extLst>
          </p:cNvPr>
          <p:cNvSpPr txBox="1"/>
          <p:nvPr/>
        </p:nvSpPr>
        <p:spPr>
          <a:xfrm>
            <a:off x="91624" y="65752"/>
            <a:ext cx="8551178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7000" dirty="0">
                <a:ln>
                  <a:solidFill>
                    <a:schemeClr val="tx1"/>
                  </a:solidFill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Bobinas de Helmholtz</a:t>
            </a:r>
          </a:p>
          <a:p>
            <a:pPr algn="ctr"/>
            <a:r>
              <a:rPr lang="pt-PT" sz="2000" dirty="0">
                <a:ln>
                  <a:solidFill>
                    <a:schemeClr val="tx1"/>
                  </a:solidFill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Mecânica e Campo Eletromagnético - 2020/21 </a:t>
            </a:r>
          </a:p>
          <a:p>
            <a:pPr algn="ctr"/>
            <a:r>
              <a:rPr lang="pt-PT" sz="2000" dirty="0">
                <a:ln>
                  <a:solidFill>
                    <a:schemeClr val="tx1"/>
                  </a:solidFill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Relatório Laboratorial Nº2 - Trabalho 2.1 </a:t>
            </a:r>
          </a:p>
          <a:p>
            <a:pPr algn="ctr"/>
            <a:r>
              <a:rPr lang="pt-PT" sz="2000" dirty="0">
                <a:ln>
                  <a:solidFill>
                    <a:schemeClr val="tx1"/>
                  </a:solidFill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Grupo G79 - PL1</a:t>
            </a:r>
          </a:p>
          <a:p>
            <a:endParaRPr lang="pt-PT" dirty="0">
              <a:ln>
                <a:solidFill>
                  <a:schemeClr val="tx1"/>
                </a:solidFill>
              </a:ln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PT" dirty="0">
              <a:ln>
                <a:solidFill>
                  <a:schemeClr val="tx1"/>
                </a:solidFill>
              </a:ln>
            </a:endParaRPr>
          </a:p>
          <a:p>
            <a:endParaRPr lang="pt-PT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C11F96DD-D39B-4E98-9492-322A105A04D6}"/>
              </a:ext>
            </a:extLst>
          </p:cNvPr>
          <p:cNvSpPr/>
          <p:nvPr/>
        </p:nvSpPr>
        <p:spPr>
          <a:xfrm>
            <a:off x="8658225" y="0"/>
            <a:ext cx="3533775" cy="6858000"/>
          </a:xfrm>
          <a:prstGeom prst="rect">
            <a:avLst/>
          </a:prstGeom>
          <a:solidFill>
            <a:srgbClr val="2DAF23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22" name="Imagem 21">
            <a:extLst>
              <a:ext uri="{FF2B5EF4-FFF2-40B4-BE49-F238E27FC236}">
                <a16:creationId xmlns:a16="http://schemas.microsoft.com/office/drawing/2014/main" id="{8CF516F5-BBB7-431F-AB1E-A49B3BF5748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36D42A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intStrokes trans="40000"/>
                    </a14:imgEffect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5803" y="0"/>
            <a:ext cx="3560739" cy="6858000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B3CE4FAF-1C6D-4913-8ABB-F7B5BBC4A0CB}"/>
              </a:ext>
            </a:extLst>
          </p:cNvPr>
          <p:cNvSpPr txBox="1"/>
          <p:nvPr/>
        </p:nvSpPr>
        <p:spPr>
          <a:xfrm>
            <a:off x="8582025" y="5796088"/>
            <a:ext cx="36099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dirty="0">
                <a:solidFill>
                  <a:schemeClr val="bg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João Pedro Nunes Vieira - 50458</a:t>
            </a:r>
          </a:p>
          <a:p>
            <a:pPr algn="r"/>
            <a:r>
              <a:rPr lang="pt-PT" dirty="0">
                <a:solidFill>
                  <a:schemeClr val="bg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Diogo Ferreira Gonçalves - 98368</a:t>
            </a:r>
          </a:p>
          <a:p>
            <a:pPr algn="r"/>
            <a:r>
              <a:rPr lang="pt-PT" dirty="0">
                <a:solidFill>
                  <a:schemeClr val="bg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Guilherme Mendonça Claro - 98432</a:t>
            </a:r>
          </a:p>
          <a:p>
            <a:endParaRPr lang="pt-PT" dirty="0">
              <a:solidFill>
                <a:schemeClr val="bg1"/>
              </a:soli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4" name="Picture 10" descr="Internet Day 2018">
            <a:extLst>
              <a:ext uri="{FF2B5EF4-FFF2-40B4-BE49-F238E27FC236}">
                <a16:creationId xmlns:a16="http://schemas.microsoft.com/office/drawing/2014/main" id="{EB913CA7-AD42-45BB-BB27-CB90BB0E34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0050" y="65752"/>
            <a:ext cx="3300325" cy="1236619"/>
          </a:xfrm>
          <a:prstGeom prst="rect">
            <a:avLst/>
          </a:prstGeom>
          <a:noFill/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ermann von Helmholtz (1821–1894). | Download Scientific Diagram">
            <a:extLst>
              <a:ext uri="{FF2B5EF4-FFF2-40B4-BE49-F238E27FC236}">
                <a16:creationId xmlns:a16="http://schemas.microsoft.com/office/drawing/2014/main" id="{E578E1C4-C907-42AD-9DBC-A6005A240F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25" y="4403796"/>
            <a:ext cx="1717252" cy="2355240"/>
          </a:xfrm>
          <a:prstGeom prst="rect">
            <a:avLst/>
          </a:prstGeom>
          <a:noFill/>
          <a:effectLst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m 10" descr="Uma imagem com interior, sentado, mesa, espelho&#10;&#10;Descrição gerada automaticamente">
            <a:extLst>
              <a:ext uri="{FF2B5EF4-FFF2-40B4-BE49-F238E27FC236}">
                <a16:creationId xmlns:a16="http://schemas.microsoft.com/office/drawing/2014/main" id="{F4B7C6BF-BD1D-4AEE-ACD6-9CC3AE3BE47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2492" y="2367568"/>
            <a:ext cx="3257081" cy="3046494"/>
          </a:xfrm>
          <a:prstGeom prst="rect">
            <a:avLst/>
          </a:prstGeom>
        </p:spPr>
      </p:pic>
      <p:sp>
        <p:nvSpPr>
          <p:cNvPr id="21" name="CaixaDeTexto 20">
            <a:extLst>
              <a:ext uri="{FF2B5EF4-FFF2-40B4-BE49-F238E27FC236}">
                <a16:creationId xmlns:a16="http://schemas.microsoft.com/office/drawing/2014/main" id="{E97E64FF-8A1C-47B0-B608-88F51EF9AE8C}"/>
              </a:ext>
            </a:extLst>
          </p:cNvPr>
          <p:cNvSpPr txBox="1"/>
          <p:nvPr/>
        </p:nvSpPr>
        <p:spPr>
          <a:xfrm>
            <a:off x="8645224" y="1509617"/>
            <a:ext cx="36099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i="0" dirty="0">
                <a:solidFill>
                  <a:schemeClr val="bg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Departamento de Eletrónica, Telecomunicações e Informática</a:t>
            </a:r>
            <a:endParaRPr lang="pt-PT" dirty="0">
              <a:solidFill>
                <a:schemeClr val="bg1"/>
              </a:soli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70221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B20399A9-6235-4026-83CA-2D762881EC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Marcador de Posição de Conteúdo 2">
            <a:extLst>
              <a:ext uri="{FF2B5EF4-FFF2-40B4-BE49-F238E27FC236}">
                <a16:creationId xmlns:a16="http://schemas.microsoft.com/office/drawing/2014/main" id="{B683C85C-65CB-40CD-85B5-9F23191602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317" y="1179905"/>
            <a:ext cx="4311541" cy="224909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PT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Duas bobinas numa disposição simétrica de acordo com a configuração de Helmholtz:</a:t>
            </a:r>
          </a:p>
        </p:txBody>
      </p: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44674778-EE8C-4E59-B8C4-60D65433DEFA}"/>
              </a:ext>
            </a:extLst>
          </p:cNvPr>
          <p:cNvGrpSpPr/>
          <p:nvPr/>
        </p:nvGrpSpPr>
        <p:grpSpPr>
          <a:xfrm>
            <a:off x="394317" y="2463433"/>
            <a:ext cx="4139729" cy="2984238"/>
            <a:chOff x="394317" y="2463433"/>
            <a:chExt cx="4139729" cy="2984238"/>
          </a:xfrm>
        </p:grpSpPr>
        <p:pic>
          <p:nvPicPr>
            <p:cNvPr id="6" name="Picture 4" descr="Nenhuma descrição disponível.">
              <a:extLst>
                <a:ext uri="{FF2B5EF4-FFF2-40B4-BE49-F238E27FC236}">
                  <a16:creationId xmlns:a16="http://schemas.microsoft.com/office/drawing/2014/main" id="{14D36D16-44B0-49CA-9B81-70ADF29D3A6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4317" y="2463433"/>
              <a:ext cx="4139729" cy="23306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980B386B-0695-41B4-A2F4-A6175460FFC7}"/>
                </a:ext>
              </a:extLst>
            </p:cNvPr>
            <p:cNvSpPr txBox="1"/>
            <p:nvPr/>
          </p:nvSpPr>
          <p:spPr>
            <a:xfrm>
              <a:off x="394317" y="4801340"/>
              <a:ext cx="413972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Figura 5 – Bobinas em disposição de acordo com a configuração de Helmholtz</a:t>
              </a:r>
            </a:p>
          </p:txBody>
        </p:sp>
      </p:grp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43149BD1-039A-4065-AB35-2CAAF441F2A7}"/>
              </a:ext>
            </a:extLst>
          </p:cNvPr>
          <p:cNvGrpSpPr/>
          <p:nvPr/>
        </p:nvGrpSpPr>
        <p:grpSpPr>
          <a:xfrm>
            <a:off x="4958819" y="1525379"/>
            <a:ext cx="6880756" cy="4303921"/>
            <a:chOff x="4989276" y="1610294"/>
            <a:chExt cx="6808407" cy="4206709"/>
          </a:xfrm>
        </p:grpSpPr>
        <p:pic>
          <p:nvPicPr>
            <p:cNvPr id="9" name="Picture 2" descr="Nenhuma descrição disponível.">
              <a:extLst>
                <a:ext uri="{FF2B5EF4-FFF2-40B4-BE49-F238E27FC236}">
                  <a16:creationId xmlns:a16="http://schemas.microsoft.com/office/drawing/2014/main" id="{19842C6F-91DE-4AA4-AD3D-6EA581AF91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89277" y="1610294"/>
              <a:ext cx="6808406" cy="38330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638513FB-A431-414B-B4F9-6A4A4CC99C92}"/>
                </a:ext>
              </a:extLst>
            </p:cNvPr>
            <p:cNvSpPr txBox="1"/>
            <p:nvPr/>
          </p:nvSpPr>
          <p:spPr>
            <a:xfrm>
              <a:off x="4989276" y="5447671"/>
              <a:ext cx="680840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PT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Figura 6 - Circuito (aberto) real utilizado na experiência. </a:t>
              </a:r>
            </a:p>
          </p:txBody>
        </p:sp>
      </p:grp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CDECDEFA-9038-4A40-8533-4D6A797ABF44}"/>
              </a:ext>
            </a:extLst>
          </p:cNvPr>
          <p:cNvGrpSpPr/>
          <p:nvPr/>
        </p:nvGrpSpPr>
        <p:grpSpPr>
          <a:xfrm>
            <a:off x="0" y="-671"/>
            <a:ext cx="12417137" cy="866125"/>
            <a:chOff x="0" y="-671"/>
            <a:chExt cx="12417137" cy="866125"/>
          </a:xfrm>
        </p:grpSpPr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C4A90538-26EE-47CB-8E81-E2E79013AD18}"/>
                </a:ext>
              </a:extLst>
            </p:cNvPr>
            <p:cNvSpPr txBox="1"/>
            <p:nvPr/>
          </p:nvSpPr>
          <p:spPr>
            <a:xfrm>
              <a:off x="10002982" y="-671"/>
              <a:ext cx="2414155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5000" dirty="0">
                  <a:solidFill>
                    <a:schemeClr val="bg1"/>
                  </a:solidFill>
                  <a:effectLst>
                    <a:outerShdw blurRad="50800" dist="38100" dir="10800000" algn="r" rotWithShape="0">
                      <a:prstClr val="black">
                        <a:alpha val="40000"/>
                      </a:prst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Parte B</a:t>
              </a:r>
            </a:p>
          </p:txBody>
        </p: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D74C691F-086D-4E22-8548-30BE3971CF34}"/>
                </a:ext>
              </a:extLst>
            </p:cNvPr>
            <p:cNvSpPr txBox="1"/>
            <p:nvPr/>
          </p:nvSpPr>
          <p:spPr>
            <a:xfrm>
              <a:off x="0" y="3680"/>
              <a:ext cx="11972925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5000" dirty="0">
                  <a:solidFill>
                    <a:schemeClr val="bg1"/>
                  </a:solidFill>
                  <a:effectLst>
                    <a:outerShdw blurRad="50800" dist="38100" dir="10800000" algn="r" rotWithShape="0">
                      <a:prstClr val="black">
                        <a:alpha val="40000"/>
                      </a:prst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Boninas de Helmholtz</a:t>
              </a:r>
            </a:p>
          </p:txBody>
        </p:sp>
      </p:grp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E80A5AAC-1065-4E79-B073-774B25337907}"/>
              </a:ext>
            </a:extLst>
          </p:cNvPr>
          <p:cNvGrpSpPr/>
          <p:nvPr/>
        </p:nvGrpSpPr>
        <p:grpSpPr>
          <a:xfrm>
            <a:off x="320984" y="5447671"/>
            <a:ext cx="4286394" cy="976015"/>
            <a:chOff x="247651" y="5435959"/>
            <a:chExt cx="4286394" cy="976015"/>
          </a:xfrm>
        </p:grpSpPr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D72355BE-0067-4EB7-9630-FEED44157ED7}"/>
                </a:ext>
              </a:extLst>
            </p:cNvPr>
            <p:cNvSpPr txBox="1"/>
            <p:nvPr/>
          </p:nvSpPr>
          <p:spPr>
            <a:xfrm>
              <a:off x="385838" y="5488644"/>
              <a:ext cx="4148207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PT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Nota: Esta disposição deve-se manter no decorrer da experiência e a intensidade deve ser igual a 0.5 A</a:t>
              </a:r>
            </a:p>
          </p:txBody>
        </p:sp>
        <p:pic>
          <p:nvPicPr>
            <p:cNvPr id="16" name="Imagem 15" descr="Uma imagem com luz&#10;&#10;Descrição gerada automaticamente">
              <a:extLst>
                <a:ext uri="{FF2B5EF4-FFF2-40B4-BE49-F238E27FC236}">
                  <a16:creationId xmlns:a16="http://schemas.microsoft.com/office/drawing/2014/main" id="{51E0E3ED-57C0-4CEA-ADAA-00B373C0E5A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7651" y="5435959"/>
              <a:ext cx="514350" cy="5143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83908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B20399A9-6235-4026-83CA-2D762881EC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22EBA8E0-4E65-41F4-8132-ADFD68537EE8}"/>
              </a:ext>
            </a:extLst>
          </p:cNvPr>
          <p:cNvSpPr txBox="1"/>
          <p:nvPr/>
        </p:nvSpPr>
        <p:spPr>
          <a:xfrm>
            <a:off x="0" y="0"/>
            <a:ext cx="12192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5000" dirty="0">
                <a:solidFill>
                  <a:schemeClr val="bg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Análise de Resultado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F2DA101B-61DB-4ECF-AE62-ACE7020A81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897" y="1615398"/>
            <a:ext cx="6341239" cy="416627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BAC654FD-087F-4482-8454-5E14D243064E}"/>
                  </a:ext>
                </a:extLst>
              </p:cNvPr>
              <p:cNvSpPr txBox="1"/>
              <p:nvPr/>
            </p:nvSpPr>
            <p:spPr>
              <a:xfrm>
                <a:off x="7487260" y="1615398"/>
                <a:ext cx="4525021" cy="3890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25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PT" sz="2500" b="0" i="1" smtClean="0">
                          <a:latin typeface="Cambria Math" panose="02040503050406030204" pitchFamily="18" charset="0"/>
                        </a:rPr>
                        <m:t>=2,55×</m:t>
                      </m:r>
                      <m:sSup>
                        <m:sSupPr>
                          <m:ctrlPr>
                            <a:rPr lang="pt-PT" sz="2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PT" sz="2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pt-PT" sz="2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  <m:r>
                        <a:rPr lang="pt-PT" sz="2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pt-PT" sz="2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+3,00×</m:t>
                      </m:r>
                      <m:sSup>
                        <m:sSupPr>
                          <m:ctrlPr>
                            <a:rPr lang="pt-PT" sz="2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PT" sz="2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pt-PT" sz="2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−5</m:t>
                          </m:r>
                        </m:sup>
                      </m:sSup>
                    </m:oMath>
                  </m:oMathPara>
                </a14:m>
                <a:endParaRPr lang="pt-PT" sz="25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BAC654FD-087F-4482-8454-5E14D24306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7260" y="1615398"/>
                <a:ext cx="4525021" cy="38908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Imagem 9">
            <a:extLst>
              <a:ext uri="{FF2B5EF4-FFF2-40B4-BE49-F238E27FC236}">
                <a16:creationId xmlns:a16="http://schemas.microsoft.com/office/drawing/2014/main" id="{5E89B14A-CCF9-483D-83C4-AFDA2C90F7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760317">
            <a:off x="5508154" y="1690655"/>
            <a:ext cx="2055924" cy="146542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F2AC6017-8F23-4CF4-991E-02F48D72554E}"/>
                  </a:ext>
                </a:extLst>
              </p:cNvPr>
              <p:cNvSpPr txBox="1"/>
              <p:nvPr/>
            </p:nvSpPr>
            <p:spPr>
              <a:xfrm>
                <a:off x="6981687" y="2327897"/>
                <a:ext cx="5210313" cy="459209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PT" sz="2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Constante de proporcionalidade: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2500" b="0" i="1" smtClean="0">
                          <a:latin typeface="Cambria Math" panose="02040503050406030204" pitchFamily="18" charset="0"/>
                        </a:rPr>
                        <m:t>𝐶𝑐</m:t>
                      </m:r>
                      <m:r>
                        <a:rPr lang="pt-PT" sz="2500" b="0" i="1" smtClean="0">
                          <a:latin typeface="Cambria Math" panose="02040503050406030204" pitchFamily="18" charset="0"/>
                        </a:rPr>
                        <m:t>=2,55×</m:t>
                      </m:r>
                      <m:sSup>
                        <m:sSupPr>
                          <m:ctrlPr>
                            <a:rPr lang="pt-PT" sz="2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PT" sz="2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pt-PT" sz="2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</m:oMath>
                  </m:oMathPara>
                </a14:m>
                <a:endParaRPr lang="pt-PT" sz="25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pt-PT" sz="15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PT" sz="2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Aplicando o método dos mínimos quadrados temos que a incerteza é:</a:t>
                </a:r>
              </a:p>
              <a:p>
                <a:endParaRPr lang="pt-PT" sz="15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pt-PT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𝐶𝑐</m:t>
                      </m:r>
                      <m:r>
                        <a:rPr lang="pt-PT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pt-PT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PT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𝐶𝑐</m:t>
                          </m:r>
                        </m:e>
                      </m:d>
                      <m:r>
                        <a:rPr lang="pt-PT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pt-PT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pt-PT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d>
                                <m:dPr>
                                  <m:ctrlPr>
                                    <a:rPr lang="pt-PT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pt-PT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pt-PT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pt-PT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PT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p>
                                          <m:r>
                                            <a:rPr lang="pt-PT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den>
                                  </m:f>
                                  <m:r>
                                    <a:rPr lang="pt-PT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</m:rad>
                        </m:num>
                        <m:den>
                          <m:r>
                            <a:rPr lang="pt-PT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pt-PT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−2</m:t>
                          </m:r>
                        </m:den>
                      </m:f>
                      <m:r>
                        <a:rPr lang="pt-PT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=1,80×</m:t>
                      </m:r>
                      <m:sSup>
                        <m:sSupPr>
                          <m:ctrlPr>
                            <a:rPr lang="pt-PT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PT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pt-PT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−4</m:t>
                          </m:r>
                        </m:sup>
                      </m:sSup>
                    </m:oMath>
                  </m:oMathPara>
                </a14:m>
                <a:endParaRPr lang="pt-PT" sz="2000" i="1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pt-PT" sz="25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pt-PT" sz="25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25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r>
                        <a:rPr lang="pt-PT" sz="2500" i="1">
                          <a:latin typeface="Cambria Math" panose="02040503050406030204" pitchFamily="18" charset="0"/>
                        </a:rPr>
                        <m:t>𝐶𝑐</m:t>
                      </m:r>
                      <m:r>
                        <a:rPr lang="pt-PT" sz="2500" i="1">
                          <a:latin typeface="Cambria Math" panose="02040503050406030204" pitchFamily="18" charset="0"/>
                        </a:rPr>
                        <m:t>=2,55×</m:t>
                      </m:r>
                      <m:sSup>
                        <m:sSupPr>
                          <m:ctrlPr>
                            <a:rPr lang="pt-PT" sz="2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PT" sz="2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pt-PT" sz="2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  <m:r>
                        <a:rPr lang="pt-PT" sz="25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</m:t>
                      </m:r>
                      <m:r>
                        <a:rPr lang="pt-PT" sz="25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1,80×</m:t>
                      </m:r>
                      <m:sSup>
                        <m:sSupPr>
                          <m:ctrlPr>
                            <a:rPr lang="pt-PT" sz="2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PT" sz="2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pt-PT" sz="2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−4</m:t>
                          </m:r>
                        </m:sup>
                      </m:sSup>
                    </m:oMath>
                  </m:oMathPara>
                </a14:m>
                <a:endParaRPr lang="pt-PT" sz="25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pt-PT" sz="25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F2AC6017-8F23-4CF4-991E-02F48D7255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1687" y="2327897"/>
                <a:ext cx="5210313" cy="4592091"/>
              </a:xfrm>
              <a:prstGeom prst="rect">
                <a:avLst/>
              </a:prstGeom>
              <a:blipFill>
                <a:blip r:embed="rId6"/>
                <a:stretch>
                  <a:fillRect l="-1637" t="-1195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4824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B20399A9-6235-4026-83CA-2D762881EC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22EBA8E0-4E65-41F4-8132-ADFD68537EE8}"/>
              </a:ext>
            </a:extLst>
          </p:cNvPr>
          <p:cNvSpPr txBox="1"/>
          <p:nvPr/>
        </p:nvSpPr>
        <p:spPr>
          <a:xfrm>
            <a:off x="0" y="0"/>
            <a:ext cx="12192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5000" dirty="0">
                <a:solidFill>
                  <a:schemeClr val="bg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Principio de Sobreposição</a:t>
            </a:r>
          </a:p>
        </p:txBody>
      </p:sp>
      <p:graphicFrame>
        <p:nvGraphicFramePr>
          <p:cNvPr id="5" name="Marcador de Posição de Conteúdo 3">
            <a:extLst>
              <a:ext uri="{FF2B5EF4-FFF2-40B4-BE49-F238E27FC236}">
                <a16:creationId xmlns:a16="http://schemas.microsoft.com/office/drawing/2014/main" id="{DBFE8CF8-1748-43DF-A325-FB80285935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6188808"/>
              </p:ext>
            </p:extLst>
          </p:nvPr>
        </p:nvGraphicFramePr>
        <p:xfrm>
          <a:off x="357418" y="2015246"/>
          <a:ext cx="5699525" cy="36892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Gráfico 5">
            <a:extLst>
              <a:ext uri="{FF2B5EF4-FFF2-40B4-BE49-F238E27FC236}">
                <a16:creationId xmlns:a16="http://schemas.microsoft.com/office/drawing/2014/main" id="{9B11F747-3D58-40AE-967D-B4BB82C76D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78160644"/>
              </p:ext>
            </p:extLst>
          </p:nvPr>
        </p:nvGraphicFramePr>
        <p:xfrm>
          <a:off x="5942889" y="2015246"/>
          <a:ext cx="5891693" cy="36892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8" name="Marcador de Posição de Conteúdo 2">
            <a:extLst>
              <a:ext uri="{FF2B5EF4-FFF2-40B4-BE49-F238E27FC236}">
                <a16:creationId xmlns:a16="http://schemas.microsoft.com/office/drawing/2014/main" id="{D58683CC-9C06-4E5C-B432-108FD59E7264}"/>
              </a:ext>
            </a:extLst>
          </p:cNvPr>
          <p:cNvSpPr txBox="1">
            <a:spLocks/>
          </p:cNvSpPr>
          <p:nvPr/>
        </p:nvSpPr>
        <p:spPr>
          <a:xfrm>
            <a:off x="357418" y="1086282"/>
            <a:ext cx="10958282" cy="6756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PT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Representação gráfica da variação do campo magnético</a:t>
            </a:r>
          </a:p>
        </p:txBody>
      </p:sp>
    </p:spTree>
    <p:extLst>
      <p:ext uri="{BB962C8B-B14F-4D97-AF65-F5344CB8AC3E}">
        <p14:creationId xmlns:p14="http://schemas.microsoft.com/office/powerpoint/2010/main" val="2273209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Graphic spid="5" grpId="0">
        <p:bldAsOne/>
      </p:bldGraphic>
      <p:bldGraphic spid="6" grpId="0">
        <p:bldAsOne/>
      </p:bldGraphic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B20399A9-6235-4026-83CA-2D762881EC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5716" y="0"/>
            <a:ext cx="12357716" cy="685800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2F209D2C-8B68-4747-B091-09E34299C297}"/>
              </a:ext>
            </a:extLst>
          </p:cNvPr>
          <p:cNvSpPr txBox="1"/>
          <p:nvPr/>
        </p:nvSpPr>
        <p:spPr>
          <a:xfrm>
            <a:off x="176645" y="1249441"/>
            <a:ext cx="1125364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Estimativa do número de espiras existentes em uma das bobina em configuração Helmholtz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E60AC98-8A0B-46CA-9C51-21D02595E6A6}"/>
              </a:ext>
            </a:extLst>
          </p:cNvPr>
          <p:cNvSpPr txBox="1"/>
          <p:nvPr/>
        </p:nvSpPr>
        <p:spPr>
          <a:xfrm>
            <a:off x="-82858" y="-84940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5400" dirty="0">
                <a:solidFill>
                  <a:schemeClr val="bg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Número de espiras de uma bobina</a:t>
            </a:r>
          </a:p>
        </p:txBody>
      </p: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623C3EB4-28CA-45B7-8BCD-969B1E4BBA6F}"/>
              </a:ext>
            </a:extLst>
          </p:cNvPr>
          <p:cNvGrpSpPr/>
          <p:nvPr/>
        </p:nvGrpSpPr>
        <p:grpSpPr>
          <a:xfrm>
            <a:off x="2854459" y="2789140"/>
            <a:ext cx="6822060" cy="2972009"/>
            <a:chOff x="3635509" y="3474940"/>
            <a:chExt cx="6822060" cy="2972009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" name="CaixaDeTexto 1">
                  <a:extLst>
                    <a:ext uri="{FF2B5EF4-FFF2-40B4-BE49-F238E27FC236}">
                      <a16:creationId xmlns:a16="http://schemas.microsoft.com/office/drawing/2014/main" id="{31C901A8-741A-428F-ABA3-1BE285740C70}"/>
                    </a:ext>
                  </a:extLst>
                </p:cNvPr>
                <p:cNvSpPr txBox="1"/>
                <p:nvPr/>
              </p:nvSpPr>
              <p:spPr>
                <a:xfrm>
                  <a:off x="4391025" y="3474940"/>
                  <a:ext cx="4520340" cy="178125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PT" sz="3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  <m:d>
                          <m:dPr>
                            <m:ctrlPr>
                              <a:rPr lang="pt-PT" sz="3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pt-PT" sz="3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pt-PT" sz="3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pt-PT" sz="3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pt-PT" sz="3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PT" sz="3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pt-PT" sz="3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sub>
                            </m:sSub>
                          </m:num>
                          <m:den>
                            <m:r>
                              <a:rPr lang="pt-PT" sz="3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pt-PT" sz="3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f>
                          <m:fPr>
                            <m:ctrlPr>
                              <a:rPr lang="pt-PT" sz="3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pt-PT" sz="3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𝐼</m:t>
                            </m:r>
                            <m:r>
                              <a:rPr lang="pt-PT" sz="3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×</m:t>
                            </m:r>
                            <m:sSup>
                              <m:sSupPr>
                                <m:ctrlPr>
                                  <a:rPr lang="pt-PT" sz="3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PT" sz="3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𝑅</m:t>
                                </m:r>
                              </m:e>
                              <m:sup>
                                <m:r>
                                  <a:rPr lang="pt-PT" sz="3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pt-PT" sz="3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pt-PT" sz="30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pt-PT" sz="300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pt-PT" sz="3000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𝑅</m:t>
                                        </m:r>
                                      </m:e>
                                      <m:sup>
                                        <m:r>
                                          <a:rPr lang="pt-PT" sz="3000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pt-PT" sz="3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pt-PT" sz="30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pt-PT" sz="3000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ctrlPr>
                                                  <a:rPr lang="pt-PT" sz="3000" i="1">
                                                    <a:latin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pt-PT" sz="3000" i="1">
                                                    <a:latin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  <m:t>𝑅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pt-PT" sz="3000" i="1">
                                                    <a:latin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  <m:t>2</m:t>
                                                </m:r>
                                              </m:den>
                                            </m:f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pt-PT" sz="30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  <m:sup>
                                <m:f>
                                  <m:fPr>
                                    <m:type m:val="skw"/>
                                    <m:ctrlPr>
                                      <a:rPr lang="pt-PT" sz="3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PT" sz="3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pt-PT" sz="3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sup>
                            </m:sSup>
                          </m:den>
                        </m:f>
                      </m:oMath>
                    </m:oMathPara>
                  </a14:m>
                  <a:endParaRPr lang="pt-PT" sz="3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2" name="CaixaDeTexto 1">
                  <a:extLst>
                    <a:ext uri="{FF2B5EF4-FFF2-40B4-BE49-F238E27FC236}">
                      <a16:creationId xmlns:a16="http://schemas.microsoft.com/office/drawing/2014/main" id="{31C901A8-741A-428F-ABA3-1BE285740C7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91025" y="3474940"/>
                  <a:ext cx="4520340" cy="178125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P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824637BB-03D9-493E-89D2-6418FDEB5BB5}"/>
                    </a:ext>
                  </a:extLst>
                </p:cNvPr>
                <p:cNvSpPr txBox="1"/>
                <p:nvPr/>
              </p:nvSpPr>
              <p:spPr>
                <a:xfrm>
                  <a:off x="3635509" y="5667248"/>
                  <a:ext cx="6822060" cy="77970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pt-PT" sz="3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2N</a:t>
                  </a:r>
                  <a14:m>
                    <m:oMath xmlns:m="http://schemas.openxmlformats.org/officeDocument/2006/math">
                      <m:r>
                        <a:rPr lang="pt-PT" sz="3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pt-PT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pt-PT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pt-PT" sz="3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1,40</m:t>
                          </m:r>
                          <m:r>
                            <a:rPr lang="pt-PT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pt-PT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pt-PT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pt-PT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−3</m:t>
                              </m:r>
                            </m:sup>
                          </m:sSup>
                          <m:r>
                            <a:rPr lang="pt-PT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pt-PT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(5,96×</m:t>
                          </m:r>
                          <m:sSup>
                            <m:sSupPr>
                              <m:ctrlPr>
                                <a:rPr lang="pt-PT" sz="3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pt-PT" sz="3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pt-PT" sz="3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−6</m:t>
                              </m:r>
                            </m:sup>
                          </m:sSup>
                          <m:r>
                            <a:rPr lang="pt-PT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den>
                      </m:f>
                      <m:r>
                        <a:rPr lang="pt-PT" sz="30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↔</m:t>
                      </m:r>
                      <m:r>
                        <a:rPr lang="pt-PT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𝑁</m:t>
                      </m:r>
                      <m:r>
                        <a:rPr lang="pt-PT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pt-PT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pt-PT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246</m:t>
                          </m:r>
                        </m:num>
                        <m:den>
                          <m:r>
                            <a:rPr lang="pt-PT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pt-PT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=123 </m:t>
                      </m:r>
                      <m:r>
                        <a:rPr lang="pt-PT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𝑒𝑠𝑝𝑖𝑟𝑎𝑠</m:t>
                      </m:r>
                    </m:oMath>
                  </a14:m>
                  <a:endParaRPr lang="pt-PT" sz="3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824637BB-03D9-493E-89D2-6418FDEB5B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35509" y="5667248"/>
                  <a:ext cx="6822060" cy="779701"/>
                </a:xfrm>
                <a:prstGeom prst="rect">
                  <a:avLst/>
                </a:prstGeom>
                <a:blipFill>
                  <a:blip r:embed="rId4"/>
                  <a:stretch>
                    <a:fillRect l="-3396" b="-8594"/>
                  </a:stretch>
                </a:blipFill>
              </p:spPr>
              <p:txBody>
                <a:bodyPr/>
                <a:lstStyle/>
                <a:p>
                  <a:r>
                    <a:rPr lang="pt-PT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671154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B20399A9-6235-4026-83CA-2D762881EC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22EBA8E0-4E65-41F4-8132-ADFD68537EE8}"/>
              </a:ext>
            </a:extLst>
          </p:cNvPr>
          <p:cNvSpPr txBox="1"/>
          <p:nvPr/>
        </p:nvSpPr>
        <p:spPr>
          <a:xfrm>
            <a:off x="0" y="0"/>
            <a:ext cx="12192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5000" dirty="0">
                <a:solidFill>
                  <a:schemeClr val="bg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Conclusão:</a:t>
            </a:r>
          </a:p>
        </p:txBody>
      </p:sp>
      <p:graphicFrame>
        <p:nvGraphicFramePr>
          <p:cNvPr id="5" name="Marcador de Posição de Conteúdo 5">
            <a:extLst>
              <a:ext uri="{FF2B5EF4-FFF2-40B4-BE49-F238E27FC236}">
                <a16:creationId xmlns:a16="http://schemas.microsoft.com/office/drawing/2014/main" id="{200A847E-FAE3-43C4-928A-DBC00F3425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5780680"/>
              </p:ext>
            </p:extLst>
          </p:nvPr>
        </p:nvGraphicFramePr>
        <p:xfrm>
          <a:off x="219076" y="1190625"/>
          <a:ext cx="6781186" cy="5381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CaixaDeTexto 7">
            <a:extLst>
              <a:ext uri="{FF2B5EF4-FFF2-40B4-BE49-F238E27FC236}">
                <a16:creationId xmlns:a16="http://schemas.microsoft.com/office/drawing/2014/main" id="{9A87602D-91CA-48E0-A350-2EBB30235BB0}"/>
              </a:ext>
            </a:extLst>
          </p:cNvPr>
          <p:cNvSpPr txBox="1"/>
          <p:nvPr/>
        </p:nvSpPr>
        <p:spPr>
          <a:xfrm>
            <a:off x="6588618" y="2133043"/>
            <a:ext cx="538430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Imprevistos que alteraram o os resultados obtidos: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PT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Falta de um suporte na sonda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PT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Movimentos bruscos que alteram o valor do voltímetro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pt-PT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2680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Graphic spid="5" grpId="0">
        <p:bldAsOne/>
      </p:bldGraphic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B20399A9-6235-4026-83CA-2D762881EC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22EBA8E0-4E65-41F4-8132-ADFD68537EE8}"/>
              </a:ext>
            </a:extLst>
          </p:cNvPr>
          <p:cNvSpPr txBox="1"/>
          <p:nvPr/>
        </p:nvSpPr>
        <p:spPr>
          <a:xfrm>
            <a:off x="0" y="0"/>
            <a:ext cx="12192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5000" dirty="0">
                <a:solidFill>
                  <a:schemeClr val="bg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Bibliografia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590C8EB-5A34-4817-ABFB-4484A267A9CE}"/>
              </a:ext>
            </a:extLst>
          </p:cNvPr>
          <p:cNvSpPr txBox="1"/>
          <p:nvPr/>
        </p:nvSpPr>
        <p:spPr>
          <a:xfrm>
            <a:off x="568171" y="1349406"/>
            <a:ext cx="1058560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Guião Trabalho 2.1.: Bobinas de Helmholtz. Departamento de Física, MCE, Universidade de Aveiro, 2020/21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Guia de trabalhos práticos: Eletromagnetismo. Departamento de Física, Universidade de Aveiro, 2020/21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Website: </a:t>
            </a:r>
            <a:r>
              <a:rPr lang="pt-PT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www.klipartz.com</a:t>
            </a:r>
            <a:r>
              <a:rPr lang="pt-P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imagens PNG ilustrativas, acedido a 14/01/2021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Website: </a:t>
            </a:r>
            <a:r>
              <a:rPr lang="pt-PT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www.flaticon.com</a:t>
            </a:r>
            <a:r>
              <a:rPr lang="pt-P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imagens PNG ilustrativas, acedido a 14/01/2021</a:t>
            </a:r>
          </a:p>
        </p:txBody>
      </p:sp>
    </p:spTree>
    <p:extLst>
      <p:ext uri="{BB962C8B-B14F-4D97-AF65-F5344CB8AC3E}">
        <p14:creationId xmlns:p14="http://schemas.microsoft.com/office/powerpoint/2010/main" val="3449586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0C0B0559-E89A-40BD-A7B2-9F9CC42195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955B4D4F-99AA-4F34-AA78-F98B8AA02A6B}"/>
              </a:ext>
            </a:extLst>
          </p:cNvPr>
          <p:cNvSpPr txBox="1"/>
          <p:nvPr/>
        </p:nvSpPr>
        <p:spPr>
          <a:xfrm>
            <a:off x="0" y="0"/>
            <a:ext cx="12192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5000" dirty="0">
                <a:solidFill>
                  <a:schemeClr val="bg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Motivação</a:t>
            </a:r>
          </a:p>
        </p:txBody>
      </p:sp>
      <p:sp>
        <p:nvSpPr>
          <p:cNvPr id="13" name="Marcador de Posição de Conteúdo 2">
            <a:extLst>
              <a:ext uri="{FF2B5EF4-FFF2-40B4-BE49-F238E27FC236}">
                <a16:creationId xmlns:a16="http://schemas.microsoft.com/office/drawing/2014/main" id="{7B7F282D-3762-46E3-A5D0-90FEC51F95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4218"/>
            <a:ext cx="10515600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PT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Estudar as características Físicas de </a:t>
            </a:r>
            <a:r>
              <a:rPr lang="pt-PT" sz="30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Campos Magnéticos (CM)</a:t>
            </a:r>
            <a:r>
              <a:rPr lang="pt-PT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PT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 aprofundar matéria lecionada no decorrer da </a:t>
            </a:r>
            <a:r>
              <a:rPr lang="pt-PT" sz="30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Unidade Curricular (UC)</a:t>
            </a:r>
            <a:r>
              <a:rPr lang="pt-PT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endParaRPr lang="pt-P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tx1">
                  <a:lumMod val="65000"/>
                  <a:lumOff val="35000"/>
                </a:schemeClr>
              </a:buClr>
            </a:pPr>
            <a:r>
              <a:rPr lang="pt-PT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Calibrar uma sonda de efeito de Hall. </a:t>
            </a:r>
          </a:p>
          <a:p>
            <a:pPr>
              <a:buClr>
                <a:schemeClr val="tx1">
                  <a:lumMod val="65000"/>
                  <a:lumOff val="35000"/>
                </a:schemeClr>
              </a:buClr>
            </a:pPr>
            <a:r>
              <a:rPr lang="pt-PT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Estabelecer: </a:t>
            </a:r>
            <a:r>
              <a:rPr lang="pt-PT" sz="25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Configuração de Helmholtz (CH)</a:t>
            </a:r>
            <a:r>
              <a:rPr lang="pt-PT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PT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entre duas bobinas e medir o respetivo </a:t>
            </a:r>
            <a:r>
              <a:rPr lang="pt-PT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CM</a:t>
            </a:r>
            <a:r>
              <a:rPr lang="pt-PT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>
              <a:buClr>
                <a:schemeClr val="tx1">
                  <a:lumMod val="65000"/>
                  <a:lumOff val="35000"/>
                </a:schemeClr>
              </a:buClr>
            </a:pPr>
            <a:r>
              <a:rPr lang="pt-PT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Verificar o princípio da sobreposição. </a:t>
            </a:r>
          </a:p>
          <a:p>
            <a:pPr>
              <a:buClr>
                <a:schemeClr val="tx1">
                  <a:lumMod val="65000"/>
                  <a:lumOff val="35000"/>
                </a:schemeClr>
              </a:buClr>
            </a:pPr>
            <a:r>
              <a:rPr lang="pt-PT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Estimar o número de espiras de uma das Bobinas em </a:t>
            </a:r>
            <a:r>
              <a:rPr lang="pt-PT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pt-PT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67216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02BBDA84-B6E9-42A8-981D-1C3FFABD05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865CB079-2561-4014-A6C6-B131A6C4F652}"/>
              </a:ext>
            </a:extLst>
          </p:cNvPr>
          <p:cNvSpPr txBox="1"/>
          <p:nvPr/>
        </p:nvSpPr>
        <p:spPr>
          <a:xfrm>
            <a:off x="0" y="0"/>
            <a:ext cx="12192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5000" dirty="0">
                <a:solidFill>
                  <a:schemeClr val="bg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Resumo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B0465B1-80DC-4D73-9AD1-9ED00F1044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PT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Procedimento experimental dividido em duas partes A e B:</a:t>
            </a:r>
          </a:p>
          <a:p>
            <a:r>
              <a:rPr lang="pt-PT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Parte A: </a:t>
            </a:r>
            <a:r>
              <a:rPr lang="pt-PT" sz="25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Solenoide Padrão </a:t>
            </a:r>
            <a:r>
              <a:rPr lang="pt-PT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pt-PT" sz="25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Sonda de Efeito de Hall.</a:t>
            </a:r>
          </a:p>
          <a:p>
            <a:r>
              <a:rPr lang="pt-PT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Parte B: </a:t>
            </a:r>
            <a:r>
              <a:rPr lang="pt-PT" sz="25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Bobinas de Helmzholtz </a:t>
            </a:r>
            <a:r>
              <a:rPr lang="pt-PT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características do </a:t>
            </a:r>
            <a:r>
              <a:rPr lang="pt-PT" sz="25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Campo Magnético.</a:t>
            </a:r>
          </a:p>
          <a:p>
            <a:pPr marL="0" indent="0">
              <a:buNone/>
            </a:pPr>
            <a:endParaRPr lang="pt-PT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t-PT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Observou-se: </a:t>
            </a:r>
          </a:p>
          <a:p>
            <a:r>
              <a:rPr lang="pt-PT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Campo magnético é máximo no centro das bobinas: inversamente proporcional à distância ao centro. </a:t>
            </a:r>
          </a:p>
          <a:p>
            <a:r>
              <a:rPr lang="pt-PT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Principio de Sobreposição, através da acoplação bobinas em série. </a:t>
            </a:r>
          </a:p>
          <a:p>
            <a:endParaRPr lang="pt-P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5760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B20399A9-6235-4026-83CA-2D762881EC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22EBA8E0-4E65-41F4-8132-ADFD68537EE8}"/>
              </a:ext>
            </a:extLst>
          </p:cNvPr>
          <p:cNvSpPr txBox="1"/>
          <p:nvPr/>
        </p:nvSpPr>
        <p:spPr>
          <a:xfrm>
            <a:off x="0" y="0"/>
            <a:ext cx="12192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5000" dirty="0">
                <a:solidFill>
                  <a:schemeClr val="bg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Introdução Teórica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FDFA774D-794A-4122-92A5-E3461E30A0E7}"/>
                  </a:ext>
                </a:extLst>
              </p:cNvPr>
              <p:cNvSpPr txBox="1"/>
              <p:nvPr/>
            </p:nvSpPr>
            <p:spPr>
              <a:xfrm>
                <a:off x="4405685" y="1260575"/>
                <a:ext cx="7169850" cy="61495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sz="3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Características: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PT" sz="2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3467 ± 60 espiras/m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PT" sz="2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Dimensões finitas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pt-PT" sz="25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</m:t>
                    </m:r>
                    <m:r>
                      <a:rPr lang="pt-PT" sz="25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≫</m:t>
                    </m:r>
                    <m:r>
                      <a:rPr lang="pt-PT" sz="25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𝑅</m:t>
                    </m:r>
                  </m:oMath>
                </a14:m>
                <a:endParaRPr lang="pt-PT" sz="25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pt-PT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pt-PT" sz="3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Para calcular o Campo Magnético associado:</a:t>
                </a:r>
              </a:p>
              <a:p>
                <a:endParaRPr lang="pt-PT" sz="2800" b="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sz="5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pt-PT" sz="5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pt-PT" sz="5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sub>
                      </m:sSub>
                      <m:r>
                        <a:rPr lang="pt-PT" sz="5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PT" sz="5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pt-PT" sz="5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pt-PT" sz="5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f>
                        <m:fPr>
                          <m:ctrlPr>
                            <a:rPr lang="pt-PT" sz="5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pt-PT" sz="5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  <m:r>
                            <a:rPr lang="pt-PT" sz="5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pt-PT" sz="5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</m:t>
                          </m:r>
                        </m:den>
                      </m:f>
                      <m:sSub>
                        <m:sSubPr>
                          <m:ctrlPr>
                            <a:rPr lang="pt-PT" sz="5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pt-PT" sz="5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pt-PT" sz="5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pt-PT" sz="50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:endParaRPr lang="pt-PT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:r>
                  <a:rPr lang="pt-PT" sz="2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onde,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PT" sz="25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PT" sz="25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𝜇</m:t>
                        </m:r>
                      </m:e>
                      <m:sub>
                        <m:r>
                          <a:rPr lang="pt-PT" sz="25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pt-PT" sz="25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=4</m:t>
                    </m:r>
                    <m:r>
                      <a:rPr lang="pt-PT" sz="2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𝜋</m:t>
                    </m:r>
                    <m:r>
                      <a:rPr lang="pt-PT" sz="2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sSup>
                      <m:sSupPr>
                        <m:ctrlPr>
                          <a:rPr lang="pt-PT" sz="25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pt-PT" sz="25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pt-PT" sz="25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−7</m:t>
                        </m:r>
                      </m:sup>
                    </m:sSup>
                    <m:r>
                      <a:rPr lang="pt-PT" sz="2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pt-PT" sz="2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pt-PT" sz="2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  <m:f>
                      <m:fPr>
                        <m:type m:val="lin"/>
                        <m:ctrlPr>
                          <a:rPr lang="pt-PT" sz="25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pt-PT" sz="25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num>
                      <m:den>
                        <m:r>
                          <a:rPr lang="pt-PT" sz="25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den>
                    </m:f>
                    <m:r>
                      <a:rPr lang="pt-PT" sz="2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pt-PT" sz="25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pt-PT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pt-PT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FDFA774D-794A-4122-92A5-E3461E30A0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5685" y="1260575"/>
                <a:ext cx="7169850" cy="6149504"/>
              </a:xfrm>
              <a:prstGeom prst="rect">
                <a:avLst/>
              </a:prstGeom>
              <a:blipFill>
                <a:blip r:embed="rId3"/>
                <a:stretch>
                  <a:fillRect l="-2041" t="-1288" r="-595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Agrupar 10">
            <a:extLst>
              <a:ext uri="{FF2B5EF4-FFF2-40B4-BE49-F238E27FC236}">
                <a16:creationId xmlns:a16="http://schemas.microsoft.com/office/drawing/2014/main" id="{CBE1C37F-15BB-45A8-AB6C-D5E53405A4F5}"/>
              </a:ext>
            </a:extLst>
          </p:cNvPr>
          <p:cNvGrpSpPr/>
          <p:nvPr/>
        </p:nvGrpSpPr>
        <p:grpSpPr>
          <a:xfrm>
            <a:off x="467592" y="1260575"/>
            <a:ext cx="3733800" cy="3108128"/>
            <a:chOff x="467592" y="1260575"/>
            <a:chExt cx="3733800" cy="3108128"/>
          </a:xfrm>
        </p:grpSpPr>
        <p:pic>
          <p:nvPicPr>
            <p:cNvPr id="18" name="Imagem 17" descr="Uma imagem com interior, mesa, sentado&#10;&#10;Descrição gerada automaticamente">
              <a:extLst>
                <a:ext uri="{FF2B5EF4-FFF2-40B4-BE49-F238E27FC236}">
                  <a16:creationId xmlns:a16="http://schemas.microsoft.com/office/drawing/2014/main" id="{920DBB49-E09C-4643-A63F-CF040173CF1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7592" y="1260575"/>
              <a:ext cx="3733800" cy="2800351"/>
            </a:xfrm>
            <a:prstGeom prst="rect">
              <a:avLst/>
            </a:prstGeom>
          </p:spPr>
        </p:pic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D6A6DC6C-12CC-4E1E-9567-DAB430BF18E0}"/>
                </a:ext>
              </a:extLst>
            </p:cNvPr>
            <p:cNvSpPr txBox="1"/>
            <p:nvPr/>
          </p:nvSpPr>
          <p:spPr>
            <a:xfrm>
              <a:off x="467592" y="4060926"/>
              <a:ext cx="3733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1400" dirty="0"/>
                <a:t>Figura 1 – Solenoide Padrão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8808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B20399A9-6235-4026-83CA-2D762881EC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22EBA8E0-4E65-41F4-8132-ADFD68537EE8}"/>
              </a:ext>
            </a:extLst>
          </p:cNvPr>
          <p:cNvSpPr txBox="1"/>
          <p:nvPr/>
        </p:nvSpPr>
        <p:spPr>
          <a:xfrm>
            <a:off x="0" y="0"/>
            <a:ext cx="12192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5000" dirty="0">
                <a:solidFill>
                  <a:schemeClr val="bg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Introdução Teórica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FDFA774D-794A-4122-92A5-E3461E30A0E7}"/>
                  </a:ext>
                </a:extLst>
              </p:cNvPr>
              <p:cNvSpPr txBox="1"/>
              <p:nvPr/>
            </p:nvSpPr>
            <p:spPr>
              <a:xfrm>
                <a:off x="4405685" y="1261590"/>
                <a:ext cx="7169850" cy="6195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sz="3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Características: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PT" sz="2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Produzem um campo eletromagnético quase uniforme.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PT" sz="2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Bobinas idênticas.</a:t>
                </a:r>
              </a:p>
              <a:p>
                <a:endParaRPr lang="pt-PT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pt-PT" sz="3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Para calcular o Campo Magnético associado:</a:t>
                </a:r>
                <a:endParaRPr lang="pt-PT" sz="3000" b="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5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𝐵</m:t>
                      </m:r>
                      <m:d>
                        <m:dPr>
                          <m:ctrlPr>
                            <a:rPr lang="pt-PT" sz="5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pt-PT" sz="5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pt-PT" sz="5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pt-PT" sz="5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PT" sz="5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sz="5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pt-PT" sz="5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pt-PT" sz="5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pt-PT" sz="5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f>
                        <m:fPr>
                          <m:ctrlPr>
                            <a:rPr lang="pt-PT" sz="5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pt-PT" sz="5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𝐼</m:t>
                          </m:r>
                          <m:r>
                            <a:rPr lang="pt-PT" sz="5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.</m:t>
                          </m:r>
                          <m:sSup>
                            <m:sSupPr>
                              <m:ctrlPr>
                                <a:rPr lang="pt-PT" sz="5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pt-PT" sz="5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pt-PT" sz="5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pt-PT" sz="5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pt-PT" sz="5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pt-PT" sz="5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PT" sz="5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lang="pt-PT" sz="5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pt-PT" sz="5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pt-PT" sz="5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PT" sz="5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pt-PT" sz="5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pt-PT" sz="5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  <m:sup>
                              <m:f>
                                <m:fPr>
                                  <m:type m:val="skw"/>
                                  <m:ctrlPr>
                                    <a:rPr lang="pt-PT" sz="5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PT" sz="5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pt-PT" sz="5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</m:den>
                      </m:f>
                    </m:oMath>
                  </m:oMathPara>
                </a14:m>
                <a:endParaRPr lang="pt-PT" sz="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pt-PT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pt-PT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Utilidades: </a:t>
                </a:r>
                <a:r>
                  <a:rPr lang="pt-PT" sz="2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Cancelar campos magnéticos externos.</a:t>
                </a:r>
              </a:p>
              <a:p>
                <a:endParaRPr lang="pt-PT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pt-PT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FDFA774D-794A-4122-92A5-E3461E30A0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5685" y="1261590"/>
                <a:ext cx="7169850" cy="6195992"/>
              </a:xfrm>
              <a:prstGeom prst="rect">
                <a:avLst/>
              </a:prstGeom>
              <a:blipFill>
                <a:blip r:embed="rId3"/>
                <a:stretch>
                  <a:fillRect l="-2041" t="-1280" r="-595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Agrupar 2">
            <a:extLst>
              <a:ext uri="{FF2B5EF4-FFF2-40B4-BE49-F238E27FC236}">
                <a16:creationId xmlns:a16="http://schemas.microsoft.com/office/drawing/2014/main" id="{B2AB6F5A-5910-4814-A555-CC67650B050D}"/>
              </a:ext>
            </a:extLst>
          </p:cNvPr>
          <p:cNvGrpSpPr/>
          <p:nvPr/>
        </p:nvGrpSpPr>
        <p:grpSpPr>
          <a:xfrm>
            <a:off x="467592" y="1261590"/>
            <a:ext cx="3733800" cy="2409849"/>
            <a:chOff x="467592" y="1261590"/>
            <a:chExt cx="3733800" cy="2409849"/>
          </a:xfrm>
        </p:grpSpPr>
        <p:pic>
          <p:nvPicPr>
            <p:cNvPr id="1026" name="Picture 2" descr="Nenhuma descrição disponível.">
              <a:extLst>
                <a:ext uri="{FF2B5EF4-FFF2-40B4-BE49-F238E27FC236}">
                  <a16:creationId xmlns:a16="http://schemas.microsoft.com/office/drawing/2014/main" id="{C4638190-A32D-4F88-9E29-7030D22F0F8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7592" y="1261590"/>
              <a:ext cx="3733800" cy="21020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CaixaDeTexto 1">
              <a:extLst>
                <a:ext uri="{FF2B5EF4-FFF2-40B4-BE49-F238E27FC236}">
                  <a16:creationId xmlns:a16="http://schemas.microsoft.com/office/drawing/2014/main" id="{69041471-0ECC-4AF9-A276-7599716F804B}"/>
                </a:ext>
              </a:extLst>
            </p:cNvPr>
            <p:cNvSpPr txBox="1"/>
            <p:nvPr/>
          </p:nvSpPr>
          <p:spPr>
            <a:xfrm>
              <a:off x="467592" y="3363662"/>
              <a:ext cx="3733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1400" dirty="0"/>
                <a:t>Figura 2 – Bobinas em Configuração Helmhotlz</a:t>
              </a:r>
            </a:p>
          </p:txBody>
        </p:sp>
      </p:grpSp>
      <p:grpSp>
        <p:nvGrpSpPr>
          <p:cNvPr id="5" name="Agrupar 4">
            <a:extLst>
              <a:ext uri="{FF2B5EF4-FFF2-40B4-BE49-F238E27FC236}">
                <a16:creationId xmlns:a16="http://schemas.microsoft.com/office/drawing/2014/main" id="{E12ED00F-9C56-4146-8A58-335D3B6B297D}"/>
              </a:ext>
            </a:extLst>
          </p:cNvPr>
          <p:cNvGrpSpPr/>
          <p:nvPr/>
        </p:nvGrpSpPr>
        <p:grpSpPr>
          <a:xfrm>
            <a:off x="467592" y="3660227"/>
            <a:ext cx="3733800" cy="3197773"/>
            <a:chOff x="467592" y="3660227"/>
            <a:chExt cx="3733800" cy="3197773"/>
          </a:xfrm>
        </p:grpSpPr>
        <p:pic>
          <p:nvPicPr>
            <p:cNvPr id="15" name="Imagem 14">
              <a:extLst>
                <a:ext uri="{FF2B5EF4-FFF2-40B4-BE49-F238E27FC236}">
                  <a16:creationId xmlns:a16="http://schemas.microsoft.com/office/drawing/2014/main" id="{DF6196B0-6246-45E8-BDB9-FFE34778108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29670" y="3660227"/>
              <a:ext cx="2209641" cy="2674553"/>
            </a:xfrm>
            <a:prstGeom prst="rect">
              <a:avLst/>
            </a:prstGeom>
          </p:spPr>
        </p:pic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F65D81FA-CA95-4635-9813-CCA8E799A454}"/>
                </a:ext>
              </a:extLst>
            </p:cNvPr>
            <p:cNvSpPr txBox="1"/>
            <p:nvPr/>
          </p:nvSpPr>
          <p:spPr>
            <a:xfrm>
              <a:off x="467592" y="6334780"/>
              <a:ext cx="37338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Figura 3 – Esquema representativo do posicionamento das bobinas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74286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B20399A9-6235-4026-83CA-2D762881EC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22EBA8E0-4E65-41F4-8132-ADFD68537EE8}"/>
              </a:ext>
            </a:extLst>
          </p:cNvPr>
          <p:cNvSpPr txBox="1"/>
          <p:nvPr/>
        </p:nvSpPr>
        <p:spPr>
          <a:xfrm>
            <a:off x="0" y="0"/>
            <a:ext cx="722168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5000" dirty="0">
                <a:solidFill>
                  <a:schemeClr val="bg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Material Utilizado</a:t>
            </a:r>
          </a:p>
        </p:txBody>
      </p:sp>
      <p:pic>
        <p:nvPicPr>
          <p:cNvPr id="11" name="Imagem 10" descr="Uma imagem com dispositivo, contador&#10;&#10;Descrição gerada automaticamente">
            <a:extLst>
              <a:ext uri="{FF2B5EF4-FFF2-40B4-BE49-F238E27FC236}">
                <a16:creationId xmlns:a16="http://schemas.microsoft.com/office/drawing/2014/main" id="{859A1538-1329-4F01-AB03-6F6537C539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5006" y="1844404"/>
            <a:ext cx="1765910" cy="3163922"/>
          </a:xfrm>
          <a:prstGeom prst="rect">
            <a:avLst/>
          </a:prstGeom>
        </p:spPr>
      </p:pic>
      <p:grpSp>
        <p:nvGrpSpPr>
          <p:cNvPr id="10" name="Agrupar 9">
            <a:extLst>
              <a:ext uri="{FF2B5EF4-FFF2-40B4-BE49-F238E27FC236}">
                <a16:creationId xmlns:a16="http://schemas.microsoft.com/office/drawing/2014/main" id="{EBF495A7-C9DB-4B5F-BE2F-910E0225EC55}"/>
              </a:ext>
            </a:extLst>
          </p:cNvPr>
          <p:cNvGrpSpPr/>
          <p:nvPr/>
        </p:nvGrpSpPr>
        <p:grpSpPr>
          <a:xfrm>
            <a:off x="491084" y="1243584"/>
            <a:ext cx="4225588" cy="3770011"/>
            <a:chOff x="491084" y="1243584"/>
            <a:chExt cx="4225588" cy="3770011"/>
          </a:xfrm>
        </p:grpSpPr>
        <p:pic>
          <p:nvPicPr>
            <p:cNvPr id="55" name="Imagem 54">
              <a:extLst>
                <a:ext uri="{FF2B5EF4-FFF2-40B4-BE49-F238E27FC236}">
                  <a16:creationId xmlns:a16="http://schemas.microsoft.com/office/drawing/2014/main" id="{29ADCA46-1B7C-45A0-B1B4-7327BABA1A5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1084" y="1844404"/>
              <a:ext cx="4225588" cy="3169191"/>
            </a:xfrm>
            <a:prstGeom prst="rect">
              <a:avLst/>
            </a:prstGeom>
          </p:spPr>
        </p:pic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B7C5547E-12A2-40B2-92DA-F35E243806DD}"/>
                </a:ext>
              </a:extLst>
            </p:cNvPr>
            <p:cNvSpPr txBox="1"/>
            <p:nvPr/>
          </p:nvSpPr>
          <p:spPr>
            <a:xfrm>
              <a:off x="491084" y="1243584"/>
              <a:ext cx="42255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Fonte de Alimentação de  15V</a:t>
              </a:r>
            </a:p>
          </p:txBody>
        </p:sp>
      </p:grp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50A07BA0-CA04-46D0-882B-0A0BB3208729}"/>
              </a:ext>
            </a:extLst>
          </p:cNvPr>
          <p:cNvSpPr txBox="1"/>
          <p:nvPr/>
        </p:nvSpPr>
        <p:spPr>
          <a:xfrm>
            <a:off x="8705167" y="1243584"/>
            <a:ext cx="4225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Amperímetro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C38846B9-B660-4C23-BB3B-0B0AD3819AD3}"/>
              </a:ext>
            </a:extLst>
          </p:cNvPr>
          <p:cNvGrpSpPr/>
          <p:nvPr/>
        </p:nvGrpSpPr>
        <p:grpSpPr>
          <a:xfrm>
            <a:off x="5218334" y="1243584"/>
            <a:ext cx="4225588" cy="3770011"/>
            <a:chOff x="5218334" y="1243584"/>
            <a:chExt cx="4225588" cy="3770011"/>
          </a:xfrm>
        </p:grpSpPr>
        <p:pic>
          <p:nvPicPr>
            <p:cNvPr id="57" name="Imagem 56" descr="Uma imagem com sentado&#10;&#10;Descrição gerada automaticamente">
              <a:extLst>
                <a:ext uri="{FF2B5EF4-FFF2-40B4-BE49-F238E27FC236}">
                  <a16:creationId xmlns:a16="http://schemas.microsoft.com/office/drawing/2014/main" id="{C8B4E35A-D03E-4D1D-962F-3446EE6F57A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18334" y="1844404"/>
              <a:ext cx="4225588" cy="3169191"/>
            </a:xfrm>
            <a:prstGeom prst="rect">
              <a:avLst/>
            </a:prstGeom>
          </p:spPr>
        </p:pic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CA0E65DB-1B41-46C2-9807-3A85989FE67E}"/>
                </a:ext>
              </a:extLst>
            </p:cNvPr>
            <p:cNvSpPr txBox="1"/>
            <p:nvPr/>
          </p:nvSpPr>
          <p:spPr>
            <a:xfrm>
              <a:off x="5218334" y="1243584"/>
              <a:ext cx="42255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pt-PT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Reóstato 320 </a:t>
              </a:r>
              <a:r>
                <a:rPr lang="el-GR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Ω</a:t>
              </a:r>
              <a:endParaRPr 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3E9C1C50-79D0-4BAF-90F7-5B7A49B880B3}"/>
              </a:ext>
            </a:extLst>
          </p:cNvPr>
          <p:cNvGrpSpPr/>
          <p:nvPr/>
        </p:nvGrpSpPr>
        <p:grpSpPr>
          <a:xfrm>
            <a:off x="491084" y="5250655"/>
            <a:ext cx="4225588" cy="1676668"/>
            <a:chOff x="491084" y="5250655"/>
            <a:chExt cx="4225588" cy="1676668"/>
          </a:xfrm>
        </p:grpSpPr>
        <p:grpSp>
          <p:nvGrpSpPr>
            <p:cNvPr id="16" name="Agrupar 15">
              <a:extLst>
                <a:ext uri="{FF2B5EF4-FFF2-40B4-BE49-F238E27FC236}">
                  <a16:creationId xmlns:a16="http://schemas.microsoft.com/office/drawing/2014/main" id="{3D4339A3-38C1-4C22-947C-600820920086}"/>
                </a:ext>
              </a:extLst>
            </p:cNvPr>
            <p:cNvGrpSpPr/>
            <p:nvPr/>
          </p:nvGrpSpPr>
          <p:grpSpPr>
            <a:xfrm>
              <a:off x="491084" y="5250655"/>
              <a:ext cx="4225588" cy="1676668"/>
              <a:chOff x="491084" y="5250655"/>
              <a:chExt cx="4225588" cy="1676668"/>
            </a:xfrm>
          </p:grpSpPr>
          <p:sp>
            <p:nvSpPr>
              <p:cNvPr id="24" name="CaixaDeTexto 23">
                <a:extLst>
                  <a:ext uri="{FF2B5EF4-FFF2-40B4-BE49-F238E27FC236}">
                    <a16:creationId xmlns:a16="http://schemas.microsoft.com/office/drawing/2014/main" id="{3C224297-1E44-4331-B362-4E84620BAB37}"/>
                  </a:ext>
                </a:extLst>
              </p:cNvPr>
              <p:cNvSpPr txBox="1"/>
              <p:nvPr/>
            </p:nvSpPr>
            <p:spPr>
              <a:xfrm>
                <a:off x="491084" y="5250655"/>
                <a:ext cx="42255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Simbologia:</a:t>
                </a:r>
              </a:p>
            </p:txBody>
          </p:sp>
          <p:pic>
            <p:nvPicPr>
              <p:cNvPr id="14" name="Imagem 13">
                <a:extLst>
                  <a:ext uri="{FF2B5EF4-FFF2-40B4-BE49-F238E27FC236}">
                    <a16:creationId xmlns:a16="http://schemas.microsoft.com/office/drawing/2014/main" id="{191EAE23-DCAD-420A-BA29-95DADCC65A8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79520" y="5478606"/>
                <a:ext cx="1448717" cy="1448717"/>
              </a:xfrm>
              <a:prstGeom prst="rect">
                <a:avLst/>
              </a:prstGeom>
            </p:spPr>
          </p:pic>
        </p:grp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35485A64-A3F7-468A-9D30-2316B0E65148}"/>
                </a:ext>
              </a:extLst>
            </p:cNvPr>
            <p:cNvSpPr txBox="1"/>
            <p:nvPr/>
          </p:nvSpPr>
          <p:spPr>
            <a:xfrm>
              <a:off x="2279038" y="5487715"/>
              <a:ext cx="6496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15V</a:t>
              </a:r>
            </a:p>
          </p:txBody>
        </p:sp>
      </p:grp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13CDF9FF-E6AC-48F4-8683-5F5BCC5290BC}"/>
              </a:ext>
            </a:extLst>
          </p:cNvPr>
          <p:cNvGrpSpPr/>
          <p:nvPr/>
        </p:nvGrpSpPr>
        <p:grpSpPr>
          <a:xfrm>
            <a:off x="5207756" y="5245083"/>
            <a:ext cx="4225588" cy="1682239"/>
            <a:chOff x="5207756" y="5245083"/>
            <a:chExt cx="4225588" cy="1682239"/>
          </a:xfrm>
        </p:grpSpPr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99536580-7911-41E3-B3EE-52FC640EDFA1}"/>
                </a:ext>
              </a:extLst>
            </p:cNvPr>
            <p:cNvSpPr txBox="1"/>
            <p:nvPr/>
          </p:nvSpPr>
          <p:spPr>
            <a:xfrm>
              <a:off x="5207756" y="5245083"/>
              <a:ext cx="42255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Simbologia:</a:t>
              </a:r>
            </a:p>
          </p:txBody>
        </p:sp>
        <p:pic>
          <p:nvPicPr>
            <p:cNvPr id="3" name="Imagem 2">
              <a:extLst>
                <a:ext uri="{FF2B5EF4-FFF2-40B4-BE49-F238E27FC236}">
                  <a16:creationId xmlns:a16="http://schemas.microsoft.com/office/drawing/2014/main" id="{58B8D6BE-718E-407B-995F-766A872CF8E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96191" y="5478605"/>
              <a:ext cx="1448717" cy="1448717"/>
            </a:xfrm>
            <a:prstGeom prst="rect">
              <a:avLst/>
            </a:prstGeom>
          </p:spPr>
        </p:pic>
      </p:grp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70D1AB01-37E5-4471-87C1-6059E7FE17E4}"/>
              </a:ext>
            </a:extLst>
          </p:cNvPr>
          <p:cNvGrpSpPr/>
          <p:nvPr/>
        </p:nvGrpSpPr>
        <p:grpSpPr>
          <a:xfrm>
            <a:off x="9935006" y="5236145"/>
            <a:ext cx="1765910" cy="1397705"/>
            <a:chOff x="9924428" y="5239814"/>
            <a:chExt cx="1765910" cy="1397705"/>
          </a:xfrm>
        </p:grpSpPr>
        <p:sp>
          <p:nvSpPr>
            <p:cNvPr id="26" name="CaixaDeTexto 25">
              <a:extLst>
                <a:ext uri="{FF2B5EF4-FFF2-40B4-BE49-F238E27FC236}">
                  <a16:creationId xmlns:a16="http://schemas.microsoft.com/office/drawing/2014/main" id="{A9468652-5DD6-4638-92BD-3E300B68BED0}"/>
                </a:ext>
              </a:extLst>
            </p:cNvPr>
            <p:cNvSpPr txBox="1"/>
            <p:nvPr/>
          </p:nvSpPr>
          <p:spPr>
            <a:xfrm>
              <a:off x="9924428" y="5239814"/>
              <a:ext cx="17659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Simbologia:</a:t>
              </a:r>
            </a:p>
          </p:txBody>
        </p:sp>
        <p:pic>
          <p:nvPicPr>
            <p:cNvPr id="6" name="Imagem 5">
              <a:extLst>
                <a:ext uri="{FF2B5EF4-FFF2-40B4-BE49-F238E27FC236}">
                  <a16:creationId xmlns:a16="http://schemas.microsoft.com/office/drawing/2014/main" id="{E92AB0A1-726B-460F-B59B-1FD12B2FD1D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76496" y="5775745"/>
              <a:ext cx="861774" cy="86177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44256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B20399A9-6235-4026-83CA-2D762881EC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22EBA8E0-4E65-41F4-8132-ADFD68537EE8}"/>
              </a:ext>
            </a:extLst>
          </p:cNvPr>
          <p:cNvSpPr txBox="1"/>
          <p:nvPr/>
        </p:nvSpPr>
        <p:spPr>
          <a:xfrm>
            <a:off x="0" y="0"/>
            <a:ext cx="722168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5000" dirty="0">
                <a:solidFill>
                  <a:schemeClr val="bg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Material Utilizado</a:t>
            </a: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0F8318D2-4A29-4F7A-9CE5-FE4A77B677BD}"/>
              </a:ext>
            </a:extLst>
          </p:cNvPr>
          <p:cNvGrpSpPr/>
          <p:nvPr/>
        </p:nvGrpSpPr>
        <p:grpSpPr>
          <a:xfrm>
            <a:off x="6468132" y="1328129"/>
            <a:ext cx="2796538" cy="5063516"/>
            <a:chOff x="1203145" y="1243584"/>
            <a:chExt cx="2796538" cy="5063516"/>
          </a:xfrm>
        </p:grpSpPr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B7C5547E-12A2-40B2-92DA-F35E243806DD}"/>
                </a:ext>
              </a:extLst>
            </p:cNvPr>
            <p:cNvSpPr txBox="1"/>
            <p:nvPr/>
          </p:nvSpPr>
          <p:spPr>
            <a:xfrm>
              <a:off x="1203145" y="1243584"/>
              <a:ext cx="27965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pt-PT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Sonda de Hall</a:t>
              </a:r>
              <a:endParaRPr 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14" name="Imagem 13" descr="Uma imagem com mesa, contador&#10;&#10;Descrição gerada automaticamente">
              <a:extLst>
                <a:ext uri="{FF2B5EF4-FFF2-40B4-BE49-F238E27FC236}">
                  <a16:creationId xmlns:a16="http://schemas.microsoft.com/office/drawing/2014/main" id="{F6BCE950-90A4-442B-BCFA-CBA5742B5A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8072" y="1844404"/>
              <a:ext cx="2791611" cy="4462696"/>
            </a:xfrm>
            <a:prstGeom prst="rect">
              <a:avLst/>
            </a:prstGeom>
          </p:spPr>
        </p:pic>
      </p:grpSp>
      <p:grpSp>
        <p:nvGrpSpPr>
          <p:cNvPr id="6" name="Agrupar 5">
            <a:extLst>
              <a:ext uri="{FF2B5EF4-FFF2-40B4-BE49-F238E27FC236}">
                <a16:creationId xmlns:a16="http://schemas.microsoft.com/office/drawing/2014/main" id="{95BC0AE8-B4A7-44A4-B211-10452014AB74}"/>
              </a:ext>
            </a:extLst>
          </p:cNvPr>
          <p:cNvGrpSpPr/>
          <p:nvPr/>
        </p:nvGrpSpPr>
        <p:grpSpPr>
          <a:xfrm>
            <a:off x="2010668" y="1328129"/>
            <a:ext cx="2796538" cy="5063516"/>
            <a:chOff x="4425145" y="1243584"/>
            <a:chExt cx="2796538" cy="5063516"/>
          </a:xfrm>
        </p:grpSpPr>
        <p:pic>
          <p:nvPicPr>
            <p:cNvPr id="15" name="Imagem 14" descr="Uma imagem com texto, quadro branco&#10;&#10;Descrição gerada automaticamente">
              <a:extLst>
                <a:ext uri="{FF2B5EF4-FFF2-40B4-BE49-F238E27FC236}">
                  <a16:creationId xmlns:a16="http://schemas.microsoft.com/office/drawing/2014/main" id="{123F16E3-1DBA-4E97-8656-4F5502709B0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25145" y="1844404"/>
              <a:ext cx="2796537" cy="4462696"/>
            </a:xfrm>
            <a:prstGeom prst="rect">
              <a:avLst/>
            </a:prstGeom>
          </p:spPr>
        </p:pic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BB0D2576-86EE-43B4-934F-4526F33C3E4A}"/>
                </a:ext>
              </a:extLst>
            </p:cNvPr>
            <p:cNvSpPr txBox="1"/>
            <p:nvPr/>
          </p:nvSpPr>
          <p:spPr>
            <a:xfrm>
              <a:off x="4425145" y="1243584"/>
              <a:ext cx="27965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Resistência de 10W</a:t>
              </a:r>
              <a:endParaRPr 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" name="Agrupar 7">
            <a:extLst>
              <a:ext uri="{FF2B5EF4-FFF2-40B4-BE49-F238E27FC236}">
                <a16:creationId xmlns:a16="http://schemas.microsoft.com/office/drawing/2014/main" id="{D5AD20EE-1F2A-4B7E-9A61-86E66D264E1B}"/>
              </a:ext>
            </a:extLst>
          </p:cNvPr>
          <p:cNvGrpSpPr/>
          <p:nvPr/>
        </p:nvGrpSpPr>
        <p:grpSpPr>
          <a:xfrm>
            <a:off x="4915093" y="1928949"/>
            <a:ext cx="1765910" cy="1300921"/>
            <a:chOff x="4915093" y="1928949"/>
            <a:chExt cx="1765910" cy="1300921"/>
          </a:xfrm>
        </p:grpSpPr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0DB19762-B578-4DF6-9DEE-037692718F06}"/>
                </a:ext>
              </a:extLst>
            </p:cNvPr>
            <p:cNvSpPr txBox="1"/>
            <p:nvPr/>
          </p:nvSpPr>
          <p:spPr>
            <a:xfrm>
              <a:off x="4915093" y="1928949"/>
              <a:ext cx="17659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Simbologia:</a:t>
              </a:r>
            </a:p>
          </p:txBody>
        </p:sp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12B36B98-36BB-41E4-AA5B-3FEF25B3EF1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03010" y="2113615"/>
              <a:ext cx="1116255" cy="1116255"/>
            </a:xfrm>
            <a:prstGeom prst="rect">
              <a:avLst/>
            </a:prstGeom>
          </p:spPr>
        </p:pic>
      </p:grpSp>
      <p:grpSp>
        <p:nvGrpSpPr>
          <p:cNvPr id="9" name="Agrupar 8">
            <a:extLst>
              <a:ext uri="{FF2B5EF4-FFF2-40B4-BE49-F238E27FC236}">
                <a16:creationId xmlns:a16="http://schemas.microsoft.com/office/drawing/2014/main" id="{BAFE0BC6-4E01-428D-9E00-4B95F13FF19B}"/>
              </a:ext>
            </a:extLst>
          </p:cNvPr>
          <p:cNvGrpSpPr/>
          <p:nvPr/>
        </p:nvGrpSpPr>
        <p:grpSpPr>
          <a:xfrm>
            <a:off x="9298377" y="1928949"/>
            <a:ext cx="1979571" cy="1173680"/>
            <a:chOff x="9298377" y="1928949"/>
            <a:chExt cx="1979571" cy="1173680"/>
          </a:xfrm>
        </p:grpSpPr>
        <p:pic>
          <p:nvPicPr>
            <p:cNvPr id="17" name="Imagem 16">
              <a:extLst>
                <a:ext uri="{FF2B5EF4-FFF2-40B4-BE49-F238E27FC236}">
                  <a16:creationId xmlns:a16="http://schemas.microsoft.com/office/drawing/2014/main" id="{7CD7AD71-5DF2-4A43-A104-A28215464BF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13859" y="2240854"/>
              <a:ext cx="861775" cy="861775"/>
            </a:xfrm>
            <a:prstGeom prst="rect">
              <a:avLst/>
            </a:prstGeom>
          </p:spPr>
        </p:pic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5D0CF457-DB5C-4CB2-BA1B-26C970503F73}"/>
                </a:ext>
              </a:extLst>
            </p:cNvPr>
            <p:cNvSpPr txBox="1"/>
            <p:nvPr/>
          </p:nvSpPr>
          <p:spPr>
            <a:xfrm>
              <a:off x="9298377" y="1928949"/>
              <a:ext cx="17659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Simbologia:</a:t>
              </a:r>
            </a:p>
          </p:txBody>
        </p:sp>
        <p:pic>
          <p:nvPicPr>
            <p:cNvPr id="22" name="Picture 2">
              <a:extLst>
                <a:ext uri="{FF2B5EF4-FFF2-40B4-BE49-F238E27FC236}">
                  <a16:creationId xmlns:a16="http://schemas.microsoft.com/office/drawing/2014/main" id="{B832440C-9B8B-42C8-AFD1-70E72157B6D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16173" y="2240854"/>
              <a:ext cx="861775" cy="861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44385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B20399A9-6235-4026-83CA-2D762881EC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22EBA8E0-4E65-41F4-8132-ADFD68537EE8}"/>
              </a:ext>
            </a:extLst>
          </p:cNvPr>
          <p:cNvSpPr txBox="1"/>
          <p:nvPr/>
        </p:nvSpPr>
        <p:spPr>
          <a:xfrm>
            <a:off x="0" y="0"/>
            <a:ext cx="722168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5000" dirty="0">
                <a:solidFill>
                  <a:schemeClr val="bg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Material Utilizado</a:t>
            </a:r>
          </a:p>
        </p:txBody>
      </p: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CAE280B1-D4D1-4326-B43B-EC1506AD778A}"/>
              </a:ext>
            </a:extLst>
          </p:cNvPr>
          <p:cNvGrpSpPr/>
          <p:nvPr/>
        </p:nvGrpSpPr>
        <p:grpSpPr>
          <a:xfrm>
            <a:off x="491084" y="1243584"/>
            <a:ext cx="4528972" cy="3764742"/>
            <a:chOff x="491084" y="1243584"/>
            <a:chExt cx="4528972" cy="3764742"/>
          </a:xfrm>
        </p:grpSpPr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B7C5547E-12A2-40B2-92DA-F35E243806DD}"/>
                </a:ext>
              </a:extLst>
            </p:cNvPr>
            <p:cNvSpPr txBox="1"/>
            <p:nvPr/>
          </p:nvSpPr>
          <p:spPr>
            <a:xfrm>
              <a:off x="491084" y="1243584"/>
              <a:ext cx="45289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Solenoide - Padrão</a:t>
              </a:r>
              <a:endParaRPr 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14" name="Imagem 13" descr="Uma imagem com interior, mesa, sentado&#10;&#10;Descrição gerada automaticamente">
              <a:extLst>
                <a:ext uri="{FF2B5EF4-FFF2-40B4-BE49-F238E27FC236}">
                  <a16:creationId xmlns:a16="http://schemas.microsoft.com/office/drawing/2014/main" id="{C91D35DD-1BE2-4CE7-A69B-7822BEFD76C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1084" y="1840922"/>
              <a:ext cx="4528972" cy="3167404"/>
            </a:xfrm>
            <a:prstGeom prst="rect">
              <a:avLst/>
            </a:prstGeom>
          </p:spPr>
        </p:pic>
      </p:grpSp>
      <p:grpSp>
        <p:nvGrpSpPr>
          <p:cNvPr id="9" name="Agrupar 8">
            <a:extLst>
              <a:ext uri="{FF2B5EF4-FFF2-40B4-BE49-F238E27FC236}">
                <a16:creationId xmlns:a16="http://schemas.microsoft.com/office/drawing/2014/main" id="{2CE4E7A4-A0A6-4101-8F56-333782C4DB0D}"/>
              </a:ext>
            </a:extLst>
          </p:cNvPr>
          <p:cNvGrpSpPr/>
          <p:nvPr/>
        </p:nvGrpSpPr>
        <p:grpSpPr>
          <a:xfrm>
            <a:off x="7171398" y="1243584"/>
            <a:ext cx="4529518" cy="3764742"/>
            <a:chOff x="7171398" y="1243584"/>
            <a:chExt cx="4529518" cy="3764742"/>
          </a:xfrm>
        </p:grpSpPr>
        <p:pic>
          <p:nvPicPr>
            <p:cNvPr id="15" name="Imagem 14" descr="Uma imagem com interior, micro-ondas, forno, balcão&#10;&#10;Descrição gerada automaticamente">
              <a:extLst>
                <a:ext uri="{FF2B5EF4-FFF2-40B4-BE49-F238E27FC236}">
                  <a16:creationId xmlns:a16="http://schemas.microsoft.com/office/drawing/2014/main" id="{F0F640D7-70BE-44E1-A772-CB7DA1B7892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71398" y="1840922"/>
              <a:ext cx="4529518" cy="3167404"/>
            </a:xfrm>
            <a:prstGeom prst="rect">
              <a:avLst/>
            </a:prstGeom>
          </p:spPr>
        </p:pic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883C2474-FFC4-453D-8877-3B54DBB4E0A5}"/>
                </a:ext>
              </a:extLst>
            </p:cNvPr>
            <p:cNvSpPr txBox="1"/>
            <p:nvPr/>
          </p:nvSpPr>
          <p:spPr>
            <a:xfrm>
              <a:off x="7171944" y="1243584"/>
              <a:ext cx="45289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Duas bobinas - Configuração de Helmholtz</a:t>
              </a:r>
              <a:endParaRPr 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" name="Agrupar 5">
            <a:extLst>
              <a:ext uri="{FF2B5EF4-FFF2-40B4-BE49-F238E27FC236}">
                <a16:creationId xmlns:a16="http://schemas.microsoft.com/office/drawing/2014/main" id="{E19122CA-FCC2-497B-B3A1-4AC76DA6D62E}"/>
              </a:ext>
            </a:extLst>
          </p:cNvPr>
          <p:cNvGrpSpPr/>
          <p:nvPr/>
        </p:nvGrpSpPr>
        <p:grpSpPr>
          <a:xfrm>
            <a:off x="491084" y="5250655"/>
            <a:ext cx="4225588" cy="1201420"/>
            <a:chOff x="491084" y="5250655"/>
            <a:chExt cx="4225588" cy="1201420"/>
          </a:xfrm>
        </p:grpSpPr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3C224297-1E44-4331-B362-4E84620BAB37}"/>
                </a:ext>
              </a:extLst>
            </p:cNvPr>
            <p:cNvSpPr txBox="1"/>
            <p:nvPr/>
          </p:nvSpPr>
          <p:spPr>
            <a:xfrm>
              <a:off x="491084" y="5250655"/>
              <a:ext cx="42255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Simbologia:</a:t>
              </a:r>
            </a:p>
          </p:txBody>
        </p:sp>
        <p:pic>
          <p:nvPicPr>
            <p:cNvPr id="12" name="Imagem 11">
              <a:extLst>
                <a:ext uri="{FF2B5EF4-FFF2-40B4-BE49-F238E27FC236}">
                  <a16:creationId xmlns:a16="http://schemas.microsoft.com/office/drawing/2014/main" id="{0D49DD95-D921-4162-9067-2083BA11E7D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91955" y="5540151"/>
              <a:ext cx="1823846" cy="911924"/>
            </a:xfrm>
            <a:prstGeom prst="rect">
              <a:avLst/>
            </a:prstGeom>
          </p:spPr>
        </p:pic>
      </p:grpSp>
      <p:grpSp>
        <p:nvGrpSpPr>
          <p:cNvPr id="8" name="Agrupar 7">
            <a:extLst>
              <a:ext uri="{FF2B5EF4-FFF2-40B4-BE49-F238E27FC236}">
                <a16:creationId xmlns:a16="http://schemas.microsoft.com/office/drawing/2014/main" id="{57F290F0-18D4-42AD-AA11-D76082547A98}"/>
              </a:ext>
            </a:extLst>
          </p:cNvPr>
          <p:cNvGrpSpPr/>
          <p:nvPr/>
        </p:nvGrpSpPr>
        <p:grpSpPr>
          <a:xfrm>
            <a:off x="7221682" y="5250655"/>
            <a:ext cx="4225588" cy="1201420"/>
            <a:chOff x="7221682" y="5250655"/>
            <a:chExt cx="4225588" cy="1201420"/>
          </a:xfrm>
        </p:grpSpPr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7990DDB2-E03E-4A97-B4AE-51AD767A5107}"/>
                </a:ext>
              </a:extLst>
            </p:cNvPr>
            <p:cNvSpPr txBox="1"/>
            <p:nvPr/>
          </p:nvSpPr>
          <p:spPr>
            <a:xfrm>
              <a:off x="7221682" y="5250655"/>
              <a:ext cx="42255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Simbologia:</a:t>
              </a:r>
            </a:p>
          </p:txBody>
        </p:sp>
        <p:grpSp>
          <p:nvGrpSpPr>
            <p:cNvPr id="5" name="Agrupar 4">
              <a:extLst>
                <a:ext uri="{FF2B5EF4-FFF2-40B4-BE49-F238E27FC236}">
                  <a16:creationId xmlns:a16="http://schemas.microsoft.com/office/drawing/2014/main" id="{08620DE2-E1CB-40F0-ACC8-CD30653D6CCD}"/>
                </a:ext>
              </a:extLst>
            </p:cNvPr>
            <p:cNvGrpSpPr/>
            <p:nvPr/>
          </p:nvGrpSpPr>
          <p:grpSpPr>
            <a:xfrm>
              <a:off x="7639133" y="5540151"/>
              <a:ext cx="3594048" cy="911924"/>
              <a:chOff x="7313664" y="5614416"/>
              <a:chExt cx="3594048" cy="911924"/>
            </a:xfrm>
          </p:grpSpPr>
          <p:pic>
            <p:nvPicPr>
              <p:cNvPr id="18" name="Imagem 17">
                <a:extLst>
                  <a:ext uri="{FF2B5EF4-FFF2-40B4-BE49-F238E27FC236}">
                    <a16:creationId xmlns:a16="http://schemas.microsoft.com/office/drawing/2014/main" id="{DA3D583F-E3AA-450B-9DA7-AA67B37D355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13664" y="5614416"/>
                <a:ext cx="1823846" cy="911924"/>
              </a:xfrm>
              <a:prstGeom prst="rect">
                <a:avLst/>
              </a:prstGeom>
            </p:spPr>
          </p:pic>
          <p:pic>
            <p:nvPicPr>
              <p:cNvPr id="19" name="Imagem 18">
                <a:extLst>
                  <a:ext uri="{FF2B5EF4-FFF2-40B4-BE49-F238E27FC236}">
                    <a16:creationId xmlns:a16="http://schemas.microsoft.com/office/drawing/2014/main" id="{CB70672A-3631-4DC5-B3B8-5D7A309626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083866" y="5614416"/>
                <a:ext cx="1823846" cy="911924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212077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B20399A9-6235-4026-83CA-2D762881EC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39" name="Agrupar 38">
            <a:extLst>
              <a:ext uri="{FF2B5EF4-FFF2-40B4-BE49-F238E27FC236}">
                <a16:creationId xmlns:a16="http://schemas.microsoft.com/office/drawing/2014/main" id="{BCABF912-0ACD-47EF-B441-58CC50644FA7}"/>
              </a:ext>
            </a:extLst>
          </p:cNvPr>
          <p:cNvGrpSpPr/>
          <p:nvPr/>
        </p:nvGrpSpPr>
        <p:grpSpPr>
          <a:xfrm>
            <a:off x="6599133" y="1145986"/>
            <a:ext cx="5481178" cy="3571028"/>
            <a:chOff x="6729872" y="1372447"/>
            <a:chExt cx="5481178" cy="3571028"/>
          </a:xfrm>
        </p:grpSpPr>
        <p:pic>
          <p:nvPicPr>
            <p:cNvPr id="11" name="Imagem 10">
              <a:extLst>
                <a:ext uri="{FF2B5EF4-FFF2-40B4-BE49-F238E27FC236}">
                  <a16:creationId xmlns:a16="http://schemas.microsoft.com/office/drawing/2014/main" id="{0FE28C1A-C700-4955-A3DC-2FB3561241B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6729872" y="2740813"/>
              <a:ext cx="1448717" cy="1448717"/>
            </a:xfrm>
            <a:prstGeom prst="rect">
              <a:avLst/>
            </a:prstGeom>
          </p:spPr>
        </p:pic>
        <p:grpSp>
          <p:nvGrpSpPr>
            <p:cNvPr id="37" name="Agrupar 36">
              <a:extLst>
                <a:ext uri="{FF2B5EF4-FFF2-40B4-BE49-F238E27FC236}">
                  <a16:creationId xmlns:a16="http://schemas.microsoft.com/office/drawing/2014/main" id="{B9953C94-FEDB-40B3-BB09-0105C19FF90F}"/>
                </a:ext>
              </a:extLst>
            </p:cNvPr>
            <p:cNvGrpSpPr/>
            <p:nvPr/>
          </p:nvGrpSpPr>
          <p:grpSpPr>
            <a:xfrm>
              <a:off x="7444705" y="1372447"/>
              <a:ext cx="4766345" cy="3571028"/>
              <a:chOff x="7444705" y="1372447"/>
              <a:chExt cx="4766345" cy="3571028"/>
            </a:xfrm>
          </p:grpSpPr>
          <p:cxnSp>
            <p:nvCxnSpPr>
              <p:cNvPr id="5" name="Conexão reta 4">
                <a:extLst>
                  <a:ext uri="{FF2B5EF4-FFF2-40B4-BE49-F238E27FC236}">
                    <a16:creationId xmlns:a16="http://schemas.microsoft.com/office/drawing/2014/main" id="{F2E64557-AFD3-42BB-9782-633111063F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54230" y="2053489"/>
                <a:ext cx="0" cy="687324"/>
              </a:xfrm>
              <a:prstGeom prst="line">
                <a:avLst/>
              </a:prstGeom>
              <a:ln w="793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2" name="Agrupar 21">
                <a:extLst>
                  <a:ext uri="{FF2B5EF4-FFF2-40B4-BE49-F238E27FC236}">
                    <a16:creationId xmlns:a16="http://schemas.microsoft.com/office/drawing/2014/main" id="{25EB3506-B31D-4E7C-A8EE-CE5ED246A222}"/>
                  </a:ext>
                </a:extLst>
              </p:cNvPr>
              <p:cNvGrpSpPr/>
              <p:nvPr/>
            </p:nvGrpSpPr>
            <p:grpSpPr>
              <a:xfrm>
                <a:off x="7454231" y="1372447"/>
                <a:ext cx="4261649" cy="1448718"/>
                <a:chOff x="7714215" y="1495712"/>
                <a:chExt cx="4261649" cy="1448718"/>
              </a:xfrm>
            </p:grpSpPr>
            <p:pic>
              <p:nvPicPr>
                <p:cNvPr id="17" name="Imagem 16">
                  <a:extLst>
                    <a:ext uri="{FF2B5EF4-FFF2-40B4-BE49-F238E27FC236}">
                      <a16:creationId xmlns:a16="http://schemas.microsoft.com/office/drawing/2014/main" id="{B8C812D4-4D90-43FA-AC4B-20922DD464F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14215" y="1495713"/>
                  <a:ext cx="1448717" cy="1448717"/>
                </a:xfrm>
                <a:prstGeom prst="rect">
                  <a:avLst/>
                </a:prstGeom>
              </p:spPr>
            </p:pic>
            <p:pic>
              <p:nvPicPr>
                <p:cNvPr id="20" name="Imagem 19">
                  <a:extLst>
                    <a:ext uri="{FF2B5EF4-FFF2-40B4-BE49-F238E27FC236}">
                      <a16:creationId xmlns:a16="http://schemas.microsoft.com/office/drawing/2014/main" id="{05636F10-DDD3-43B5-92E5-0536BA642D0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162932" y="1495712"/>
                  <a:ext cx="1448718" cy="1448718"/>
                </a:xfrm>
                <a:prstGeom prst="rect">
                  <a:avLst/>
                </a:prstGeom>
              </p:spPr>
            </p:pic>
            <p:pic>
              <p:nvPicPr>
                <p:cNvPr id="21" name="Imagem 20">
                  <a:extLst>
                    <a:ext uri="{FF2B5EF4-FFF2-40B4-BE49-F238E27FC236}">
                      <a16:creationId xmlns:a16="http://schemas.microsoft.com/office/drawing/2014/main" id="{3ABFEC00-4FE9-46E8-8E59-D3555E60F20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611649" y="1537963"/>
                  <a:ext cx="1364215" cy="1364215"/>
                </a:xfrm>
                <a:prstGeom prst="rect">
                  <a:avLst/>
                </a:prstGeom>
              </p:spPr>
            </p:pic>
          </p:grpSp>
          <p:cxnSp>
            <p:nvCxnSpPr>
              <p:cNvPr id="24" name="Conexão reta 23">
                <a:extLst>
                  <a:ext uri="{FF2B5EF4-FFF2-40B4-BE49-F238E27FC236}">
                    <a16:creationId xmlns:a16="http://schemas.microsoft.com/office/drawing/2014/main" id="{DEB69E11-F465-4EEA-AFC8-3353931E45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715880" y="2053489"/>
                <a:ext cx="0" cy="687324"/>
              </a:xfrm>
              <a:prstGeom prst="line">
                <a:avLst/>
              </a:prstGeom>
              <a:ln w="793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5" name="Imagem 24">
                <a:extLst>
                  <a:ext uri="{FF2B5EF4-FFF2-40B4-BE49-F238E27FC236}">
                    <a16:creationId xmlns:a16="http://schemas.microsoft.com/office/drawing/2014/main" id="{DA8C5C0D-3ABB-4409-91DB-9E93F44135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>
                <a:off x="10843165" y="3177724"/>
                <a:ext cx="1823846" cy="911924"/>
              </a:xfrm>
              <a:prstGeom prst="rect">
                <a:avLst/>
              </a:prstGeom>
            </p:spPr>
          </p:pic>
          <p:cxnSp>
            <p:nvCxnSpPr>
              <p:cNvPr id="26" name="Conexão reta 25">
                <a:extLst>
                  <a:ext uri="{FF2B5EF4-FFF2-40B4-BE49-F238E27FC236}">
                    <a16:creationId xmlns:a16="http://schemas.microsoft.com/office/drawing/2014/main" id="{45638C69-2029-4803-9270-D557A5F7F28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715880" y="4486072"/>
                <a:ext cx="1" cy="438353"/>
              </a:xfrm>
              <a:prstGeom prst="line">
                <a:avLst/>
              </a:prstGeom>
              <a:ln w="793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exão reta 28">
                <a:extLst>
                  <a:ext uri="{FF2B5EF4-FFF2-40B4-BE49-F238E27FC236}">
                    <a16:creationId xmlns:a16="http://schemas.microsoft.com/office/drawing/2014/main" id="{233718BE-84FF-4EC7-AFF9-443244DC58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444705" y="4905273"/>
                <a:ext cx="4300858" cy="0"/>
              </a:xfrm>
              <a:prstGeom prst="line">
                <a:avLst/>
              </a:prstGeom>
              <a:ln w="793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exão reta 31">
                <a:extLst>
                  <a:ext uri="{FF2B5EF4-FFF2-40B4-BE49-F238E27FC236}">
                    <a16:creationId xmlns:a16="http://schemas.microsoft.com/office/drawing/2014/main" id="{649E4AC6-FF71-43D1-90F8-6B443995D3BF}"/>
                  </a:ext>
                </a:extLst>
              </p:cNvPr>
              <p:cNvCxnSpPr>
                <a:cxnSpLocks/>
                <a:stCxn id="11" idx="3"/>
              </p:cNvCxnSpPr>
              <p:nvPr/>
            </p:nvCxnSpPr>
            <p:spPr>
              <a:xfrm flipH="1">
                <a:off x="7444706" y="4189530"/>
                <a:ext cx="9524" cy="753945"/>
              </a:xfrm>
              <a:prstGeom prst="line">
                <a:avLst/>
              </a:prstGeom>
              <a:ln w="793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" name="Agrupar 1">
            <a:extLst>
              <a:ext uri="{FF2B5EF4-FFF2-40B4-BE49-F238E27FC236}">
                <a16:creationId xmlns:a16="http://schemas.microsoft.com/office/drawing/2014/main" id="{07685961-8B14-4AF7-8E33-BB67B1044F26}"/>
              </a:ext>
            </a:extLst>
          </p:cNvPr>
          <p:cNvGrpSpPr/>
          <p:nvPr/>
        </p:nvGrpSpPr>
        <p:grpSpPr>
          <a:xfrm>
            <a:off x="458800" y="1431832"/>
            <a:ext cx="6342050" cy="5042383"/>
            <a:chOff x="458800" y="1431832"/>
            <a:chExt cx="6342050" cy="5042383"/>
          </a:xfrm>
        </p:grpSpPr>
        <p:pic>
          <p:nvPicPr>
            <p:cNvPr id="8" name="Imagem 7" descr="Uma imagem com mesa, computador, teclado&#10;&#10;Descrição gerada automaticamente">
              <a:extLst>
                <a:ext uri="{FF2B5EF4-FFF2-40B4-BE49-F238E27FC236}">
                  <a16:creationId xmlns:a16="http://schemas.microsoft.com/office/drawing/2014/main" id="{34E5C091-3702-473B-8EFB-0DA2A4232BC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8801" y="1431832"/>
              <a:ext cx="6342049" cy="4756537"/>
            </a:xfrm>
            <a:prstGeom prst="rect">
              <a:avLst/>
            </a:prstGeom>
          </p:spPr>
        </p:pic>
        <p:sp>
          <p:nvSpPr>
            <p:cNvPr id="38" name="CaixaDeTexto 37">
              <a:extLst>
                <a:ext uri="{FF2B5EF4-FFF2-40B4-BE49-F238E27FC236}">
                  <a16:creationId xmlns:a16="http://schemas.microsoft.com/office/drawing/2014/main" id="{A9BFEA75-29EC-43A4-AA92-C08B997CF656}"/>
                </a:ext>
              </a:extLst>
            </p:cNvPr>
            <p:cNvSpPr txBox="1"/>
            <p:nvPr/>
          </p:nvSpPr>
          <p:spPr>
            <a:xfrm>
              <a:off x="458800" y="6166438"/>
              <a:ext cx="63420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Figura 4 – Circuito da Parte A: Solenoide Padrão e Sonda de Efeito Hall</a:t>
              </a:r>
            </a:p>
          </p:txBody>
        </p:sp>
      </p:grpSp>
      <p:grpSp>
        <p:nvGrpSpPr>
          <p:cNvPr id="3" name="Agrupar 2">
            <a:extLst>
              <a:ext uri="{FF2B5EF4-FFF2-40B4-BE49-F238E27FC236}">
                <a16:creationId xmlns:a16="http://schemas.microsoft.com/office/drawing/2014/main" id="{0D3CF59F-B4D0-4464-AC80-3D782DF1C7E2}"/>
              </a:ext>
            </a:extLst>
          </p:cNvPr>
          <p:cNvGrpSpPr/>
          <p:nvPr/>
        </p:nvGrpSpPr>
        <p:grpSpPr>
          <a:xfrm>
            <a:off x="0" y="-671"/>
            <a:ext cx="12417137" cy="1631216"/>
            <a:chOff x="0" y="-671"/>
            <a:chExt cx="12417137" cy="1631216"/>
          </a:xfrm>
        </p:grpSpPr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6B8BB8AC-A40C-4595-A31D-C831E9F310D1}"/>
                </a:ext>
              </a:extLst>
            </p:cNvPr>
            <p:cNvSpPr txBox="1"/>
            <p:nvPr/>
          </p:nvSpPr>
          <p:spPr>
            <a:xfrm>
              <a:off x="10002982" y="-671"/>
              <a:ext cx="2414155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5000" dirty="0">
                  <a:solidFill>
                    <a:schemeClr val="bg1"/>
                  </a:solidFill>
                  <a:effectLst>
                    <a:outerShdw blurRad="50800" dist="38100" dir="10800000" algn="r" rotWithShape="0">
                      <a:prstClr val="black">
                        <a:alpha val="40000"/>
                      </a:prst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Parte A</a:t>
              </a:r>
            </a:p>
            <a:p>
              <a:endParaRPr lang="pt-PT" sz="5000" dirty="0">
                <a:solidFill>
                  <a:schemeClr val="bg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D85D3E60-CA36-448F-A259-B400C42C472F}"/>
                </a:ext>
              </a:extLst>
            </p:cNvPr>
            <p:cNvSpPr txBox="1"/>
            <p:nvPr/>
          </p:nvSpPr>
          <p:spPr>
            <a:xfrm>
              <a:off x="0" y="3680"/>
              <a:ext cx="11972925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5000" dirty="0">
                  <a:solidFill>
                    <a:schemeClr val="bg1"/>
                  </a:solidFill>
                  <a:effectLst>
                    <a:outerShdw blurRad="50800" dist="38100" dir="10800000" algn="r" rotWithShape="0">
                      <a:prstClr val="black">
                        <a:alpha val="40000"/>
                      </a:prst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Calibração da Sonda de Hall </a:t>
              </a:r>
            </a:p>
          </p:txBody>
        </p:sp>
      </p:grpSp>
      <p:sp>
        <p:nvSpPr>
          <p:cNvPr id="6" name="CaixaDeTexto 5">
            <a:extLst>
              <a:ext uri="{FF2B5EF4-FFF2-40B4-BE49-F238E27FC236}">
                <a16:creationId xmlns:a16="http://schemas.microsoft.com/office/drawing/2014/main" id="{E68505A3-0E0C-47DF-A3E0-29E6FC6BABE6}"/>
              </a:ext>
            </a:extLst>
          </p:cNvPr>
          <p:cNvSpPr txBox="1"/>
          <p:nvPr/>
        </p:nvSpPr>
        <p:spPr>
          <a:xfrm>
            <a:off x="7170408" y="4813884"/>
            <a:ext cx="46291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Anular a tensão residual no potenciómetro.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Usando a Sonda de Hall e aumentando o valor da corrente elétrica, registar os valores apresentados no voltímetro e obter o campo magnético do solenoide e respetiva representação gráfica.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Calcular a constante de calibração (Cc).</a:t>
            </a:r>
          </a:p>
          <a:p>
            <a:endParaRPr lang="pt-P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564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900</TotalTime>
  <Words>685</Words>
  <Application>Microsoft Office PowerPoint</Application>
  <PresentationFormat>Ecrã Panorâmico</PresentationFormat>
  <Paragraphs>112</Paragraphs>
  <Slides>15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Times New Roman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João Vieira</dc:creator>
  <cp:lastModifiedBy>João Vieira</cp:lastModifiedBy>
  <cp:revision>53</cp:revision>
  <dcterms:created xsi:type="dcterms:W3CDTF">2021-01-11T01:06:19Z</dcterms:created>
  <dcterms:modified xsi:type="dcterms:W3CDTF">2021-01-15T05:05:24Z</dcterms:modified>
</cp:coreProperties>
</file>