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85A039F6-1F60-4B5D-807F-9D94863FD3D1}">
  <a:tblStyle styleId="{85A039F6-1F60-4B5D-807F-9D94863FD3D1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Orientação a Objetos em Python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Linguagem de Programação Comercial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3350950" y="3805775"/>
            <a:ext cx="20934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/>
              <a:t>Fabio Castro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000"/>
              <a:t>deliberado@gmail.com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Primeiramente...</a:t>
            </a:r>
          </a:p>
        </p:txBody>
      </p:sp>
      <p:graphicFrame>
        <p:nvGraphicFramePr>
          <p:cNvPr id="62" name="Shape 62"/>
          <p:cNvGraphicFramePr/>
          <p:nvPr/>
        </p:nvGraphicFramePr>
        <p:xfrm>
          <a:off x="311700" y="148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{85A039F6-1F60-4B5D-807F-9D94863FD3D1}</a:tableStyleId>
              </a:tblPr>
              <a:tblGrid>
                <a:gridCol w="1938500"/>
                <a:gridCol w="2353200"/>
                <a:gridCol w="2145850"/>
                <a:gridCol w="2145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Abstração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Encapsulamento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Herança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Polimorfismo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3D85C6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Capacidade de representação de entidades do mundo real;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Proteção de dados e operações internas;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Permite estender caracteristicas;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Alterar a forma de acordo com a necessidade;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Abstração</a:t>
            </a:r>
          </a:p>
        </p:txBody>
      </p:sp>
      <p:pic>
        <p:nvPicPr>
          <p:cNvPr descr="lpc-01.png"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3450"/>
            <a:ext cx="6210300" cy="19907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/>
        </p:nvSpPr>
        <p:spPr>
          <a:xfrm>
            <a:off x="6974650" y="396525"/>
            <a:ext cx="1772700" cy="1154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__init__ é o construtor, ou melhor, o inicializador</a:t>
            </a:r>
          </a:p>
        </p:txBody>
      </p:sp>
      <p:cxnSp>
        <p:nvCxnSpPr>
          <p:cNvPr id="70" name="Shape 70"/>
          <p:cNvCxnSpPr>
            <a:stCxn id="69" idx="1"/>
          </p:cNvCxnSpPr>
          <p:nvPr/>
        </p:nvCxnSpPr>
        <p:spPr>
          <a:xfrm flipH="1">
            <a:off x="1807750" y="973875"/>
            <a:ext cx="5166900" cy="682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1" name="Shape 71"/>
          <p:cNvSpPr txBox="1"/>
          <p:nvPr/>
        </p:nvSpPr>
        <p:spPr>
          <a:xfrm>
            <a:off x="6927975" y="2111050"/>
            <a:ext cx="1904400" cy="1038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self é o 1º parâmetro formal em todos os métodos de instância</a:t>
            </a:r>
          </a:p>
        </p:txBody>
      </p:sp>
      <p:cxnSp>
        <p:nvCxnSpPr>
          <p:cNvPr id="72" name="Shape 72"/>
          <p:cNvCxnSpPr>
            <a:stCxn id="71" idx="1"/>
          </p:cNvCxnSpPr>
          <p:nvPr/>
        </p:nvCxnSpPr>
        <p:spPr>
          <a:xfrm rot="10800000">
            <a:off x="2181075" y="2379250"/>
            <a:ext cx="4746900" cy="250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Encapsulamento</a:t>
            </a:r>
          </a:p>
        </p:txBody>
      </p:sp>
      <p:pic>
        <p:nvPicPr>
          <p:cNvPr descr="lpc-02.png"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33500"/>
            <a:ext cx="6276975" cy="2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/>
        </p:nvSpPr>
        <p:spPr>
          <a:xfrm>
            <a:off x="7231225" y="746450"/>
            <a:ext cx="1679400" cy="1458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atributos de dados na classe funcionam como valores default para os atributos das instâncias</a:t>
            </a:r>
          </a:p>
        </p:txBody>
      </p:sp>
      <p:cxnSp>
        <p:nvCxnSpPr>
          <p:cNvPr id="80" name="Shape 80"/>
          <p:cNvCxnSpPr>
            <a:stCxn id="79" idx="1"/>
          </p:cNvCxnSpPr>
          <p:nvPr/>
        </p:nvCxnSpPr>
        <p:spPr>
          <a:xfrm flipH="1">
            <a:off x="2425825" y="1475450"/>
            <a:ext cx="4805400" cy="215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1" name="Shape 81"/>
          <p:cNvCxnSpPr>
            <a:stCxn id="82" idx="1"/>
          </p:cNvCxnSpPr>
          <p:nvPr/>
        </p:nvCxnSpPr>
        <p:spPr>
          <a:xfrm flipH="1">
            <a:off x="2601025" y="3102500"/>
            <a:ext cx="4630200" cy="116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2" name="Shape 82"/>
          <p:cNvSpPr txBox="1"/>
          <p:nvPr/>
        </p:nvSpPr>
        <p:spPr>
          <a:xfrm>
            <a:off x="7231225" y="2554250"/>
            <a:ext cx="1679400" cy="109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atributos da instância só podem ser acessados via self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Herança</a:t>
            </a:r>
          </a:p>
        </p:txBody>
      </p:sp>
      <p:pic>
        <p:nvPicPr>
          <p:cNvPr descr="lpc-03.png"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875" y="1017725"/>
            <a:ext cx="6248194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/>
          <p:nvPr/>
        </p:nvSpPr>
        <p:spPr>
          <a:xfrm>
            <a:off x="559825" y="3090775"/>
            <a:ext cx="2787600" cy="4548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x="6904650" y="326575"/>
            <a:ext cx="200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UML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/>
              <a:t>Diagrama de Classe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7044600" y="1178000"/>
            <a:ext cx="1866000" cy="349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Pessoa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7074150" y="2298450"/>
            <a:ext cx="1866000" cy="349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PessoaFisica</a:t>
            </a:r>
          </a:p>
        </p:txBody>
      </p:sp>
      <p:cxnSp>
        <p:nvCxnSpPr>
          <p:cNvPr id="93" name="Shape 93"/>
          <p:cNvCxnSpPr>
            <a:stCxn id="92" idx="0"/>
            <a:endCxn id="91" idx="2"/>
          </p:cNvCxnSpPr>
          <p:nvPr/>
        </p:nvCxnSpPr>
        <p:spPr>
          <a:xfrm rot="10800000">
            <a:off x="7977450" y="1527750"/>
            <a:ext cx="29700" cy="770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Polimorfismo</a:t>
            </a:r>
          </a:p>
        </p:txBody>
      </p:sp>
      <p:pic>
        <p:nvPicPr>
          <p:cNvPr descr="lpc-04.png"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7537" y="1017725"/>
            <a:ext cx="5368917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/>
          <p:nvPr/>
        </p:nvSpPr>
        <p:spPr>
          <a:xfrm>
            <a:off x="2251000" y="3137425"/>
            <a:ext cx="3347400" cy="4548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2076825" y="1563650"/>
            <a:ext cx="3347400" cy="4548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2251000" y="4130350"/>
            <a:ext cx="3347400" cy="4548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pc-06.png"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5037" y="1294625"/>
            <a:ext cx="6153924" cy="274082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 a Composição?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Composição[...]</a:t>
            </a:r>
          </a:p>
        </p:txBody>
      </p:sp>
      <p:pic>
        <p:nvPicPr>
          <p:cNvPr descr="lpc-05.png"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750" y="1239312"/>
            <a:ext cx="6286500" cy="322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/>
          <p:nvPr/>
        </p:nvSpPr>
        <p:spPr>
          <a:xfrm>
            <a:off x="2251000" y="3522325"/>
            <a:ext cx="2787600" cy="4548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Orientação a Objetos em Python</a:t>
            </a:r>
          </a:p>
        </p:txBody>
      </p:sp>
      <p:sp>
        <p:nvSpPr>
          <p:cNvPr id="121" name="Shape 1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Linguagem de Programação Comercial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3350950" y="3805775"/>
            <a:ext cx="20934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Fabio Castro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deliberado@gmail.com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