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Utilizar diagrama de classes para exemplificar os trabalhos que ocorrem nos comandos do git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jpg"/><Relationship Id="rId7" Type="http://schemas.openxmlformats.org/officeDocument/2006/relationships/image" Target="../media/image08.png"/><Relationship Id="rId8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email_cadastrado_no_github@e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7.pn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Guia básico de utilização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25625" y="308278"/>
            <a:ext cx="6244200" cy="80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Ramificando...</a:t>
            </a:r>
          </a:p>
        </p:txBody>
      </p: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2400262" y="12631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Branches ("ramos") são utilizados para desenvolver funcionalidades isoladas umas das outras. O branch master é o branch "padrão" quando você cria um repositório. Use outros branches para desenvolver e mescle-os (merge) ao branch master após a conclusão.</a:t>
            </a:r>
          </a:p>
        </p:txBody>
      </p:sp>
      <p:pic>
        <p:nvPicPr>
          <p:cNvPr descr="git-branch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333" y="3023050"/>
            <a:ext cx="5365424" cy="20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</a:t>
            </a:r>
            <a:r>
              <a:rPr lang="en"/>
              <a:t>it branch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</a:t>
            </a:r>
            <a:r>
              <a:rPr lang="en"/>
              <a:t>it checkout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</a:t>
            </a:r>
            <a:r>
              <a:rPr lang="en"/>
              <a:t>it stash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</a:t>
            </a:r>
            <a:r>
              <a:rPr lang="en"/>
              <a:t>it merge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535775" y="712150"/>
            <a:ext cx="5526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Github</a:t>
            </a:r>
          </a:p>
        </p:txBody>
      </p:sp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535775" y="1480150"/>
            <a:ext cx="61356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Utiliza o controle de versionamento Git;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Serviço web de hospedagem de projetos;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Rede Social para desenvolvedores;</a:t>
            </a:r>
          </a:p>
        </p:txBody>
      </p:sp>
      <p:pic>
        <p:nvPicPr>
          <p:cNvPr descr="github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775" y="152400"/>
            <a:ext cx="2167824" cy="223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2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75" y="1532025"/>
            <a:ext cx="47625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535775" y="712150"/>
            <a:ext cx="5526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Quem usa git e github ...</a:t>
            </a:r>
          </a:p>
        </p:txBody>
      </p:sp>
      <p:pic>
        <p:nvPicPr>
          <p:cNvPr descr="photo.jp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50" y="2451962"/>
            <a:ext cx="1878876" cy="1878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aLogo-570x450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394" y="1628025"/>
            <a:ext cx="2184325" cy="1724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_2.png"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978" y="1663253"/>
            <a:ext cx="1403774" cy="140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Tube-social-icon2.jpg"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550" y="261350"/>
            <a:ext cx="1931850" cy="128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YbdIM1abwyVSUZLDKoE0CDZGRhlkpsaPOg9tNnBktUQYsXflwknnOn2Ge1Yr7rImGk=w300"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9050" y="3500352"/>
            <a:ext cx="1287900" cy="128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1.png" id="170" name="Shape 1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4828" y="3159749"/>
            <a:ext cx="1453424" cy="14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title"/>
          </p:nvPr>
        </p:nvSpPr>
        <p:spPr>
          <a:xfrm>
            <a:off x="535775" y="712150"/>
            <a:ext cx="5526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Concorrentes..</a:t>
            </a:r>
          </a:p>
        </p:txBody>
      </p:sp>
      <p:pic>
        <p:nvPicPr>
          <p:cNvPr descr="bitbucket_rgb_blue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053232"/>
            <a:ext cx="4690975" cy="1037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xus2cee_google-code-logo.pn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849" y="2967378"/>
            <a:ext cx="2529550" cy="189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5951250" y="2993450"/>
            <a:ext cx="2423400" cy="1876800"/>
          </a:xfrm>
          <a:prstGeom prst="noSmoking">
            <a:avLst>
              <a:gd fmla="val 12561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Criando um perfil no Github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http://github.com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46425" y="575950"/>
            <a:ext cx="81753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Associando uma chave...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98896" y="1595775"/>
            <a:ext cx="82329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b="1" lang="en">
                <a:solidFill>
                  <a:schemeClr val="dk1"/>
                </a:solidFill>
              </a:rPr>
              <a:t>ssh-keygen -t rsa -C "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email_cadastrado_no_github@email.com</a:t>
            </a:r>
            <a:r>
              <a:rPr b="1" lang="en">
                <a:solidFill>
                  <a:schemeClr val="dk1"/>
                </a:solidFill>
              </a:rPr>
              <a:t>"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b="1" lang="en">
                <a:solidFill>
                  <a:schemeClr val="dk1"/>
                </a:solidFill>
              </a:rPr>
              <a:t>(informe uma senha)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b="1" lang="en">
                <a:solidFill>
                  <a:schemeClr val="dk1"/>
                </a:solidFill>
              </a:rPr>
              <a:t>notepad ~/.ssh/id_rsa.pub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b="1" lang="en">
                <a:solidFill>
                  <a:schemeClr val="dk1"/>
                </a:solidFill>
              </a:rPr>
              <a:t>Teste a conexão (ssh -T git@github.com)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repositórios remotos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git remote add origin &lt;url_repositório&gt;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git push origin master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Guia básico de utilização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6100" y="370975"/>
            <a:ext cx="5526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Primeiramente VCS</a:t>
            </a:r>
          </a:p>
        </p:txBody>
      </p:sp>
      <p:pic>
        <p:nvPicPr>
          <p:cNvPr descr="git-logo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75" y="2520250"/>
            <a:ext cx="2470374" cy="24703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4294967295" type="title"/>
          </p:nvPr>
        </p:nvSpPr>
        <p:spPr>
          <a:xfrm rot="373">
            <a:off x="415908" y="1139286"/>
            <a:ext cx="5526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Sistema de controle de versões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51100" y="1823850"/>
            <a:ext cx="4710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Software que gerencia diferentes versões de um documento qualquer.</a:t>
            </a:r>
          </a:p>
        </p:txBody>
      </p:sp>
      <p:pic>
        <p:nvPicPr>
          <p:cNvPr descr="subversion_logo-384x332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00" y="3212160"/>
            <a:ext cx="1778474" cy="1537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rcurial.pn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3825" y="2775175"/>
            <a:ext cx="1845486" cy="22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600" cy="111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Vantagens do controle de versões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410100" y="1810725"/>
            <a:ext cx="6321600" cy="27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Controle do histórico;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Trabalho em equipe;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Marcação e resgate de versões estáveis;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Ramificação do projeto;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4294967295" type="title"/>
          </p:nvPr>
        </p:nvSpPr>
        <p:spPr>
          <a:xfrm>
            <a:off x="535775" y="712150"/>
            <a:ext cx="5526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Git</a:t>
            </a:r>
          </a:p>
        </p:txBody>
      </p:sp>
      <p:sp>
        <p:nvSpPr>
          <p:cNvPr id="95" name="Shape 95"/>
          <p:cNvSpPr txBox="1"/>
          <p:nvPr>
            <p:ph idx="4294967295" type="title"/>
          </p:nvPr>
        </p:nvSpPr>
        <p:spPr>
          <a:xfrm>
            <a:off x="535775" y="1480150"/>
            <a:ext cx="61356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Criado em 2005 por Linus Torvalds;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Utilizado para o projeto de kernel linux;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VCS mais utilizado;</a:t>
            </a:r>
          </a:p>
        </p:txBody>
      </p:sp>
      <p:pic>
        <p:nvPicPr>
          <p:cNvPr descr="git-logo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875" y="3212150"/>
            <a:ext cx="1778474" cy="17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3100" y="712150"/>
            <a:ext cx="8590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git config --global user.name "Nome"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br>
              <a:rPr lang="en" sz="3000"/>
            </a:br>
            <a:r>
              <a:rPr lang="en" sz="3000"/>
              <a:t>git config --global user.email "seu_email"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2" name="Shape 102"/>
          <p:cNvSpPr txBox="1"/>
          <p:nvPr/>
        </p:nvSpPr>
        <p:spPr>
          <a:xfrm>
            <a:off x="1211625" y="522675"/>
            <a:ext cx="59274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</a:rPr>
              <a:t>Antes de começar...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criando um novo repositório</a:t>
            </a:r>
            <a:r>
              <a:rPr lang="en"/>
              <a:t> </a:t>
            </a:r>
            <a:r>
              <a:rPr lang="en" sz="1800">
                <a:solidFill>
                  <a:schemeClr val="accent5"/>
                </a:solidFill>
              </a:rPr>
              <a:t>crie uma nova pasta, abra-a no terminal e execute o comando</a:t>
            </a:r>
            <a:r>
              <a:rPr lang="en">
                <a:solidFill>
                  <a:schemeClr val="accent5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para criar um novo repositório.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009125" y="2530925"/>
            <a:ext cx="2647500" cy="4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luxo de trabalho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Seus repositórios locais consistem em três "árvores" mantidas pelo git.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A primeira delas é sua </a:t>
            </a:r>
            <a:r>
              <a:rPr i="1" lang="en" sz="2000">
                <a:solidFill>
                  <a:srgbClr val="FF0000"/>
                </a:solidFill>
              </a:rPr>
              <a:t>Working Directory</a:t>
            </a:r>
            <a:r>
              <a:rPr lang="en" sz="1800">
                <a:solidFill>
                  <a:schemeClr val="accent5"/>
                </a:solidFill>
              </a:rPr>
              <a:t> que contém os arquivos vigentes.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A segunda </a:t>
            </a:r>
            <a:r>
              <a:rPr i="1" lang="en" sz="2000">
                <a:solidFill>
                  <a:srgbClr val="FF0000"/>
                </a:solidFill>
              </a:rPr>
              <a:t>Index</a:t>
            </a:r>
            <a:r>
              <a:rPr lang="en" sz="1800">
                <a:solidFill>
                  <a:schemeClr val="accent5"/>
                </a:solidFill>
              </a:rPr>
              <a:t> que funciona como uma área temporária.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Finalmente a </a:t>
            </a:r>
            <a:r>
              <a:rPr i="1" lang="en" sz="2000">
                <a:solidFill>
                  <a:srgbClr val="FF0000"/>
                </a:solidFill>
              </a:rPr>
              <a:t>HEAD</a:t>
            </a:r>
            <a:r>
              <a:rPr lang="en" sz="1800">
                <a:solidFill>
                  <a:schemeClr val="accent5"/>
                </a:solidFill>
              </a:rPr>
              <a:t> que aponta para o último commit</a:t>
            </a:r>
            <a:r>
              <a:rPr i="1" lang="en" sz="2000">
                <a:solidFill>
                  <a:srgbClr val="FF0000"/>
                </a:solidFill>
              </a:rPr>
              <a:t> (confirmação) </a:t>
            </a:r>
            <a:r>
              <a:rPr lang="en" sz="1800">
                <a:solidFill>
                  <a:schemeClr val="accent5"/>
                </a:solidFill>
              </a:rPr>
              <a:t>que você fez.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83098" y="712150"/>
            <a:ext cx="86625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adicionar &amp; confirmar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Você pode propor mudanças (adicioná-las ao Index) usando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Este é o primeiro passo no fluxo de trabalho básico do git. Para realmente confirmar estas mudanças (isto é, fazer um commit), use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Agora o arquivo é enviado para o HEAD, mas ainda não para o repositório remoto.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Shape 119"/>
          <p:cNvSpPr txBox="1"/>
          <p:nvPr/>
        </p:nvSpPr>
        <p:spPr>
          <a:xfrm>
            <a:off x="373225" y="1679500"/>
            <a:ext cx="4117200" cy="4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&lt;nome_do_arquivo&gt;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73225" y="2963250"/>
            <a:ext cx="5317800" cy="4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 commit -m "comentários das alterações"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1750" y="455575"/>
            <a:ext cx="8620500" cy="10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 prática...</a:t>
            </a:r>
          </a:p>
        </p:txBody>
      </p:sp>
      <p:sp>
        <p:nvSpPr>
          <p:cNvPr id="126" name="Shape 126"/>
          <p:cNvSpPr/>
          <p:nvPr/>
        </p:nvSpPr>
        <p:spPr>
          <a:xfrm>
            <a:off x="337450" y="2300850"/>
            <a:ext cx="1866000" cy="1766700"/>
          </a:xfrm>
          <a:prstGeom prst="wedgeRectCallout">
            <a:avLst>
              <a:gd fmla="val -19339" name="adj1"/>
              <a:gd fmla="val 5051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463700" y="2315612"/>
            <a:ext cx="2259300" cy="1755600"/>
          </a:xfrm>
          <a:prstGeom prst="wedgeRectCallout">
            <a:avLst>
              <a:gd fmla="val -20150" name="adj1"/>
              <a:gd fmla="val 5123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881772" y="2277000"/>
            <a:ext cx="1983900" cy="1814400"/>
          </a:xfrm>
          <a:prstGeom prst="wedgeRectCallout">
            <a:avLst>
              <a:gd fmla="val -17463" name="adj1"/>
              <a:gd fmla="val 50518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6939252" y="2336004"/>
            <a:ext cx="1872300" cy="16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HEAD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Confirmação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33999" y="2357155"/>
            <a:ext cx="17610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Diretório de trabalho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Arquivos vigentes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529165" y="2372698"/>
            <a:ext cx="2132100" cy="15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Index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Area temporaria</a:t>
            </a:r>
          </a:p>
        </p:txBody>
      </p:sp>
      <p:sp>
        <p:nvSpPr>
          <p:cNvPr id="132" name="Shape 132"/>
          <p:cNvSpPr/>
          <p:nvPr/>
        </p:nvSpPr>
        <p:spPr>
          <a:xfrm>
            <a:off x="2041075" y="1531900"/>
            <a:ext cx="1983829" cy="625821"/>
          </a:xfrm>
          <a:custGeom>
            <a:pathLst>
              <a:path extrusionOk="0" h="25965" w="62048">
                <a:moveTo>
                  <a:pt x="0" y="25032"/>
                </a:moveTo>
                <a:cubicBezTo>
                  <a:pt x="2876" y="21299"/>
                  <a:pt x="10729" y="6293"/>
                  <a:pt x="17261" y="2639"/>
                </a:cubicBezTo>
                <a:cubicBezTo>
                  <a:pt x="23792" y="-1015"/>
                  <a:pt x="31723" y="-782"/>
                  <a:pt x="39188" y="3105"/>
                </a:cubicBezTo>
                <a:cubicBezTo>
                  <a:pt x="46652" y="6992"/>
                  <a:pt x="58238" y="22155"/>
                  <a:pt x="62048" y="2596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3" name="Shape 133"/>
          <p:cNvSpPr/>
          <p:nvPr/>
        </p:nvSpPr>
        <p:spPr>
          <a:xfrm>
            <a:off x="5564150" y="1582537"/>
            <a:ext cx="1983829" cy="625821"/>
          </a:xfrm>
          <a:custGeom>
            <a:pathLst>
              <a:path extrusionOk="0" h="25965" w="62048">
                <a:moveTo>
                  <a:pt x="0" y="25032"/>
                </a:moveTo>
                <a:cubicBezTo>
                  <a:pt x="2876" y="21299"/>
                  <a:pt x="10729" y="6293"/>
                  <a:pt x="17261" y="2639"/>
                </a:cubicBezTo>
                <a:cubicBezTo>
                  <a:pt x="23792" y="-1015"/>
                  <a:pt x="31723" y="-782"/>
                  <a:pt x="39188" y="3105"/>
                </a:cubicBezTo>
                <a:cubicBezTo>
                  <a:pt x="46652" y="6992"/>
                  <a:pt x="58238" y="22155"/>
                  <a:pt x="62048" y="2596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4" name="Shape 134"/>
          <p:cNvSpPr txBox="1"/>
          <p:nvPr/>
        </p:nvSpPr>
        <p:spPr>
          <a:xfrm>
            <a:off x="2297647" y="1941000"/>
            <a:ext cx="132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773062" y="1845300"/>
            <a:ext cx="156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