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2" r:id="rId4"/>
    <p:sldId id="270" r:id="rId5"/>
    <p:sldId id="273" r:id="rId6"/>
    <p:sldId id="268" r:id="rId7"/>
    <p:sldId id="267" r:id="rId8"/>
    <p:sldId id="280" r:id="rId9"/>
    <p:sldId id="281" r:id="rId10"/>
    <p:sldId id="282" r:id="rId11"/>
    <p:sldId id="265" r:id="rId12"/>
    <p:sldId id="271" r:id="rId13"/>
    <p:sldId id="272" r:id="rId14"/>
    <p:sldId id="285" r:id="rId15"/>
    <p:sldId id="276" r:id="rId16"/>
    <p:sldId id="283" r:id="rId17"/>
    <p:sldId id="284" r:id="rId18"/>
    <p:sldId id="275" r:id="rId19"/>
    <p:sldId id="278" r:id="rId20"/>
    <p:sldId id="287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>
      <p:cViewPr>
        <p:scale>
          <a:sx n="100" d="100"/>
          <a:sy n="100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2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0" name="Rec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2" name="Rec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3" name="Marcador de Posição do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8" name="Marcador de Posição d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15" name="Marcador de Posição d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16" name="Texto Informativo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PT" sz="1200" b="1" i="1" dirty="0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lang="pt-PT" sz="1200" b="0" i="1" dirty="0">
                <a:latin typeface="Arial"/>
                <a:ea typeface="+mn-ea"/>
                <a:cs typeface="Arial"/>
              </a:rPr>
              <a:t>Para alterar a imagem neste diapositivo, selecione a imagem e elimine-a. Em seguida, clique no ícone Imagens no marcador de posição para inserir uma imagem à sua escolha.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27/01/17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PT" smtClean="0"/>
              <a:pPr/>
              <a:t>27/01/17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897639"/>
            <a:ext cx="5120640" cy="256032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dirty="0">
                <a:solidFill>
                  <a:srgbClr val="595959"/>
                </a:solidFill>
                <a:latin typeface="Book Antiqua"/>
              </a:rPr>
              <a:t>Comboios Lusitanos</a:t>
            </a:r>
            <a:endParaRPr lang="pt-PT" sz="4000" b="0" i="0" dirty="0">
              <a:solidFill>
                <a:srgbClr val="595959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3596055"/>
            <a:ext cx="5120640" cy="1600200"/>
          </a:xfrm>
        </p:spPr>
        <p:txBody>
          <a:bodyPr/>
          <a:lstStyle/>
          <a:p>
            <a:pPr marL="0" indent="0" algn="l">
              <a:buNone/>
            </a:pPr>
            <a:r>
              <a:rPr lang="pt-PT" dirty="0"/>
              <a:t>Base de dados </a:t>
            </a:r>
            <a:r>
              <a:rPr lang="pt-PT" dirty="0" smtClean="0"/>
              <a:t>16/17 </a:t>
            </a:r>
            <a:r>
              <a:rPr lang="mr-IN" dirty="0" smtClean="0"/>
              <a:t>–</a:t>
            </a:r>
            <a:r>
              <a:rPr lang="pt-PT" dirty="0" smtClean="0"/>
              <a:t> Grupo 07</a:t>
            </a:r>
            <a:endParaRPr lang="pt-PT" sz="2400" b="0" i="0" dirty="0"/>
          </a:p>
        </p:txBody>
      </p:sp>
      <p:pic>
        <p:nvPicPr>
          <p:cNvPr id="7" name="Marcador de Posição da Imagem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195"/>
          <a:stretch>
            <a:fillRect/>
          </a:stretch>
        </p:blipFill>
        <p:spPr>
          <a:xfrm>
            <a:off x="6743703" y="0"/>
            <a:ext cx="5448297" cy="6858000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527172"/>
            <a:ext cx="1905000" cy="1724025"/>
          </a:xfrm>
          <a:prstGeom prst="rect">
            <a:avLst/>
          </a:prstGeom>
        </p:spPr>
      </p:pic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295401" y="4378960"/>
            <a:ext cx="4932679" cy="216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Book Antiqua"/>
              </a:rPr>
              <a:t>André Rodrigues Freitas A74619</a:t>
            </a:r>
          </a:p>
          <a:p>
            <a:pPr marL="342900" indent="-342900"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pt-PT" dirty="0"/>
              <a:t>Cesário Miguel Perneta A73883</a:t>
            </a:r>
          </a:p>
          <a:p>
            <a:pPr marL="342900" indent="-342900"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Book Antiqua"/>
              </a:rPr>
              <a:t>João Miguel Palmeira A73864</a:t>
            </a:r>
          </a:p>
          <a:p>
            <a:pPr marL="342900" indent="-342900"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Book Antiqua"/>
              </a:rPr>
              <a:t>Sofia Manuela Carvalho A76658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48408" y="518746"/>
            <a:ext cx="112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8" y="2188881"/>
            <a:ext cx="10936744" cy="3182816"/>
          </a:xfrm>
          <a:prstGeom prst="rect">
            <a:avLst/>
          </a:prstGeom>
        </p:spPr>
      </p:pic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Procedure</a:t>
            </a:r>
            <a:r>
              <a:rPr lang="pt-PT" dirty="0"/>
              <a:t> – Número de lugares ocupados num certo comboio, numa viagem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Procedure</a:t>
            </a:r>
            <a:r>
              <a:rPr lang="pt-PT" dirty="0"/>
              <a:t> – Lucro total de uma dada viagem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4" y="2191624"/>
            <a:ext cx="10888911" cy="305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View</a:t>
            </a:r>
            <a:r>
              <a:rPr lang="pt-PT" dirty="0"/>
              <a:t> – Lugares livres em cada comboio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8" y="2117735"/>
            <a:ext cx="10695963" cy="29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Espaço ocupado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Cliente = 7750 bytes</a:t>
            </a:r>
          </a:p>
          <a:p>
            <a:r>
              <a:rPr lang="pt-PT" dirty="0" smtClean="0"/>
              <a:t>Endereço = 4700 bytes</a:t>
            </a:r>
          </a:p>
          <a:p>
            <a:r>
              <a:rPr lang="pt-PT" dirty="0" smtClean="0"/>
              <a:t>Reserva = 200 bytes</a:t>
            </a:r>
          </a:p>
          <a:p>
            <a:r>
              <a:rPr lang="pt-PT" dirty="0" smtClean="0"/>
              <a:t>Bilhete = 3240 bytes</a:t>
            </a:r>
          </a:p>
          <a:p>
            <a:r>
              <a:rPr lang="pt-PT" dirty="0" smtClean="0"/>
              <a:t>Viagem = 4160 bytes</a:t>
            </a:r>
          </a:p>
          <a:p>
            <a:r>
              <a:rPr lang="pt-PT" dirty="0" smtClean="0"/>
              <a:t>Comboio = 80 bytes</a:t>
            </a:r>
          </a:p>
          <a:p>
            <a:r>
              <a:rPr lang="pt-PT" dirty="0" smtClean="0"/>
              <a:t>Lugar = 3600 bytes</a:t>
            </a:r>
          </a:p>
          <a:p>
            <a:r>
              <a:rPr lang="pt-PT" dirty="0" smtClean="0"/>
              <a:t>Fazendo um total de 23730 bytes, ou seja, aproximadamente 23KB.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3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4/45/MongoDB-Logo.svg/527px-MongoDB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1858564"/>
            <a:ext cx="12029814" cy="328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Implementação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1637824"/>
            <a:ext cx="7658100" cy="51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Coleções - </a:t>
            </a:r>
            <a:r>
              <a:rPr lang="pt-PT" dirty="0" err="1" smtClean="0"/>
              <a:t>json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6"/>
          <a:stretch/>
        </p:blipFill>
        <p:spPr>
          <a:xfrm>
            <a:off x="672079" y="1649290"/>
            <a:ext cx="3442283" cy="449898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95400" y="614827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Coleção Clientes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1" t="-1" b="47530"/>
          <a:stretch/>
        </p:blipFill>
        <p:spPr>
          <a:xfrm>
            <a:off x="6617428" y="2302185"/>
            <a:ext cx="2363768" cy="3598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1" t="52470"/>
          <a:stretch/>
        </p:blipFill>
        <p:spPr>
          <a:xfrm>
            <a:off x="8981196" y="2641066"/>
            <a:ext cx="2363768" cy="325955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38171" y="61482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Coleção Comboios</a:t>
            </a:r>
          </a:p>
        </p:txBody>
      </p:sp>
    </p:spTree>
    <p:extLst>
      <p:ext uri="{BB962C8B-B14F-4D97-AF65-F5344CB8AC3E}">
        <p14:creationId xmlns:p14="http://schemas.microsoft.com/office/powerpoint/2010/main" val="19263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Query que devolve todos os clientes do sexo feminino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89" b="34228"/>
          <a:stretch/>
        </p:blipFill>
        <p:spPr>
          <a:xfrm>
            <a:off x="3739024" y="1621554"/>
            <a:ext cx="4713952" cy="5064471"/>
          </a:xfrm>
        </p:spPr>
      </p:pic>
    </p:spTree>
    <p:extLst>
      <p:ext uri="{BB962C8B-B14F-4D97-AF65-F5344CB8AC3E}">
        <p14:creationId xmlns:p14="http://schemas.microsoft.com/office/powerpoint/2010/main" val="7506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Inserção de um novo cliente, assim como o respetivo endereço e respetiva reserva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49" r="2172"/>
          <a:stretch/>
        </p:blipFill>
        <p:spPr>
          <a:xfrm>
            <a:off x="676712" y="2660519"/>
            <a:ext cx="10838576" cy="25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Várias dificuldades detetadas porém nem todas ultrapassadas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SQL mais fácil de utilizar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err="1" smtClean="0"/>
              <a:t>NoSQL</a:t>
            </a:r>
            <a:r>
              <a:rPr lang="pt-PT" dirty="0" smtClean="0"/>
              <a:t> permite maior liberdade de organização</a:t>
            </a:r>
          </a:p>
          <a:p>
            <a:endParaRPr lang="pt-PT" dirty="0"/>
          </a:p>
          <a:p>
            <a:r>
              <a:rPr lang="pt-PT" dirty="0" smtClean="0"/>
              <a:t>Funcionalidades passíveis de alterações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00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 smtClean="0"/>
              <a:t>A </a:t>
            </a:r>
            <a:r>
              <a:rPr lang="pt-PT" dirty="0"/>
              <a:t>empresa Comboios Lusitanos decidiu criar um sistema de reservas via Web na sequência de várias falhas apontadas pelos seus clientes. 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Este </a:t>
            </a:r>
            <a:r>
              <a:rPr lang="pt-PT" dirty="0"/>
              <a:t>sistema foi implementado através da criação de uma base de dados para suportar o funcionamento desta aplicação Web.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897639"/>
            <a:ext cx="5120640" cy="256032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dirty="0">
                <a:solidFill>
                  <a:srgbClr val="595959"/>
                </a:solidFill>
                <a:latin typeface="Book Antiqua"/>
              </a:rPr>
              <a:t>Comboios Lusitanos</a:t>
            </a:r>
            <a:endParaRPr lang="pt-PT" sz="4000" b="0" i="0" dirty="0">
              <a:solidFill>
                <a:srgbClr val="595959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3596055"/>
            <a:ext cx="5120640" cy="1600200"/>
          </a:xfrm>
        </p:spPr>
        <p:txBody>
          <a:bodyPr/>
          <a:lstStyle/>
          <a:p>
            <a:pPr marL="0" indent="0" algn="l">
              <a:buNone/>
            </a:pPr>
            <a:r>
              <a:rPr lang="pt-PT" dirty="0"/>
              <a:t>Base de dados </a:t>
            </a:r>
            <a:r>
              <a:rPr lang="pt-PT" dirty="0" smtClean="0"/>
              <a:t>16/17 </a:t>
            </a:r>
            <a:r>
              <a:rPr lang="mr-IN" dirty="0" smtClean="0"/>
              <a:t>–</a:t>
            </a:r>
            <a:r>
              <a:rPr lang="pt-PT" dirty="0" smtClean="0"/>
              <a:t> Grupo 07</a:t>
            </a:r>
            <a:endParaRPr lang="pt-PT" sz="2400" b="0" i="0" dirty="0"/>
          </a:p>
        </p:txBody>
      </p:sp>
      <p:pic>
        <p:nvPicPr>
          <p:cNvPr id="7" name="Marcador de Posição da Imagem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195"/>
          <a:stretch>
            <a:fillRect/>
          </a:stretch>
        </p:blipFill>
        <p:spPr>
          <a:xfrm>
            <a:off x="6743703" y="0"/>
            <a:ext cx="5448297" cy="6858000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527172"/>
            <a:ext cx="1905000" cy="1724025"/>
          </a:xfrm>
          <a:prstGeom prst="rect">
            <a:avLst/>
          </a:prstGeom>
        </p:spPr>
      </p:pic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295401" y="4378960"/>
            <a:ext cx="4932679" cy="216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Book Antiqua"/>
              </a:rPr>
              <a:t>André Rodrigues Freitas A74619</a:t>
            </a:r>
          </a:p>
          <a:p>
            <a:pPr marL="342900" indent="-342900"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pt-PT" dirty="0"/>
              <a:t>Cesário Miguel Perneta A73883</a:t>
            </a:r>
          </a:p>
          <a:p>
            <a:pPr marL="342900" indent="-342900"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Book Antiqua"/>
              </a:rPr>
              <a:t>João Miguel Palmeira A73864</a:t>
            </a:r>
          </a:p>
          <a:p>
            <a:pPr marL="342900" indent="-342900"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Book Antiqua"/>
              </a:rPr>
              <a:t>Sofia Manuela Carvalho A76658</a:t>
            </a:r>
          </a:p>
        </p:txBody>
      </p:sp>
    </p:spTree>
    <p:extLst>
      <p:ext uri="{BB962C8B-B14F-4D97-AF65-F5344CB8AC3E}">
        <p14:creationId xmlns:p14="http://schemas.microsoft.com/office/powerpoint/2010/main" val="9811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Estudo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Um cliente pode fazer várias reservas, sendo que em cada uma pode reservar vários bilhetes.  </a:t>
            </a:r>
          </a:p>
          <a:p>
            <a:pPr algn="just"/>
            <a:r>
              <a:rPr lang="pt-PT" dirty="0"/>
              <a:t>Podem-se reservar vários bilhetes para uma viagem.</a:t>
            </a:r>
          </a:p>
          <a:p>
            <a:pPr algn="just"/>
            <a:r>
              <a:rPr lang="pt-PT" dirty="0"/>
              <a:t>Um comboio pode fazer várias viagens.</a:t>
            </a:r>
          </a:p>
          <a:p>
            <a:pPr algn="just"/>
            <a:r>
              <a:rPr lang="pt-PT" dirty="0"/>
              <a:t>Cada comboio tem duas carruagens, sendo uma carruagem para as viagens feitas em classe executiva (6 lugares) e a outra para a classe económica (9 lugares).</a:t>
            </a:r>
          </a:p>
          <a:p>
            <a:pPr algn="just"/>
            <a:r>
              <a:rPr lang="pt-PT" dirty="0"/>
              <a:t>O bilhete terá um desconto de 10% sobre o seu custo normal, se a reserva for feita numa qualquer data anterior ao dia da viagem.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421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" y="159391"/>
            <a:ext cx="12155284" cy="65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Concetual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6797"/>
            <a:ext cx="12180815" cy="533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Lógico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018"/>
            <a:ext cx="12192000" cy="53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Físico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half" idx="4294967295"/>
          </p:nvPr>
        </p:nvSpPr>
        <p:spPr>
          <a:xfrm>
            <a:off x="1040933" y="5332412"/>
            <a:ext cx="4419600" cy="839787"/>
          </a:xfrm>
        </p:spPr>
        <p:txBody>
          <a:bodyPr/>
          <a:lstStyle/>
          <a:p>
            <a:pPr algn="ctr"/>
            <a:r>
              <a:rPr lang="pt-PT" dirty="0"/>
              <a:t>Geração da tabela Cliente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half" idx="4294967295"/>
          </p:nvPr>
        </p:nvSpPr>
        <p:spPr>
          <a:xfrm>
            <a:off x="6580464" y="5332412"/>
            <a:ext cx="4419600" cy="839787"/>
          </a:xfrm>
        </p:spPr>
        <p:txBody>
          <a:bodyPr/>
          <a:lstStyle/>
          <a:p>
            <a:pPr algn="ctr"/>
            <a:r>
              <a:rPr lang="pt-PT" dirty="0"/>
              <a:t>Geração da tabela Bilhete</a:t>
            </a:r>
          </a:p>
        </p:txBody>
      </p:sp>
      <p:pic>
        <p:nvPicPr>
          <p:cNvPr id="4" name="Marcador de Posição da Imagem 3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25"/>
          <a:stretch/>
        </p:blipFill>
        <p:spPr>
          <a:xfrm>
            <a:off x="964733" y="2986087"/>
            <a:ext cx="4572000" cy="2346325"/>
          </a:xfrm>
        </p:spPr>
      </p:pic>
      <p:pic>
        <p:nvPicPr>
          <p:cNvPr id="5" name="Marcador de Posição da Imagem 4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1" b="3722"/>
          <a:stretch/>
        </p:blipFill>
        <p:spPr>
          <a:xfrm>
            <a:off x="6504264" y="1635126"/>
            <a:ext cx="4572000" cy="3697287"/>
          </a:xfrm>
        </p:spPr>
      </p:pic>
    </p:spTree>
    <p:extLst>
      <p:ext uri="{BB962C8B-B14F-4D97-AF65-F5344CB8AC3E}">
        <p14:creationId xmlns:p14="http://schemas.microsoft.com/office/powerpoint/2010/main" val="27810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Físico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half" idx="4294967295"/>
          </p:nvPr>
        </p:nvSpPr>
        <p:spPr>
          <a:xfrm>
            <a:off x="881581" y="5384888"/>
            <a:ext cx="4419600" cy="839787"/>
          </a:xfrm>
        </p:spPr>
        <p:txBody>
          <a:bodyPr/>
          <a:lstStyle/>
          <a:p>
            <a:pPr algn="ctr"/>
            <a:r>
              <a:rPr lang="pt-PT" dirty="0"/>
              <a:t>Povoamento da tabela Cliente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half" idx="4294967295"/>
          </p:nvPr>
        </p:nvSpPr>
        <p:spPr>
          <a:xfrm>
            <a:off x="6732784" y="5384888"/>
            <a:ext cx="4421187" cy="839787"/>
          </a:xfrm>
        </p:spPr>
        <p:txBody>
          <a:bodyPr/>
          <a:lstStyle/>
          <a:p>
            <a:pPr algn="ctr"/>
            <a:r>
              <a:rPr lang="pt-PT" dirty="0"/>
              <a:t>Povoamento da tabela Bilhete</a:t>
            </a:r>
          </a:p>
        </p:txBody>
      </p:sp>
      <p:pic>
        <p:nvPicPr>
          <p:cNvPr id="16" name="Marcador de Posição da Imagem 15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" b="1026"/>
          <a:stretch>
            <a:fillRect/>
          </a:stretch>
        </p:blipFill>
        <p:spPr>
          <a:xfrm>
            <a:off x="6030316" y="1651001"/>
            <a:ext cx="5826125" cy="3681412"/>
          </a:xfr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" y="1621595"/>
            <a:ext cx="5712978" cy="37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6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Transação – Cliente faz uma reserva de uma viagem para uma data num determinado lugar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2" y="1641910"/>
            <a:ext cx="10137396" cy="50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96803FE3-9945-44CB-897E-88EF06227D35}" vid="{99322C00-546F-46A9-9287-02BE2C09F691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sobre o rumo de negócios (ecrã panorâmico)</Template>
  <TotalTime>0</TotalTime>
  <Words>351</Words>
  <Application>Microsoft Macintosh PowerPoint</Application>
  <PresentationFormat>Ecrã Panorâmico</PresentationFormat>
  <Paragraphs>59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Book Antiqua</vt:lpstr>
      <vt:lpstr>Arial</vt:lpstr>
      <vt:lpstr>Sales Direction 16X9</vt:lpstr>
      <vt:lpstr>Comboios Lusitanos</vt:lpstr>
      <vt:lpstr>Contextualização</vt:lpstr>
      <vt:lpstr>Caso de Estudo</vt:lpstr>
      <vt:lpstr>Apresentação do PowerPoint</vt:lpstr>
      <vt:lpstr>Modelo Concetual</vt:lpstr>
      <vt:lpstr>Modelo Lógico</vt:lpstr>
      <vt:lpstr>Modelo Físico</vt:lpstr>
      <vt:lpstr>Modelo Físico</vt:lpstr>
      <vt:lpstr>Transação – Cliente faz uma reserva de uma viagem para uma data num determinado lugar</vt:lpstr>
      <vt:lpstr>Procedure – Número de lugares ocupados num certo comboio, numa viagem</vt:lpstr>
      <vt:lpstr>Procedure – Lucro total de uma dada viagem</vt:lpstr>
      <vt:lpstr>View – Lugares livres em cada comboio</vt:lpstr>
      <vt:lpstr>Espaço ocupado</vt:lpstr>
      <vt:lpstr>Apresentação do PowerPoint</vt:lpstr>
      <vt:lpstr>Implementação</vt:lpstr>
      <vt:lpstr>Coleções - json</vt:lpstr>
      <vt:lpstr>Query que devolve todos os clientes do sexo feminino</vt:lpstr>
      <vt:lpstr>Inserção de um novo cliente, assim como o respetivo endereço e respetiva reserva</vt:lpstr>
      <vt:lpstr>Conclusões</vt:lpstr>
      <vt:lpstr>Comboios Lusitanos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2017-01-21T20:26:19Z</dcterms:created>
  <dcterms:modified xsi:type="dcterms:W3CDTF">2017-01-27T11:43:21Z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