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6" r:id="rId6"/>
    <p:sldId id="265" r:id="rId7"/>
    <p:sldId id="273" r:id="rId8"/>
    <p:sldId id="272" r:id="rId9"/>
    <p:sldId id="271" r:id="rId10"/>
    <p:sldId id="292" r:id="rId11"/>
    <p:sldId id="267" r:id="rId12"/>
    <p:sldId id="264" r:id="rId13"/>
    <p:sldId id="268" r:id="rId14"/>
    <p:sldId id="274" r:id="rId15"/>
    <p:sldId id="275" r:id="rId16"/>
    <p:sldId id="269" r:id="rId17"/>
    <p:sldId id="276" r:id="rId18"/>
    <p:sldId id="270" r:id="rId19"/>
    <p:sldId id="277" r:id="rId20"/>
    <p:sldId id="278" r:id="rId21"/>
    <p:sldId id="279" r:id="rId22"/>
    <p:sldId id="284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6334" y="139413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Processamento de Linguagens</a:t>
            </a:r>
            <a:br>
              <a:rPr lang="pt-PT" dirty="0" smtClean="0"/>
            </a:br>
            <a:r>
              <a:rPr lang="pt-PT" dirty="0" smtClean="0"/>
              <a:t>(</a:t>
            </a:r>
            <a:r>
              <a:rPr lang="pt-PT" b="1" dirty="0" err="1" smtClean="0"/>
              <a:t>MiEI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759" y="3940252"/>
            <a:ext cx="8915399" cy="2151455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r>
              <a:rPr lang="pt-PT" sz="2900" dirty="0" smtClean="0"/>
              <a:t>Pedro Rangel Henriques</a:t>
            </a:r>
          </a:p>
          <a:p>
            <a:endParaRPr lang="pt-PT" dirty="0"/>
          </a:p>
          <a:p>
            <a:r>
              <a:rPr lang="pt-PT" dirty="0" smtClean="0"/>
              <a:t>Departamento de informática</a:t>
            </a:r>
          </a:p>
          <a:p>
            <a:r>
              <a:rPr lang="pt-PT" dirty="0" smtClean="0"/>
              <a:t>Escola de Engenharia</a:t>
            </a:r>
          </a:p>
          <a:p>
            <a:r>
              <a:rPr lang="pt-PT" dirty="0" smtClean="0"/>
              <a:t>Universidade do Minho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47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T5 (2017.03.03)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r>
              <a:rPr lang="pt-PT" dirty="0" smtClean="0"/>
              <a:t>T ={ INIC, FIM, num, </a:t>
            </a:r>
            <a:r>
              <a:rPr lang="pt-PT" dirty="0" err="1" smtClean="0"/>
              <a:t>pal</a:t>
            </a:r>
            <a:r>
              <a:rPr lang="pt-PT" dirty="0" smtClean="0"/>
              <a:t>, SEP }</a:t>
            </a:r>
          </a:p>
          <a:p>
            <a:r>
              <a:rPr lang="pt-PT" dirty="0" smtClean="0"/>
              <a:t>N = { Lista, </a:t>
            </a:r>
            <a:r>
              <a:rPr lang="pt-PT" dirty="0" err="1" smtClean="0"/>
              <a:t>Elems</a:t>
            </a:r>
            <a:r>
              <a:rPr lang="pt-PT" dirty="0" smtClean="0"/>
              <a:t>, Elem }</a:t>
            </a:r>
          </a:p>
          <a:p>
            <a:r>
              <a:rPr lang="pt-PT" dirty="0" smtClean="0"/>
              <a:t>S = Lista</a:t>
            </a:r>
          </a:p>
          <a:p>
            <a:r>
              <a:rPr lang="pt-PT" dirty="0" smtClean="0"/>
              <a:t>P = { p1: Lista -&gt; INIC    </a:t>
            </a:r>
            <a:r>
              <a:rPr lang="pt-PT" dirty="0" err="1" smtClean="0"/>
              <a:t>Elems</a:t>
            </a:r>
            <a:r>
              <a:rPr lang="pt-PT" dirty="0" smtClean="0"/>
              <a:t>   FIM </a:t>
            </a:r>
          </a:p>
          <a:p>
            <a:r>
              <a:rPr lang="pt-PT" dirty="0"/>
              <a:t> </a:t>
            </a:r>
            <a:r>
              <a:rPr lang="pt-PT" dirty="0" smtClean="0"/>
              <a:t>        p2: </a:t>
            </a:r>
            <a:r>
              <a:rPr lang="pt-PT" dirty="0" err="1" smtClean="0"/>
              <a:t>Elems</a:t>
            </a:r>
            <a:r>
              <a:rPr lang="pt-PT" dirty="0" smtClean="0"/>
              <a:t> -&gt; Elem  Resto</a:t>
            </a:r>
          </a:p>
          <a:p>
            <a:r>
              <a:rPr lang="pt-PT" dirty="0" smtClean="0"/>
              <a:t>         p2´:  Resto -&gt; &amp; </a:t>
            </a:r>
          </a:p>
          <a:p>
            <a:r>
              <a:rPr lang="pt-PT" dirty="0"/>
              <a:t> </a:t>
            </a:r>
            <a:r>
              <a:rPr lang="pt-PT" dirty="0" smtClean="0"/>
              <a:t>        p3:              | SEP  Elem Resto</a:t>
            </a:r>
            <a:endParaRPr lang="pt-PT" dirty="0"/>
          </a:p>
          <a:p>
            <a:r>
              <a:rPr lang="pt-PT" dirty="0" smtClean="0"/>
              <a:t>         p4:  Elem -&gt;    </a:t>
            </a:r>
            <a:r>
              <a:rPr lang="pt-PT" dirty="0" err="1" smtClean="0"/>
              <a:t>pal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   p5:             |   num    }</a:t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INIC 1 FIM</a:t>
            </a:r>
          </a:p>
          <a:p>
            <a:r>
              <a:rPr lang="pt-PT" dirty="0" smtClean="0"/>
              <a:t>INIC </a:t>
            </a:r>
            <a:r>
              <a:rPr lang="pt-PT" dirty="0" err="1" smtClean="0"/>
              <a:t>ana</a:t>
            </a:r>
            <a:r>
              <a:rPr lang="pt-PT" dirty="0" smtClean="0"/>
              <a:t> FIM</a:t>
            </a:r>
          </a:p>
          <a:p>
            <a:r>
              <a:rPr lang="pt-PT" dirty="0" smtClean="0"/>
              <a:t>INIC 1, </a:t>
            </a:r>
            <a:r>
              <a:rPr lang="pt-PT" dirty="0" err="1" smtClean="0"/>
              <a:t>ana</a:t>
            </a:r>
            <a:r>
              <a:rPr lang="pt-PT" dirty="0" smtClean="0"/>
              <a:t> 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8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T6 (2017.03.07)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12</a:t>
            </a:r>
          </a:p>
          <a:p>
            <a:pPr marL="0" indent="0">
              <a:buNone/>
            </a:pPr>
            <a:r>
              <a:rPr lang="pt-PT" b="1" dirty="0" err="1" smtClean="0"/>
              <a:t>Add</a:t>
            </a:r>
            <a:endParaRPr lang="pt-PT" b="1" dirty="0" smtClean="0"/>
          </a:p>
          <a:p>
            <a:pPr marL="0" indent="0">
              <a:buNone/>
            </a:pPr>
            <a:r>
              <a:rPr lang="pt-PT" b="1" dirty="0" smtClean="0"/>
              <a:t>(1 2 3 4 5)        (</a:t>
            </a:r>
            <a:r>
              <a:rPr lang="pt-PT" b="1" dirty="0" err="1" smtClean="0"/>
              <a:t>aaa</a:t>
            </a:r>
            <a:r>
              <a:rPr lang="pt-PT" b="1" dirty="0" smtClean="0"/>
              <a:t> </a:t>
            </a:r>
            <a:r>
              <a:rPr lang="pt-PT" b="1" dirty="0" err="1" smtClean="0"/>
              <a:t>bb</a:t>
            </a:r>
            <a:r>
              <a:rPr lang="pt-PT" b="1" dirty="0" smtClean="0"/>
              <a:t>  cc)</a:t>
            </a:r>
          </a:p>
          <a:p>
            <a:pPr marL="0" indent="0">
              <a:buNone/>
            </a:pPr>
            <a:r>
              <a:rPr lang="pt-PT" b="1" dirty="0" smtClean="0"/>
              <a:t>(</a:t>
            </a:r>
            <a:r>
              <a:rPr lang="pt-PT" b="1" dirty="0" err="1" smtClean="0"/>
              <a:t>add</a:t>
            </a:r>
            <a:r>
              <a:rPr lang="pt-PT" b="1" dirty="0" smtClean="0"/>
              <a:t> 1 2)</a:t>
            </a:r>
          </a:p>
          <a:p>
            <a:pPr marL="0" indent="0">
              <a:buNone/>
            </a:pPr>
            <a:r>
              <a:rPr lang="pt-PT" b="1" dirty="0" smtClean="0"/>
              <a:t>(</a:t>
            </a:r>
            <a:r>
              <a:rPr lang="pt-PT" b="1" dirty="0" err="1" smtClean="0"/>
              <a:t>add</a:t>
            </a:r>
            <a:r>
              <a:rPr lang="pt-PT" b="1" dirty="0" smtClean="0"/>
              <a:t> (</a:t>
            </a:r>
            <a:r>
              <a:rPr lang="pt-PT" b="1" dirty="0" err="1" smtClean="0"/>
              <a:t>mul</a:t>
            </a:r>
            <a:r>
              <a:rPr lang="pt-PT" b="1" dirty="0" smtClean="0"/>
              <a:t> 3 4) (</a:t>
            </a:r>
            <a:r>
              <a:rPr lang="pt-PT" b="1" dirty="0" err="1" smtClean="0"/>
              <a:t>sub</a:t>
            </a:r>
            <a:r>
              <a:rPr lang="pt-PT" b="1" dirty="0" smtClean="0"/>
              <a:t> 9 2))</a:t>
            </a:r>
          </a:p>
          <a:p>
            <a:pPr marL="0" indent="0">
              <a:buNone/>
            </a:pPr>
            <a:r>
              <a:rPr lang="pt-PT" dirty="0" smtClean="0"/>
              <a:t>     p1: </a:t>
            </a:r>
            <a:r>
              <a:rPr lang="pt-PT" dirty="0" err="1" smtClean="0"/>
              <a:t>Lisp</a:t>
            </a:r>
            <a:r>
              <a:rPr lang="pt-PT" dirty="0" smtClean="0"/>
              <a:t> -&gt; </a:t>
            </a:r>
            <a:r>
              <a:rPr lang="pt-PT" dirty="0" err="1" smtClean="0"/>
              <a:t>Sexp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     p2:  </a:t>
            </a:r>
            <a:r>
              <a:rPr lang="pt-PT" dirty="0" err="1" smtClean="0"/>
              <a:t>Sexp</a:t>
            </a:r>
            <a:r>
              <a:rPr lang="pt-PT" dirty="0" smtClean="0"/>
              <a:t> -&gt;   </a:t>
            </a:r>
            <a:r>
              <a:rPr lang="pt-PT" dirty="0" err="1" smtClean="0"/>
              <a:t>pal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p3:             |  num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p4:              | ‘(‘  </a:t>
            </a:r>
            <a:r>
              <a:rPr lang="pt-PT" dirty="0" err="1" smtClean="0"/>
              <a:t>SExpList</a:t>
            </a:r>
            <a:r>
              <a:rPr lang="pt-PT" dirty="0" smtClean="0"/>
              <a:t>  ‘)’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p5: </a:t>
            </a:r>
            <a:r>
              <a:rPr lang="pt-PT" dirty="0" err="1" smtClean="0"/>
              <a:t>SExpList</a:t>
            </a:r>
            <a:r>
              <a:rPr lang="pt-PT" dirty="0" smtClean="0"/>
              <a:t> -&gt;  </a:t>
            </a:r>
            <a:r>
              <a:rPr lang="pt-PT" dirty="0" err="1" smtClean="0"/>
              <a:t>Sexp</a:t>
            </a:r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                  p5’: </a:t>
            </a:r>
            <a:r>
              <a:rPr lang="pt-PT" dirty="0" err="1" smtClean="0"/>
              <a:t>SExpList</a:t>
            </a:r>
            <a:r>
              <a:rPr lang="pt-PT" dirty="0" smtClean="0"/>
              <a:t> -&gt; </a:t>
            </a:r>
            <a:r>
              <a:rPr lang="pt-PT" dirty="0" err="1" smtClean="0"/>
              <a:t>SExp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     p6: </a:t>
            </a:r>
            <a:r>
              <a:rPr lang="pt-PT" dirty="0" err="1" smtClean="0"/>
              <a:t>Cont</a:t>
            </a:r>
            <a:r>
              <a:rPr lang="pt-PT" dirty="0" smtClean="0"/>
              <a:t> -&gt; &amp;                                         p6’:               |  </a:t>
            </a:r>
            <a:r>
              <a:rPr lang="pt-PT" dirty="0" err="1" smtClean="0"/>
              <a:t>SExpList</a:t>
            </a:r>
            <a:r>
              <a:rPr lang="pt-PT" dirty="0" smtClean="0"/>
              <a:t>   </a:t>
            </a:r>
            <a:r>
              <a:rPr lang="pt-PT" dirty="0" err="1" smtClean="0"/>
              <a:t>SExp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p7:           | </a:t>
            </a:r>
            <a:r>
              <a:rPr lang="pt-PT" dirty="0" err="1" smtClean="0"/>
              <a:t>SexpList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05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T7 (2017.03.10)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dirty="0" smtClean="0"/>
              <a:t>%{</a:t>
            </a:r>
          </a:p>
          <a:p>
            <a:pPr marL="0" indent="0">
              <a:buNone/>
            </a:pPr>
            <a:r>
              <a:rPr lang="pt-PT" dirty="0" smtClean="0"/>
              <a:t>#define </a:t>
            </a:r>
            <a:r>
              <a:rPr lang="pt-PT" dirty="0" err="1" smtClean="0"/>
              <a:t>pal</a:t>
            </a:r>
            <a:r>
              <a:rPr lang="pt-PT" dirty="0" smtClean="0"/>
              <a:t> 1</a:t>
            </a:r>
          </a:p>
          <a:p>
            <a:pPr marL="0" indent="0">
              <a:buNone/>
            </a:pPr>
            <a:r>
              <a:rPr lang="pt-PT" dirty="0" smtClean="0"/>
              <a:t>#define num 2</a:t>
            </a:r>
          </a:p>
          <a:p>
            <a:pPr marL="0" indent="0">
              <a:buNone/>
            </a:pPr>
            <a:r>
              <a:rPr lang="pt-PT" dirty="0" smtClean="0"/>
              <a:t>#define PE 3</a:t>
            </a:r>
          </a:p>
          <a:p>
            <a:pPr marL="0" indent="0">
              <a:buNone/>
            </a:pPr>
            <a:r>
              <a:rPr lang="pt-PT" dirty="0" smtClean="0"/>
              <a:t>#define PD 4</a:t>
            </a:r>
          </a:p>
          <a:p>
            <a:pPr marL="0" indent="0">
              <a:buNone/>
            </a:pPr>
            <a:r>
              <a:rPr lang="pt-PT" dirty="0" smtClean="0"/>
              <a:t>%}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%%</a:t>
            </a:r>
          </a:p>
          <a:p>
            <a:pPr marL="0" indent="0">
              <a:buNone/>
            </a:pPr>
            <a:r>
              <a:rPr lang="pt-PT" dirty="0" smtClean="0"/>
              <a:t>“(“              { </a:t>
            </a:r>
            <a:r>
              <a:rPr lang="pt-PT" dirty="0" err="1" smtClean="0"/>
              <a:t>return</a:t>
            </a:r>
            <a:r>
              <a:rPr lang="pt-PT" dirty="0" smtClean="0"/>
              <a:t>(PE); }</a:t>
            </a:r>
          </a:p>
          <a:p>
            <a:pPr marL="0" indent="0">
              <a:buNone/>
            </a:pPr>
            <a:r>
              <a:rPr lang="pt-PT" dirty="0" smtClean="0"/>
              <a:t>“)”               { </a:t>
            </a:r>
            <a:r>
              <a:rPr lang="pt-PT" dirty="0" err="1" smtClean="0"/>
              <a:t>return</a:t>
            </a:r>
            <a:r>
              <a:rPr lang="pt-PT" dirty="0" smtClean="0"/>
              <a:t>(PD); }</a:t>
            </a:r>
          </a:p>
          <a:p>
            <a:pPr marL="0" indent="0">
              <a:buNone/>
            </a:pPr>
            <a:r>
              <a:rPr lang="pt-PT" dirty="0" smtClean="0"/>
              <a:t>[a-</a:t>
            </a:r>
            <a:r>
              <a:rPr lang="pt-PT" dirty="0" err="1" smtClean="0"/>
              <a:t>zA</a:t>
            </a:r>
            <a:r>
              <a:rPr lang="pt-PT" dirty="0" smtClean="0"/>
              <a:t>-Z]+    { </a:t>
            </a:r>
            <a:r>
              <a:rPr lang="pt-PT" dirty="0" err="1" smtClean="0"/>
              <a:t>return</a:t>
            </a:r>
            <a:r>
              <a:rPr lang="pt-PT" dirty="0" smtClean="0"/>
              <a:t>(</a:t>
            </a:r>
            <a:r>
              <a:rPr lang="pt-PT" dirty="0" err="1" smtClean="0"/>
              <a:t>pal</a:t>
            </a:r>
            <a:r>
              <a:rPr lang="pt-PT" dirty="0" smtClean="0"/>
              <a:t>); }</a:t>
            </a:r>
          </a:p>
          <a:p>
            <a:pPr marL="0" indent="0">
              <a:buNone/>
            </a:pPr>
            <a:r>
              <a:rPr lang="pt-PT" dirty="0" smtClean="0"/>
              <a:t>[0-9]+          { </a:t>
            </a:r>
            <a:r>
              <a:rPr lang="pt-PT" dirty="0" err="1" smtClean="0"/>
              <a:t>return</a:t>
            </a:r>
            <a:r>
              <a:rPr lang="pt-PT" dirty="0" smtClean="0"/>
              <a:t>(num); }</a:t>
            </a:r>
          </a:p>
          <a:p>
            <a:pPr marL="0" indent="0">
              <a:buNone/>
            </a:pPr>
            <a:r>
              <a:rPr lang="pt-PT" dirty="0" smtClean="0"/>
              <a:t>. |\n            { ; }</a:t>
            </a:r>
          </a:p>
          <a:p>
            <a:pPr marL="0" indent="0">
              <a:buNone/>
            </a:pPr>
            <a:r>
              <a:rPr lang="pt-PT" dirty="0" smtClean="0"/>
              <a:t>%%</a:t>
            </a:r>
          </a:p>
          <a:p>
            <a:pPr marL="0" indent="0">
              <a:buNone/>
            </a:pP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() {    </a:t>
            </a:r>
            <a:r>
              <a:rPr lang="pt-PT" dirty="0" err="1" smtClean="0"/>
              <a:t>yylex</a:t>
            </a:r>
            <a:r>
              <a:rPr lang="pt-PT" dirty="0" smtClean="0"/>
              <a:t>();   </a:t>
            </a:r>
            <a:r>
              <a:rPr lang="pt-PT" dirty="0" err="1" smtClean="0"/>
              <a:t>return</a:t>
            </a:r>
            <a:r>
              <a:rPr lang="pt-PT" dirty="0" smtClean="0"/>
              <a:t>(0);    }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22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T8 (2017.03.14)</a:t>
            </a:r>
            <a:br>
              <a:rPr lang="pt-PT" dirty="0" smtClean="0"/>
            </a:br>
            <a:r>
              <a:rPr lang="pt-PT" dirty="0" smtClean="0"/>
              <a:t>Linguagens Formais - CFG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 </a:t>
            </a:r>
            <a:r>
              <a:rPr lang="pt-PT" sz="2400" b="1" dirty="0"/>
              <a:t>T  = { </a:t>
            </a:r>
            <a:r>
              <a:rPr lang="pt-PT" sz="2400" b="1" dirty="0" smtClean="0"/>
              <a:t> '.',  </a:t>
            </a:r>
            <a:r>
              <a:rPr lang="pt-PT" sz="2400" b="1" dirty="0"/>
              <a:t>';', </a:t>
            </a:r>
            <a:r>
              <a:rPr lang="pt-PT" sz="2400" b="1" dirty="0" smtClean="0"/>
              <a:t> ':',  '(',  </a:t>
            </a:r>
            <a:r>
              <a:rPr lang="pt-PT" sz="2400" b="1" dirty="0"/>
              <a:t>')', </a:t>
            </a:r>
            <a:r>
              <a:rPr lang="pt-PT" sz="2400" b="1" dirty="0" smtClean="0"/>
              <a:t>‘&lt;',  '&gt;',  ',', ‘/‘,  ‘+‘,</a:t>
            </a:r>
          </a:p>
          <a:p>
            <a:pPr marL="0" indent="0">
              <a:buNone/>
            </a:pPr>
            <a:r>
              <a:rPr lang="pt-PT" sz="2400" b="1" dirty="0" smtClean="0"/>
              <a:t>           QUERO, TV, GOSTO, PROC,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</a:t>
            </a:r>
            <a:r>
              <a:rPr lang="pt-PT" sz="2400" b="1" dirty="0"/>
              <a:t> 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pal</a:t>
            </a:r>
            <a:r>
              <a:rPr lang="pt-PT" sz="2400" b="1" dirty="0"/>
              <a:t>, </a:t>
            </a:r>
            <a:r>
              <a:rPr lang="pt-PT" sz="2400" b="1" dirty="0" err="1"/>
              <a:t>str</a:t>
            </a:r>
            <a:r>
              <a:rPr lang="pt-PT" sz="2400" b="1" dirty="0"/>
              <a:t>, num, </a:t>
            </a:r>
            <a:r>
              <a:rPr lang="pt-PT" sz="2400" b="1" dirty="0" smtClean="0"/>
              <a:t>data</a:t>
            </a:r>
            <a:r>
              <a:rPr lang="pt-PT" sz="2400" b="1" dirty="0"/>
              <a:t> </a:t>
            </a:r>
            <a:r>
              <a:rPr lang="pt-PT" sz="2400" b="1" dirty="0" smtClean="0"/>
              <a:t> }</a:t>
            </a:r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r>
              <a:rPr lang="pt-PT" sz="2400" b="1" dirty="0"/>
              <a:t>  </a:t>
            </a:r>
            <a:r>
              <a:rPr lang="pt-PT" sz="2400" b="1" dirty="0" smtClean="0"/>
              <a:t>P </a:t>
            </a:r>
            <a:r>
              <a:rPr lang="pt-PT" sz="2400" b="1" dirty="0"/>
              <a:t>= {</a:t>
            </a:r>
          </a:p>
          <a:p>
            <a:pPr marL="0" indent="0">
              <a:buNone/>
            </a:pPr>
            <a:r>
              <a:rPr lang="pt-PT" sz="2400" b="1" dirty="0"/>
              <a:t>  </a:t>
            </a:r>
            <a:r>
              <a:rPr lang="pt-PT" sz="2400" b="1" dirty="0" smtClean="0"/>
              <a:t>p1</a:t>
            </a:r>
            <a:r>
              <a:rPr lang="pt-PT" sz="2400" b="1" dirty="0"/>
              <a:t>: Partilhas  -&gt; </a:t>
            </a:r>
            <a:r>
              <a:rPr lang="pt-PT" sz="2400" b="1" dirty="0" err="1" smtClean="0"/>
              <a:t>Cabec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Decls</a:t>
            </a:r>
            <a:r>
              <a:rPr lang="pt-PT" sz="2400" b="1" dirty="0" smtClean="0"/>
              <a:t> ‘:’ Escolhas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p2: </a:t>
            </a:r>
            <a:r>
              <a:rPr lang="pt-PT" sz="2400" b="1" dirty="0" err="1" smtClean="0"/>
              <a:t>Cabec</a:t>
            </a:r>
            <a:r>
              <a:rPr lang="pt-PT" sz="2400" b="1" dirty="0" smtClean="0"/>
              <a:t>    -&gt; PROC ‘:’ num ‘/’ data 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p3: </a:t>
            </a:r>
            <a:r>
              <a:rPr lang="pt-PT" sz="2400" b="1" dirty="0" err="1" smtClean="0"/>
              <a:t>Decls</a:t>
            </a:r>
            <a:r>
              <a:rPr lang="pt-PT" sz="2400" b="1" dirty="0" smtClean="0"/>
              <a:t>       -&gt; </a:t>
            </a:r>
            <a:r>
              <a:rPr lang="pt-PT" sz="2400" b="1" dirty="0"/>
              <a:t>Bens </a:t>
            </a:r>
            <a:r>
              <a:rPr lang="pt-PT" sz="2400" b="1" dirty="0" smtClean="0"/>
              <a:t>‘+' </a:t>
            </a:r>
            <a:r>
              <a:rPr lang="pt-PT" sz="2400" b="1" dirty="0" err="1"/>
              <a:t>Herds</a:t>
            </a:r>
            <a:r>
              <a:rPr lang="pt-PT" sz="2400" b="1" dirty="0"/>
              <a:t> </a:t>
            </a:r>
          </a:p>
          <a:p>
            <a:pPr marL="0" indent="0">
              <a:buNone/>
            </a:pPr>
            <a:r>
              <a:rPr lang="pt-PT" sz="2400" b="1" dirty="0"/>
              <a:t>    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06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T8 (2017.03.14)</a:t>
            </a:r>
            <a:br>
              <a:rPr lang="pt-PT" dirty="0" smtClean="0"/>
            </a:br>
            <a:r>
              <a:rPr lang="pt-PT" dirty="0" smtClean="0"/>
              <a:t>Linguagens </a:t>
            </a:r>
            <a:r>
              <a:rPr lang="pt-PT" dirty="0"/>
              <a:t>Formais - CFG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5499" y="1101660"/>
            <a:ext cx="8915400" cy="57563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sz="4000" b="1" dirty="0" smtClean="0"/>
              <a:t>p4: </a:t>
            </a:r>
            <a:r>
              <a:rPr lang="pt-PT" sz="4000" b="1" dirty="0"/>
              <a:t>Bens </a:t>
            </a:r>
            <a:r>
              <a:rPr lang="pt-PT" sz="4000" b="1" dirty="0" smtClean="0"/>
              <a:t>   -&gt;  Bem      </a:t>
            </a:r>
            <a:r>
              <a:rPr lang="pt-PT" sz="4000" b="1" dirty="0" err="1" smtClean="0"/>
              <a:t>OBens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p5: </a:t>
            </a:r>
            <a:r>
              <a:rPr lang="pt-PT" sz="4000" b="1" dirty="0" err="1"/>
              <a:t>OBens</a:t>
            </a:r>
            <a:r>
              <a:rPr lang="pt-PT" sz="4000" b="1" dirty="0"/>
              <a:t> -&gt; </a:t>
            </a:r>
            <a:r>
              <a:rPr lang="pt-PT" sz="4000" b="1" dirty="0" smtClean="0"/>
              <a:t> ';'  Bem </a:t>
            </a:r>
            <a:r>
              <a:rPr lang="pt-PT" sz="4000" b="1" dirty="0" err="1" smtClean="0"/>
              <a:t>OBens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p6:             </a:t>
            </a:r>
            <a:r>
              <a:rPr lang="pt-PT" sz="4000" b="1" dirty="0"/>
              <a:t>| </a:t>
            </a:r>
            <a:r>
              <a:rPr lang="pt-PT" sz="4000" b="1" dirty="0" smtClean="0"/>
              <a:t>  &amp;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p7: </a:t>
            </a:r>
            <a:r>
              <a:rPr lang="pt-PT" sz="4000" b="1" dirty="0" err="1"/>
              <a:t>Herds</a:t>
            </a:r>
            <a:r>
              <a:rPr lang="pt-PT" sz="4000" b="1" dirty="0"/>
              <a:t> </a:t>
            </a:r>
            <a:r>
              <a:rPr lang="pt-PT" sz="4000" b="1" dirty="0" smtClean="0"/>
              <a:t>  -&gt; </a:t>
            </a:r>
            <a:r>
              <a:rPr lang="pt-PT" sz="4000" b="1" dirty="0"/>
              <a:t>'(' Herd ')' </a:t>
            </a:r>
            <a:r>
              <a:rPr lang="pt-PT" sz="4000" b="1" dirty="0" smtClean="0"/>
              <a:t> </a:t>
            </a:r>
            <a:r>
              <a:rPr lang="pt-PT" sz="4000" b="1" dirty="0" err="1" smtClean="0"/>
              <a:t>OHerds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p8: </a:t>
            </a:r>
            <a:r>
              <a:rPr lang="pt-PT" sz="4000" b="1" dirty="0" err="1" smtClean="0"/>
              <a:t>OHerds</a:t>
            </a:r>
            <a:r>
              <a:rPr lang="pt-PT" sz="4000" b="1" dirty="0" smtClean="0"/>
              <a:t>-</a:t>
            </a:r>
            <a:r>
              <a:rPr lang="pt-PT" sz="4000" b="1" dirty="0"/>
              <a:t>&gt; </a:t>
            </a:r>
            <a:r>
              <a:rPr lang="pt-PT" sz="4000" b="1" dirty="0" smtClean="0"/>
              <a:t> &amp;</a:t>
            </a:r>
          </a:p>
          <a:p>
            <a:pPr marL="0" indent="0">
              <a:buNone/>
            </a:pPr>
            <a:r>
              <a:rPr lang="pt-PT" sz="4000" b="1" dirty="0" smtClean="0"/>
              <a:t>p9:              |   </a:t>
            </a:r>
            <a:r>
              <a:rPr lang="pt-PT" sz="4000" b="1" dirty="0" err="1" smtClean="0"/>
              <a:t>Herds</a:t>
            </a:r>
            <a:endParaRPr lang="pt-PT" sz="4000" b="1" dirty="0" smtClean="0"/>
          </a:p>
          <a:p>
            <a:pPr marL="0" indent="0">
              <a:buNone/>
            </a:pP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p10:Bem    -&gt;  </a:t>
            </a:r>
            <a:r>
              <a:rPr lang="pt-PT" sz="4000" b="1" dirty="0" err="1"/>
              <a:t>C</a:t>
            </a:r>
            <a:r>
              <a:rPr lang="pt-PT" sz="4000" b="1" dirty="0" err="1" smtClean="0"/>
              <a:t>od</a:t>
            </a:r>
            <a:r>
              <a:rPr lang="pt-PT" sz="4000" b="1" dirty="0" smtClean="0"/>
              <a:t>  '-'  </a:t>
            </a:r>
            <a:r>
              <a:rPr lang="pt-PT" sz="4000" b="1" dirty="0" err="1" smtClean="0"/>
              <a:t>Desc</a:t>
            </a:r>
            <a:r>
              <a:rPr lang="pt-PT" sz="4000" b="1" dirty="0" smtClean="0"/>
              <a:t>  '-'  Valor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p11:Cod    -&gt;  </a:t>
            </a:r>
            <a:r>
              <a:rPr lang="pt-PT" sz="4000" b="1" dirty="0" err="1" smtClean="0"/>
              <a:t>pal</a:t>
            </a:r>
            <a:endParaRPr lang="pt-PT" sz="4000" b="1" dirty="0" smtClean="0"/>
          </a:p>
          <a:p>
            <a:pPr marL="0" indent="0">
              <a:buNone/>
            </a:pPr>
            <a:r>
              <a:rPr lang="pt-PT" sz="4000" b="1" dirty="0" smtClean="0"/>
              <a:t>p12:Desc   -&gt; </a:t>
            </a:r>
            <a:r>
              <a:rPr lang="pt-PT" sz="4000" b="1" dirty="0" err="1" smtClean="0"/>
              <a:t>str</a:t>
            </a:r>
            <a:endParaRPr lang="pt-PT" sz="4000" b="1" dirty="0" smtClean="0"/>
          </a:p>
          <a:p>
            <a:pPr marL="0" indent="0">
              <a:buNone/>
            </a:pPr>
            <a:r>
              <a:rPr lang="pt-PT" sz="4000" b="1" dirty="0" smtClean="0"/>
              <a:t>p13:Valor   </a:t>
            </a:r>
            <a:r>
              <a:rPr lang="pt-PT" sz="4000" b="1" dirty="0"/>
              <a:t>-&gt; num</a:t>
            </a:r>
          </a:p>
          <a:p>
            <a:pPr marL="0" indent="0">
              <a:buNone/>
            </a:pPr>
            <a:r>
              <a:rPr lang="pt-PT" sz="4000" b="1" dirty="0" smtClean="0"/>
              <a:t>p14:Herd    -&gt;  </a:t>
            </a:r>
            <a:r>
              <a:rPr lang="pt-PT" sz="4000" b="1" dirty="0" err="1" smtClean="0"/>
              <a:t>Cod</a:t>
            </a:r>
            <a:r>
              <a:rPr lang="pt-PT" sz="4000" b="1" dirty="0" smtClean="0"/>
              <a:t>  </a:t>
            </a:r>
            <a:r>
              <a:rPr lang="pt-PT" sz="4000" b="1" dirty="0"/>
              <a:t>',' </a:t>
            </a:r>
            <a:r>
              <a:rPr lang="pt-PT" sz="4000" b="1" dirty="0" smtClean="0"/>
              <a:t> Nome  ','  Contacto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p15:Nome  </a:t>
            </a:r>
            <a:r>
              <a:rPr lang="pt-PT" sz="4000" b="1" dirty="0"/>
              <a:t>-&gt; </a:t>
            </a:r>
            <a:r>
              <a:rPr lang="pt-PT" sz="4000" b="1" dirty="0" err="1"/>
              <a:t>str</a:t>
            </a:r>
            <a:endParaRPr lang="pt-PT" sz="4000" b="1" dirty="0"/>
          </a:p>
          <a:p>
            <a:pPr marL="0" indent="0">
              <a:buNone/>
            </a:pPr>
            <a:r>
              <a:rPr lang="pt-PT" sz="4000" b="1" dirty="0" smtClean="0"/>
              <a:t>p16:Contacto </a:t>
            </a:r>
            <a:r>
              <a:rPr lang="pt-PT" sz="4000" b="1" dirty="0"/>
              <a:t>-&gt; </a:t>
            </a:r>
            <a:r>
              <a:rPr lang="pt-PT" sz="4000" b="1" dirty="0" err="1"/>
              <a:t>str</a:t>
            </a:r>
            <a:endParaRPr lang="pt-PT" sz="4000" b="1" dirty="0"/>
          </a:p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0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T8 (2017.03.14)</a:t>
            </a:r>
            <a:br>
              <a:rPr lang="pt-PT" dirty="0" smtClean="0"/>
            </a:br>
            <a:r>
              <a:rPr lang="pt-PT" dirty="0" smtClean="0"/>
              <a:t>Linguagens </a:t>
            </a:r>
            <a:r>
              <a:rPr lang="pt-PT" dirty="0"/>
              <a:t>Formais - CFG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p17: </a:t>
            </a:r>
            <a:r>
              <a:rPr lang="pt-PT" sz="2400" b="1" dirty="0"/>
              <a:t>Escolhas -&gt; 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Esc</a:t>
            </a:r>
            <a:r>
              <a:rPr lang="pt-PT" sz="2400" b="1" dirty="0" smtClean="0"/>
              <a:t>  Escolhas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p18:                 </a:t>
            </a:r>
            <a:r>
              <a:rPr lang="pt-PT" sz="2400" b="1" dirty="0"/>
              <a:t>|  </a:t>
            </a:r>
            <a:r>
              <a:rPr lang="pt-PT" sz="2400" b="1" dirty="0" smtClean="0"/>
              <a:t> '.'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p19: </a:t>
            </a:r>
            <a:r>
              <a:rPr lang="pt-PT" sz="2400" b="1" dirty="0" err="1" smtClean="0"/>
              <a:t>Esc</a:t>
            </a:r>
            <a:r>
              <a:rPr lang="pt-PT" sz="2400" b="1" dirty="0" smtClean="0"/>
              <a:t>           -&gt;  </a:t>
            </a:r>
            <a:r>
              <a:rPr lang="pt-PT" sz="2400" b="1" dirty="0" err="1" smtClean="0"/>
              <a:t>Cod</a:t>
            </a:r>
            <a:r>
              <a:rPr lang="pt-PT" sz="2400" b="1" dirty="0" smtClean="0"/>
              <a:t>  ‘&lt;'  </a:t>
            </a:r>
            <a:r>
              <a:rPr lang="pt-PT" sz="2400" b="1" dirty="0" err="1" smtClean="0"/>
              <a:t>LstObjs</a:t>
            </a:r>
            <a:r>
              <a:rPr lang="pt-PT" sz="2400" b="1" dirty="0" smtClean="0"/>
              <a:t>  ‘&gt;’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p20: </a:t>
            </a:r>
            <a:r>
              <a:rPr lang="pt-PT" sz="2400" b="1" dirty="0" err="1" smtClean="0"/>
              <a:t>LstObjs</a:t>
            </a:r>
            <a:r>
              <a:rPr lang="pt-PT" sz="2400" b="1" dirty="0" smtClean="0"/>
              <a:t>     </a:t>
            </a:r>
            <a:r>
              <a:rPr lang="pt-PT" sz="2400" b="1" dirty="0"/>
              <a:t>-&gt; </a:t>
            </a:r>
            <a:r>
              <a:rPr lang="pt-PT" sz="2400" b="1" dirty="0" smtClean="0"/>
              <a:t>  </a:t>
            </a:r>
            <a:r>
              <a:rPr lang="pt-PT" sz="2400" b="1" dirty="0" err="1" smtClean="0"/>
              <a:t>Cod</a:t>
            </a:r>
            <a:r>
              <a:rPr lang="pt-PT" sz="2400" b="1" dirty="0" smtClean="0"/>
              <a:t>  '-'  </a:t>
            </a:r>
            <a:r>
              <a:rPr lang="pt-PT" sz="2400" b="1" dirty="0" err="1" smtClean="0"/>
              <a:t>Pref</a:t>
            </a:r>
            <a:r>
              <a:rPr lang="pt-PT" sz="2400" b="1" dirty="0" smtClean="0"/>
              <a:t> </a:t>
            </a:r>
          </a:p>
          <a:p>
            <a:pPr marL="0" indent="0">
              <a:buNone/>
            </a:pPr>
            <a:r>
              <a:rPr lang="pt-PT" sz="2400" b="1" dirty="0" smtClean="0"/>
              <a:t>p21:                 |     </a:t>
            </a:r>
            <a:r>
              <a:rPr lang="pt-PT" sz="2400" b="1" dirty="0" err="1" smtClean="0"/>
              <a:t>LstObjs</a:t>
            </a:r>
            <a:r>
              <a:rPr lang="pt-PT" sz="2400" b="1" dirty="0" smtClean="0"/>
              <a:t>   ','  </a:t>
            </a:r>
            <a:r>
              <a:rPr lang="pt-PT" sz="2400" b="1" dirty="0" err="1" smtClean="0"/>
              <a:t>Cod</a:t>
            </a:r>
            <a:r>
              <a:rPr lang="pt-PT" sz="2400" b="1" dirty="0" smtClean="0"/>
              <a:t>  '-' </a:t>
            </a:r>
            <a:r>
              <a:rPr lang="pt-PT" sz="2400" b="1" dirty="0" err="1"/>
              <a:t>Pref</a:t>
            </a:r>
            <a:r>
              <a:rPr lang="pt-PT" sz="2400" b="1" dirty="0"/>
              <a:t> </a:t>
            </a: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p22: </a:t>
            </a:r>
            <a:r>
              <a:rPr lang="pt-PT" sz="2400" b="1" dirty="0" err="1" smtClean="0"/>
              <a:t>Pref</a:t>
            </a:r>
            <a:r>
              <a:rPr lang="pt-PT" sz="2400" b="1" dirty="0" smtClean="0"/>
              <a:t>          -&gt;    QUERO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p23:                 </a:t>
            </a:r>
            <a:r>
              <a:rPr lang="pt-PT" sz="2400" b="1" dirty="0"/>
              <a:t>| </a:t>
            </a:r>
            <a:r>
              <a:rPr lang="pt-PT" sz="2400" b="1" dirty="0" smtClean="0"/>
              <a:t>     GOSTO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p24:                 |       TV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}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1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T8 (2017.0314)</a:t>
            </a:r>
            <a:br>
              <a:rPr lang="pt-PT" dirty="0" smtClean="0"/>
            </a:br>
            <a:r>
              <a:rPr lang="pt-PT" dirty="0"/>
              <a:t>Análise Léxica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400" b="1" dirty="0" smtClean="0"/>
              <a:t>%{</a:t>
            </a:r>
          </a:p>
          <a:p>
            <a:pPr marL="0" indent="0">
              <a:buNone/>
            </a:pPr>
            <a:r>
              <a:rPr lang="pt-PT" sz="2400" b="1" dirty="0" err="1" smtClean="0"/>
              <a:t>declaracoes</a:t>
            </a:r>
            <a:r>
              <a:rPr lang="pt-PT" sz="2400" b="1" dirty="0" smtClean="0"/>
              <a:t> em C</a:t>
            </a:r>
          </a:p>
          <a:p>
            <a:pPr marL="0" indent="0">
              <a:buNone/>
            </a:pPr>
            <a:r>
              <a:rPr lang="pt-PT" sz="2400" i="1" dirty="0" err="1" smtClean="0"/>
              <a:t>int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cnt</a:t>
            </a:r>
            <a:r>
              <a:rPr lang="pt-PT" sz="2400" i="1" dirty="0" smtClean="0"/>
              <a:t>=0;</a:t>
            </a:r>
          </a:p>
          <a:p>
            <a:pPr marL="0" indent="0">
              <a:buNone/>
            </a:pPr>
            <a:r>
              <a:rPr lang="pt-PT" sz="2400" b="1" dirty="0" smtClean="0"/>
              <a:t>%}</a:t>
            </a:r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%%</a:t>
            </a:r>
          </a:p>
          <a:p>
            <a:pPr marL="0" indent="0">
              <a:buNone/>
            </a:pPr>
            <a:r>
              <a:rPr lang="pt-PT" sz="2400" b="1" dirty="0"/>
              <a:t>r</a:t>
            </a:r>
            <a:r>
              <a:rPr lang="pt-PT" sz="2400" b="1" dirty="0" smtClean="0"/>
              <a:t>egras do </a:t>
            </a:r>
            <a:r>
              <a:rPr lang="pt-PT" sz="2400" b="1" dirty="0" err="1" smtClean="0"/>
              <a:t>FLex</a:t>
            </a:r>
            <a:r>
              <a:rPr lang="pt-PT" sz="2400" b="1" dirty="0" smtClean="0"/>
              <a:t> do tipo </a:t>
            </a:r>
          </a:p>
          <a:p>
            <a:pPr marL="0" indent="0">
              <a:buNone/>
            </a:pPr>
            <a:r>
              <a:rPr lang="pt-PT" sz="2400" b="1" dirty="0" smtClean="0"/>
              <a:t>ER     { ( instrução C; )+ }</a:t>
            </a:r>
          </a:p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i="1" dirty="0" smtClean="0"/>
              <a:t>"eu"  { </a:t>
            </a:r>
            <a:r>
              <a:rPr lang="pt-PT" sz="2400" i="1" dirty="0" err="1" smtClean="0"/>
              <a:t>printf</a:t>
            </a:r>
            <a:r>
              <a:rPr lang="pt-PT" sz="2400" i="1" dirty="0" smtClean="0"/>
              <a:t>("me"); }</a:t>
            </a:r>
          </a:p>
          <a:p>
            <a:pPr marL="0" indent="0">
              <a:buNone/>
            </a:pPr>
            <a:r>
              <a:rPr lang="pt-PT" sz="2400" i="1" dirty="0" smtClean="0"/>
              <a:t>"tu"   { </a:t>
            </a:r>
            <a:r>
              <a:rPr lang="pt-PT" sz="2400" i="1" dirty="0" err="1" smtClean="0"/>
              <a:t>printf</a:t>
            </a:r>
            <a:r>
              <a:rPr lang="pt-PT" sz="2400" i="1" dirty="0" smtClean="0"/>
              <a:t>("%d",++</a:t>
            </a:r>
            <a:r>
              <a:rPr lang="pt-PT" sz="2400" i="1" dirty="0" err="1" smtClean="0"/>
              <a:t>cnt</a:t>
            </a:r>
            <a:r>
              <a:rPr lang="pt-PT" sz="2400" i="1" dirty="0" smtClean="0"/>
              <a:t>); }</a:t>
            </a:r>
            <a:endParaRPr lang="pt-PT" sz="2400" i="1" dirty="0"/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%%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06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T9 (2017.03.17)</a:t>
            </a:r>
            <a:br>
              <a:rPr lang="pt-PT" dirty="0" smtClean="0"/>
            </a:br>
            <a:r>
              <a:rPr lang="pt-PT" dirty="0" smtClean="0"/>
              <a:t>Análise Léxica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sz="2900" b="1" dirty="0" smtClean="0"/>
              <a:t>%{</a:t>
            </a:r>
          </a:p>
          <a:p>
            <a:pPr marL="0" indent="0">
              <a:buNone/>
            </a:pPr>
            <a:r>
              <a:rPr lang="pt-PT" sz="2900" b="1" dirty="0" smtClean="0"/>
              <a:t>#define QUERO 300                #define </a:t>
            </a:r>
            <a:r>
              <a:rPr lang="pt-PT" sz="2900" b="1" dirty="0" err="1" smtClean="0"/>
              <a:t>pal</a:t>
            </a:r>
            <a:r>
              <a:rPr lang="pt-PT" sz="2900" b="1" dirty="0" smtClean="0"/>
              <a:t> 304</a:t>
            </a:r>
          </a:p>
          <a:p>
            <a:pPr marL="0" indent="0">
              <a:buNone/>
            </a:pPr>
            <a:r>
              <a:rPr lang="pt-PT" sz="2900" b="1" dirty="0" smtClean="0"/>
              <a:t>#define  TV         301               #define </a:t>
            </a:r>
            <a:r>
              <a:rPr lang="pt-PT" sz="2900" b="1" dirty="0" err="1" smtClean="0"/>
              <a:t>str</a:t>
            </a:r>
            <a:r>
              <a:rPr lang="pt-PT" sz="2900" b="1" dirty="0" smtClean="0"/>
              <a:t> 305</a:t>
            </a:r>
          </a:p>
          <a:p>
            <a:pPr marL="0" indent="0">
              <a:buNone/>
            </a:pPr>
            <a:r>
              <a:rPr lang="pt-PT" sz="2900" b="1" dirty="0"/>
              <a:t>#define  </a:t>
            </a:r>
            <a:r>
              <a:rPr lang="pt-PT" sz="2900" b="1" dirty="0" smtClean="0"/>
              <a:t>GOSTO   302             #define num 306</a:t>
            </a:r>
          </a:p>
          <a:p>
            <a:pPr marL="0" indent="0">
              <a:buNone/>
            </a:pPr>
            <a:r>
              <a:rPr lang="pt-PT" sz="2900" b="1" dirty="0"/>
              <a:t>#define  </a:t>
            </a:r>
            <a:r>
              <a:rPr lang="pt-PT" sz="2900" b="1" dirty="0" smtClean="0"/>
              <a:t>PROC      303             #define data 307</a:t>
            </a:r>
            <a:endParaRPr lang="pt-PT" sz="2900" b="1" dirty="0"/>
          </a:p>
          <a:p>
            <a:pPr marL="0" indent="0">
              <a:buNone/>
            </a:pPr>
            <a:r>
              <a:rPr lang="pt-PT" sz="2900" b="1" dirty="0" smtClean="0"/>
              <a:t>%}</a:t>
            </a:r>
          </a:p>
          <a:p>
            <a:pPr marL="0" indent="0">
              <a:buNone/>
            </a:pPr>
            <a:endParaRPr lang="pt-PT" sz="2900" b="1" dirty="0"/>
          </a:p>
          <a:p>
            <a:pPr marL="0" indent="0">
              <a:buNone/>
            </a:pPr>
            <a:r>
              <a:rPr lang="pt-PT" sz="2900" b="1" dirty="0" smtClean="0"/>
              <a:t>%%</a:t>
            </a:r>
          </a:p>
          <a:p>
            <a:pPr marL="0" indent="0">
              <a:buNone/>
            </a:pPr>
            <a:r>
              <a:rPr lang="pt-PT" sz="2900" b="1" dirty="0" smtClean="0"/>
              <a:t>[.;:()&lt;&gt;,/+]      { </a:t>
            </a:r>
            <a:r>
              <a:rPr lang="pt-PT" sz="2900" b="1" dirty="0" err="1" smtClean="0"/>
              <a:t>return</a:t>
            </a:r>
            <a:r>
              <a:rPr lang="pt-PT" sz="2900" b="1" dirty="0" smtClean="0"/>
              <a:t>( </a:t>
            </a:r>
            <a:r>
              <a:rPr lang="pt-PT" sz="2900" b="1" dirty="0" err="1" smtClean="0"/>
              <a:t>yytext</a:t>
            </a:r>
            <a:r>
              <a:rPr lang="pt-PT" sz="2900" b="1" dirty="0" smtClean="0"/>
              <a:t>[0] ); }</a:t>
            </a:r>
            <a:endParaRPr lang="pt-PT" sz="2900" b="1" dirty="0"/>
          </a:p>
          <a:p>
            <a:pPr marL="0" indent="0">
              <a:buNone/>
            </a:pPr>
            <a:r>
              <a:rPr lang="pt-PT" sz="2900" b="1" dirty="0" smtClean="0"/>
              <a:t>(?</a:t>
            </a:r>
            <a:r>
              <a:rPr lang="pt-PT" sz="2900" b="1" dirty="0" err="1" smtClean="0"/>
              <a:t>i:QUERO</a:t>
            </a:r>
            <a:r>
              <a:rPr lang="pt-PT" sz="2900" b="1" dirty="0" smtClean="0"/>
              <a:t>)</a:t>
            </a:r>
            <a:r>
              <a:rPr lang="pt-PT" sz="2900" b="1" dirty="0"/>
              <a:t> </a:t>
            </a:r>
            <a:r>
              <a:rPr lang="pt-PT" sz="2900" b="1" dirty="0" smtClean="0"/>
              <a:t>    { </a:t>
            </a:r>
            <a:r>
              <a:rPr lang="pt-PT" sz="2900" b="1" dirty="0" err="1"/>
              <a:t>return</a:t>
            </a:r>
            <a:r>
              <a:rPr lang="pt-PT" sz="2900" b="1" dirty="0"/>
              <a:t>( </a:t>
            </a:r>
            <a:r>
              <a:rPr lang="pt-PT" sz="2900" b="1" dirty="0" smtClean="0"/>
              <a:t>QUERO </a:t>
            </a:r>
            <a:r>
              <a:rPr lang="pt-PT" sz="2900" b="1" dirty="0"/>
              <a:t>); }</a:t>
            </a:r>
            <a:endParaRPr lang="pt-PT" sz="2900" b="1" dirty="0" smtClean="0"/>
          </a:p>
          <a:p>
            <a:pPr marL="0" indent="0">
              <a:buNone/>
            </a:pPr>
            <a:r>
              <a:rPr lang="pt-PT" sz="2900" b="1" dirty="0" smtClean="0"/>
              <a:t>(?</a:t>
            </a:r>
            <a:r>
              <a:rPr lang="pt-PT" sz="2900" b="1" dirty="0" err="1" smtClean="0"/>
              <a:t>i:TALVEZ</a:t>
            </a:r>
            <a:r>
              <a:rPr lang="pt-PT" sz="2900" b="1" dirty="0" smtClean="0"/>
              <a:t>)     { </a:t>
            </a:r>
            <a:r>
              <a:rPr lang="pt-PT" sz="2900" b="1" dirty="0" err="1"/>
              <a:t>return</a:t>
            </a:r>
            <a:r>
              <a:rPr lang="pt-PT" sz="2900" b="1" dirty="0"/>
              <a:t>( </a:t>
            </a:r>
            <a:r>
              <a:rPr lang="pt-PT" sz="2900" b="1" dirty="0" smtClean="0"/>
              <a:t>TV ); </a:t>
            </a:r>
            <a:r>
              <a:rPr lang="pt-PT" sz="2900" b="1" dirty="0"/>
              <a:t>}</a:t>
            </a:r>
          </a:p>
          <a:p>
            <a:pPr marL="0" indent="0">
              <a:buNone/>
            </a:pPr>
            <a:r>
              <a:rPr lang="pt-PT" sz="2900" b="1" dirty="0" smtClean="0"/>
              <a:t>(?</a:t>
            </a:r>
            <a:r>
              <a:rPr lang="pt-PT" sz="2900" b="1" dirty="0" err="1" smtClean="0"/>
              <a:t>i:GOSTO</a:t>
            </a:r>
            <a:r>
              <a:rPr lang="pt-PT" sz="2900" b="1" dirty="0" smtClean="0"/>
              <a:t>)     { </a:t>
            </a:r>
            <a:r>
              <a:rPr lang="pt-PT" sz="2900" b="1" dirty="0" err="1"/>
              <a:t>return</a:t>
            </a:r>
            <a:r>
              <a:rPr lang="pt-PT" sz="2900" b="1" dirty="0"/>
              <a:t>( </a:t>
            </a:r>
            <a:r>
              <a:rPr lang="pt-PT" sz="2900" b="1" dirty="0" smtClean="0"/>
              <a:t>GOSTO ); </a:t>
            </a:r>
            <a:r>
              <a:rPr lang="pt-PT" sz="2900" b="1" dirty="0"/>
              <a:t>}</a:t>
            </a:r>
          </a:p>
          <a:p>
            <a:pPr marL="0" indent="0">
              <a:buNone/>
            </a:pPr>
            <a:r>
              <a:rPr lang="pt-PT" sz="2900" b="1" dirty="0" smtClean="0"/>
              <a:t>(?</a:t>
            </a:r>
            <a:r>
              <a:rPr lang="pt-PT" sz="2900" b="1" dirty="0" err="1" smtClean="0"/>
              <a:t>i:PROC</a:t>
            </a:r>
            <a:r>
              <a:rPr lang="pt-PT" sz="2900" b="1" dirty="0" smtClean="0"/>
              <a:t>)        { </a:t>
            </a:r>
            <a:r>
              <a:rPr lang="pt-PT" sz="2900" b="1" dirty="0" err="1"/>
              <a:t>return</a:t>
            </a:r>
            <a:r>
              <a:rPr lang="pt-PT" sz="2900" b="1" dirty="0"/>
              <a:t>( </a:t>
            </a:r>
            <a:r>
              <a:rPr lang="pt-PT" sz="2900" b="1" dirty="0" smtClean="0"/>
              <a:t>PROC ); </a:t>
            </a:r>
            <a:r>
              <a:rPr lang="pt-PT" sz="2900" b="1" dirty="0"/>
              <a:t>}</a:t>
            </a:r>
          </a:p>
          <a:p>
            <a:pPr marL="0" indent="0">
              <a:buNone/>
            </a:pPr>
            <a:r>
              <a:rPr lang="pt-PT" sz="2900" b="1" dirty="0" smtClean="0"/>
              <a:t>[a-</a:t>
            </a:r>
            <a:r>
              <a:rPr lang="pt-PT" sz="2900" b="1" dirty="0" err="1" smtClean="0"/>
              <a:t>zA</a:t>
            </a:r>
            <a:r>
              <a:rPr lang="pt-PT" sz="2900" b="1" dirty="0" smtClean="0"/>
              <a:t>-Z][a-zA-Z0-9]*             { </a:t>
            </a:r>
            <a:r>
              <a:rPr lang="pt-PT" sz="2900" b="1" dirty="0" err="1" smtClean="0"/>
              <a:t>return</a:t>
            </a:r>
            <a:r>
              <a:rPr lang="pt-PT" sz="2900" b="1" dirty="0" smtClean="0"/>
              <a:t>(</a:t>
            </a:r>
            <a:r>
              <a:rPr lang="pt-PT" sz="2900" b="1" dirty="0" err="1" smtClean="0"/>
              <a:t>pal</a:t>
            </a:r>
            <a:r>
              <a:rPr lang="pt-PT" sz="2900" b="1" dirty="0" smtClean="0"/>
              <a:t>); }</a:t>
            </a:r>
          </a:p>
          <a:p>
            <a:pPr marL="0" indent="0">
              <a:buNone/>
            </a:pPr>
            <a:r>
              <a:rPr lang="pt-PT" sz="2900" b="1" dirty="0" smtClean="0"/>
              <a:t>\"[^"]*\"                                 { </a:t>
            </a:r>
            <a:r>
              <a:rPr lang="pt-PT" sz="2900" b="1" dirty="0" err="1" smtClean="0"/>
              <a:t>return</a:t>
            </a:r>
            <a:r>
              <a:rPr lang="pt-PT" sz="2900" b="1" dirty="0" smtClean="0"/>
              <a:t>(</a:t>
            </a:r>
            <a:r>
              <a:rPr lang="pt-PT" sz="2900" b="1" dirty="0" err="1" smtClean="0"/>
              <a:t>str</a:t>
            </a:r>
            <a:r>
              <a:rPr lang="pt-PT" sz="2900" b="1" dirty="0" smtClean="0"/>
              <a:t>); } </a:t>
            </a:r>
          </a:p>
          <a:p>
            <a:pPr marL="0" indent="0">
              <a:buNone/>
            </a:pPr>
            <a:r>
              <a:rPr lang="pt-PT" sz="2900" b="1" dirty="0" smtClean="0"/>
              <a:t>[0-9]+("."[0-9]+)?                    { </a:t>
            </a:r>
            <a:r>
              <a:rPr lang="pt-PT" sz="2900" b="1" dirty="0" err="1" smtClean="0"/>
              <a:t>return</a:t>
            </a:r>
            <a:r>
              <a:rPr lang="pt-PT" sz="2900" b="1" dirty="0" smtClean="0"/>
              <a:t>(num); } </a:t>
            </a:r>
          </a:p>
          <a:p>
            <a:pPr marL="0" indent="0">
              <a:buNone/>
            </a:pPr>
            <a:r>
              <a:rPr lang="pt-PT" sz="2900" b="1" dirty="0" smtClean="0"/>
              <a:t>[0-9]{4}"-"[0-9]{2}"-"[0-9]{2}   { </a:t>
            </a:r>
            <a:r>
              <a:rPr lang="pt-PT" sz="2900" b="1" dirty="0" err="1" smtClean="0"/>
              <a:t>return</a:t>
            </a:r>
            <a:r>
              <a:rPr lang="pt-PT" sz="2900" b="1" dirty="0" smtClean="0"/>
              <a:t>(data); } </a:t>
            </a:r>
          </a:p>
          <a:p>
            <a:pPr marL="0" indent="0">
              <a:buNone/>
            </a:pPr>
            <a:r>
              <a:rPr lang="pt-PT" sz="2900" b="1" dirty="0" smtClean="0"/>
              <a:t>.|\n                                        { ; }</a:t>
            </a:r>
          </a:p>
          <a:p>
            <a:pPr marL="0" indent="0">
              <a:buNone/>
            </a:pPr>
            <a:r>
              <a:rPr lang="pt-PT" sz="2900" b="1" dirty="0" smtClean="0"/>
              <a:t>%%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T9 (2017.03.21)</a:t>
            </a:r>
            <a:br>
              <a:rPr lang="pt-PT" dirty="0" smtClean="0"/>
            </a:br>
            <a:r>
              <a:rPr lang="pt-PT" dirty="0" smtClean="0"/>
              <a:t>Linguagens Formais………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800" b="1" dirty="0" smtClean="0"/>
          </a:p>
          <a:p>
            <a:pPr marL="0" indent="0">
              <a:buNone/>
            </a:pPr>
            <a:r>
              <a:rPr lang="pt-PT" sz="2800" b="1" dirty="0"/>
              <a:t>[a-</a:t>
            </a:r>
            <a:r>
              <a:rPr lang="pt-PT" sz="2800" b="1" dirty="0" err="1"/>
              <a:t>zA</a:t>
            </a:r>
            <a:r>
              <a:rPr lang="pt-PT" sz="2800" b="1" dirty="0"/>
              <a:t>-Z][a-zA-Z0-9]*             </a:t>
            </a:r>
            <a:endParaRPr lang="pt-PT" sz="2800" b="1" dirty="0" smtClean="0"/>
          </a:p>
          <a:p>
            <a:pPr marL="0" indent="0">
              <a:buNone/>
            </a:pPr>
            <a:r>
              <a:rPr lang="pt-PT" sz="2800" b="1" dirty="0" smtClean="0"/>
              <a:t>{ </a:t>
            </a:r>
            <a:r>
              <a:rPr lang="pt-PT" sz="3600" b="1" dirty="0" err="1" smtClean="0"/>
              <a:t>yylval.sval</a:t>
            </a:r>
            <a:r>
              <a:rPr lang="pt-PT" sz="3600" b="1" dirty="0" smtClean="0"/>
              <a:t> = </a:t>
            </a:r>
            <a:r>
              <a:rPr lang="pt-PT" sz="3600" b="1" dirty="0" err="1" smtClean="0"/>
              <a:t>strdup</a:t>
            </a:r>
            <a:r>
              <a:rPr lang="pt-PT" sz="3600" b="1" dirty="0" smtClean="0"/>
              <a:t>(</a:t>
            </a:r>
            <a:r>
              <a:rPr lang="pt-PT" sz="3600" b="1" dirty="0" err="1" smtClean="0"/>
              <a:t>yytext</a:t>
            </a:r>
            <a:r>
              <a:rPr lang="pt-PT" sz="3600" b="1" dirty="0" smtClean="0"/>
              <a:t>); </a:t>
            </a:r>
            <a:r>
              <a:rPr lang="pt-PT" sz="2800" b="1" dirty="0" smtClean="0"/>
              <a:t>    </a:t>
            </a:r>
            <a:r>
              <a:rPr lang="pt-PT" sz="2800" b="1" dirty="0" err="1" smtClean="0"/>
              <a:t>return</a:t>
            </a:r>
            <a:r>
              <a:rPr lang="pt-PT" sz="2800" b="1" dirty="0" smtClean="0"/>
              <a:t>(</a:t>
            </a:r>
            <a:r>
              <a:rPr lang="pt-PT" sz="2800" b="1" dirty="0" err="1" smtClean="0"/>
              <a:t>pal</a:t>
            </a:r>
            <a:r>
              <a:rPr lang="pt-PT" sz="2800" b="1" dirty="0"/>
              <a:t>); }</a:t>
            </a:r>
          </a:p>
          <a:p>
            <a:pPr marL="0" indent="0">
              <a:buNone/>
            </a:pPr>
            <a:r>
              <a:rPr lang="pt-PT" sz="2800" b="1" dirty="0"/>
              <a:t>\"[^"]*\"                                 { </a:t>
            </a:r>
            <a:r>
              <a:rPr lang="pt-PT" sz="2800" b="1" dirty="0" err="1"/>
              <a:t>return</a:t>
            </a:r>
            <a:r>
              <a:rPr lang="pt-PT" sz="2800" b="1" dirty="0"/>
              <a:t>(</a:t>
            </a:r>
            <a:r>
              <a:rPr lang="pt-PT" sz="2800" b="1" dirty="0" err="1"/>
              <a:t>str</a:t>
            </a:r>
            <a:r>
              <a:rPr lang="pt-PT" sz="2800" b="1" dirty="0"/>
              <a:t>); } </a:t>
            </a:r>
          </a:p>
          <a:p>
            <a:pPr marL="0" indent="0">
              <a:buNone/>
            </a:pPr>
            <a:r>
              <a:rPr lang="pt-PT" sz="2800" b="1" dirty="0"/>
              <a:t>[0-9]+("."[0-9]+)?                    </a:t>
            </a:r>
            <a:endParaRPr lang="pt-PT" sz="2800" b="1" dirty="0" smtClean="0"/>
          </a:p>
          <a:p>
            <a:pPr marL="0" indent="0">
              <a:buNone/>
            </a:pPr>
            <a:r>
              <a:rPr lang="pt-PT" sz="2800" b="1" dirty="0" smtClean="0"/>
              <a:t>{</a:t>
            </a:r>
            <a:r>
              <a:rPr lang="pt-PT" sz="3600" b="1" dirty="0" err="1" smtClean="0"/>
              <a:t>yyval.fval</a:t>
            </a:r>
            <a:r>
              <a:rPr lang="pt-PT" sz="3600" b="1" dirty="0" smtClean="0"/>
              <a:t> = </a:t>
            </a:r>
            <a:r>
              <a:rPr lang="pt-PT" sz="3600" b="1" dirty="0" err="1" smtClean="0"/>
              <a:t>atof</a:t>
            </a:r>
            <a:r>
              <a:rPr lang="pt-PT" sz="3600" b="1" dirty="0" smtClean="0"/>
              <a:t>(</a:t>
            </a:r>
            <a:r>
              <a:rPr lang="pt-PT" sz="3600" b="1" dirty="0" err="1" smtClean="0"/>
              <a:t>yytext</a:t>
            </a:r>
            <a:r>
              <a:rPr lang="pt-PT" sz="3600" b="1" dirty="0" smtClean="0"/>
              <a:t>);      </a:t>
            </a:r>
            <a:r>
              <a:rPr lang="pt-PT" sz="2800" b="1" dirty="0" err="1"/>
              <a:t>return</a:t>
            </a:r>
            <a:r>
              <a:rPr lang="pt-PT" sz="2800" b="1" dirty="0"/>
              <a:t>(num); } </a:t>
            </a:r>
          </a:p>
          <a:p>
            <a:pPr marL="0" indent="0">
              <a:buNone/>
            </a:pPr>
            <a:r>
              <a:rPr lang="pt-PT" sz="2800" b="1" dirty="0"/>
              <a:t>[0-9]{4}"-"[0-9]{2}"-"[0-9]{2}   </a:t>
            </a:r>
            <a:endParaRPr lang="pt-PT" sz="2800" b="1" dirty="0" smtClean="0"/>
          </a:p>
          <a:p>
            <a:pPr marL="0" indent="0">
              <a:buNone/>
            </a:pPr>
            <a:r>
              <a:rPr lang="pt-PT" sz="2800" b="1" dirty="0"/>
              <a:t>{ </a:t>
            </a:r>
            <a:r>
              <a:rPr lang="pt-PT" sz="2800" b="1" dirty="0" err="1" smtClean="0"/>
              <a:t>yylval.dval</a:t>
            </a:r>
            <a:r>
              <a:rPr lang="pt-PT" sz="2800" b="1" dirty="0" smtClean="0"/>
              <a:t> </a:t>
            </a:r>
            <a:r>
              <a:rPr lang="pt-PT" sz="2800" b="1" dirty="0"/>
              <a:t>= </a:t>
            </a:r>
            <a:r>
              <a:rPr lang="pt-PT" sz="2800" b="1" dirty="0" err="1"/>
              <a:t>strdup</a:t>
            </a:r>
            <a:r>
              <a:rPr lang="pt-PT" sz="2800" b="1" dirty="0"/>
              <a:t>(</a:t>
            </a:r>
            <a:r>
              <a:rPr lang="pt-PT" sz="2800" b="1" dirty="0" err="1"/>
              <a:t>yytext</a:t>
            </a:r>
            <a:r>
              <a:rPr lang="pt-PT" sz="2800" b="1" dirty="0"/>
              <a:t>);   </a:t>
            </a:r>
            <a:r>
              <a:rPr lang="pt-PT" sz="2800" b="1" dirty="0" err="1" smtClean="0"/>
              <a:t>return</a:t>
            </a:r>
            <a:r>
              <a:rPr lang="pt-PT" sz="2800" b="1" dirty="0" smtClean="0"/>
              <a:t>(data</a:t>
            </a:r>
            <a:r>
              <a:rPr lang="pt-PT" sz="2800" b="1" dirty="0"/>
              <a:t>); } </a:t>
            </a:r>
          </a:p>
          <a:p>
            <a:pPr marL="0" indent="0">
              <a:buNone/>
            </a:pPr>
            <a:endParaRPr lang="pt-PT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106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T9 (2017.03.17)</a:t>
            </a:r>
            <a:br>
              <a:rPr lang="pt-PT" dirty="0" smtClean="0"/>
            </a:br>
            <a:r>
              <a:rPr lang="pt-PT" dirty="0" smtClean="0"/>
              <a:t>Análise Léxica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b="1" dirty="0" smtClean="0"/>
              <a:t>%%</a:t>
            </a:r>
          </a:p>
          <a:p>
            <a:pPr marL="0" indent="0">
              <a:buNone/>
            </a:pPr>
            <a:r>
              <a:rPr lang="pt-PT" b="1" dirty="0" smtClean="0"/>
              <a:t>[.;:()&lt;&gt;,/+]      { </a:t>
            </a:r>
            <a:r>
              <a:rPr lang="pt-PT" b="1" dirty="0" err="1" smtClean="0"/>
              <a:t>return</a:t>
            </a:r>
            <a:r>
              <a:rPr lang="pt-PT" b="1" dirty="0" smtClean="0"/>
              <a:t>( </a:t>
            </a:r>
            <a:r>
              <a:rPr lang="pt-PT" b="1" dirty="0" err="1" smtClean="0"/>
              <a:t>yytext</a:t>
            </a:r>
            <a:r>
              <a:rPr lang="pt-PT" b="1" dirty="0" smtClean="0"/>
              <a:t>[0] ); }</a:t>
            </a:r>
            <a:endParaRPr lang="pt-PT" b="1" dirty="0"/>
          </a:p>
          <a:p>
            <a:pPr marL="0" indent="0">
              <a:buNone/>
            </a:pPr>
            <a:r>
              <a:rPr lang="pt-PT" b="1" dirty="0" smtClean="0"/>
              <a:t>(?</a:t>
            </a:r>
            <a:r>
              <a:rPr lang="pt-PT" b="1" dirty="0" err="1" smtClean="0"/>
              <a:t>i:QUERO</a:t>
            </a:r>
            <a:r>
              <a:rPr lang="pt-PT" b="1" dirty="0" smtClean="0"/>
              <a:t>)</a:t>
            </a:r>
            <a:r>
              <a:rPr lang="pt-PT" b="1" dirty="0"/>
              <a:t> </a:t>
            </a:r>
            <a:r>
              <a:rPr lang="pt-PT" b="1" dirty="0" smtClean="0"/>
              <a:t>    { </a:t>
            </a:r>
            <a:r>
              <a:rPr lang="pt-PT" b="1" dirty="0" err="1"/>
              <a:t>return</a:t>
            </a:r>
            <a:r>
              <a:rPr lang="pt-PT" b="1" dirty="0"/>
              <a:t>( </a:t>
            </a:r>
            <a:r>
              <a:rPr lang="pt-PT" b="1" dirty="0" smtClean="0"/>
              <a:t>QUERO </a:t>
            </a:r>
            <a:r>
              <a:rPr lang="pt-PT" b="1" dirty="0"/>
              <a:t>); }</a:t>
            </a:r>
            <a:endParaRPr lang="pt-PT" b="1" dirty="0" smtClean="0"/>
          </a:p>
          <a:p>
            <a:pPr marL="0" indent="0">
              <a:buNone/>
            </a:pPr>
            <a:r>
              <a:rPr lang="pt-PT" b="1" dirty="0" smtClean="0"/>
              <a:t>(?</a:t>
            </a:r>
            <a:r>
              <a:rPr lang="pt-PT" b="1" dirty="0" err="1" smtClean="0"/>
              <a:t>i:TALVEZ</a:t>
            </a:r>
            <a:r>
              <a:rPr lang="pt-PT" b="1" dirty="0" smtClean="0"/>
              <a:t>)     { </a:t>
            </a:r>
            <a:r>
              <a:rPr lang="pt-PT" b="1" dirty="0" err="1"/>
              <a:t>return</a:t>
            </a:r>
            <a:r>
              <a:rPr lang="pt-PT" b="1" dirty="0"/>
              <a:t>( </a:t>
            </a:r>
            <a:r>
              <a:rPr lang="pt-PT" b="1" dirty="0" smtClean="0"/>
              <a:t>TV ); </a:t>
            </a:r>
            <a:r>
              <a:rPr lang="pt-PT" b="1" dirty="0"/>
              <a:t>}</a:t>
            </a:r>
          </a:p>
          <a:p>
            <a:pPr marL="0" indent="0">
              <a:buNone/>
            </a:pPr>
            <a:r>
              <a:rPr lang="pt-PT" b="1" dirty="0" smtClean="0"/>
              <a:t>(?</a:t>
            </a:r>
            <a:r>
              <a:rPr lang="pt-PT" b="1" dirty="0" err="1" smtClean="0"/>
              <a:t>i:GOSTO</a:t>
            </a:r>
            <a:r>
              <a:rPr lang="pt-PT" b="1" dirty="0" smtClean="0"/>
              <a:t>)     { </a:t>
            </a:r>
            <a:r>
              <a:rPr lang="pt-PT" b="1" dirty="0" err="1"/>
              <a:t>return</a:t>
            </a:r>
            <a:r>
              <a:rPr lang="pt-PT" b="1" dirty="0"/>
              <a:t>( </a:t>
            </a:r>
            <a:r>
              <a:rPr lang="pt-PT" b="1" dirty="0" smtClean="0"/>
              <a:t>GOSTO ); </a:t>
            </a:r>
            <a:r>
              <a:rPr lang="pt-PT" b="1" dirty="0"/>
              <a:t>}</a:t>
            </a:r>
          </a:p>
          <a:p>
            <a:pPr marL="0" indent="0">
              <a:buNone/>
            </a:pPr>
            <a:r>
              <a:rPr lang="pt-PT" b="1" dirty="0" smtClean="0"/>
              <a:t>(?</a:t>
            </a:r>
            <a:r>
              <a:rPr lang="pt-PT" b="1" dirty="0" err="1" smtClean="0"/>
              <a:t>i:PROC</a:t>
            </a:r>
            <a:r>
              <a:rPr lang="pt-PT" b="1" dirty="0" smtClean="0"/>
              <a:t>)        { </a:t>
            </a:r>
            <a:r>
              <a:rPr lang="pt-PT" b="1" dirty="0" err="1"/>
              <a:t>return</a:t>
            </a:r>
            <a:r>
              <a:rPr lang="pt-PT" b="1" dirty="0"/>
              <a:t>( </a:t>
            </a:r>
            <a:r>
              <a:rPr lang="pt-PT" b="1" dirty="0" smtClean="0"/>
              <a:t>PROC ); </a:t>
            </a:r>
            <a:r>
              <a:rPr lang="pt-PT" b="1" dirty="0"/>
              <a:t>}</a:t>
            </a:r>
          </a:p>
          <a:p>
            <a:pPr marL="0" indent="0">
              <a:buNone/>
            </a:pPr>
            <a:r>
              <a:rPr lang="pt-PT" b="1" dirty="0" smtClean="0"/>
              <a:t>[a-</a:t>
            </a:r>
            <a:r>
              <a:rPr lang="pt-PT" b="1" dirty="0" err="1" smtClean="0"/>
              <a:t>zA</a:t>
            </a:r>
            <a:r>
              <a:rPr lang="pt-PT" b="1" dirty="0" smtClean="0"/>
              <a:t>-Z][a-zA-Z0-9]*             { </a:t>
            </a:r>
            <a:r>
              <a:rPr lang="pt-PT" b="1" dirty="0" err="1" smtClean="0"/>
              <a:t>return</a:t>
            </a:r>
            <a:r>
              <a:rPr lang="pt-PT" b="1" dirty="0" smtClean="0"/>
              <a:t>(</a:t>
            </a:r>
            <a:r>
              <a:rPr lang="pt-PT" b="1" dirty="0" err="1" smtClean="0"/>
              <a:t>pal</a:t>
            </a:r>
            <a:r>
              <a:rPr lang="pt-PT" b="1" dirty="0" smtClean="0"/>
              <a:t>); }</a:t>
            </a:r>
          </a:p>
          <a:p>
            <a:pPr marL="0" indent="0">
              <a:buNone/>
            </a:pPr>
            <a:r>
              <a:rPr lang="pt-PT" b="1" dirty="0" smtClean="0"/>
              <a:t>\"[^"]*\"                                 { </a:t>
            </a:r>
            <a:r>
              <a:rPr lang="pt-PT" b="1" dirty="0" err="1" smtClean="0"/>
              <a:t>return</a:t>
            </a:r>
            <a:r>
              <a:rPr lang="pt-PT" b="1" dirty="0" smtClean="0"/>
              <a:t>(</a:t>
            </a:r>
            <a:r>
              <a:rPr lang="pt-PT" b="1" dirty="0" err="1" smtClean="0"/>
              <a:t>str</a:t>
            </a:r>
            <a:r>
              <a:rPr lang="pt-PT" b="1" dirty="0" smtClean="0"/>
              <a:t>); } </a:t>
            </a:r>
          </a:p>
          <a:p>
            <a:pPr marL="0" indent="0">
              <a:buNone/>
            </a:pPr>
            <a:r>
              <a:rPr lang="pt-PT" b="1" dirty="0" smtClean="0"/>
              <a:t>[0-9]+("."[0-9]+)?                    { </a:t>
            </a:r>
            <a:r>
              <a:rPr lang="pt-PT" b="1" dirty="0" err="1" smtClean="0"/>
              <a:t>return</a:t>
            </a:r>
            <a:r>
              <a:rPr lang="pt-PT" b="1" dirty="0" smtClean="0"/>
              <a:t>(num); } </a:t>
            </a:r>
          </a:p>
          <a:p>
            <a:pPr marL="0" indent="0">
              <a:buNone/>
            </a:pPr>
            <a:r>
              <a:rPr lang="pt-PT" b="1" dirty="0" smtClean="0"/>
              <a:t>[0-9]{4}"-"[0-9]{2}"-"[0-9]{2}   { </a:t>
            </a:r>
            <a:r>
              <a:rPr lang="pt-PT" b="1" dirty="0" err="1" smtClean="0"/>
              <a:t>return</a:t>
            </a:r>
            <a:r>
              <a:rPr lang="pt-PT" b="1" dirty="0" smtClean="0"/>
              <a:t>(data); } </a:t>
            </a:r>
          </a:p>
          <a:p>
            <a:pPr marL="0" indent="0">
              <a:buNone/>
            </a:pPr>
            <a:r>
              <a:rPr lang="pt-PT" b="1" dirty="0" smtClean="0"/>
              <a:t>.|\n                                        { ; }</a:t>
            </a:r>
          </a:p>
          <a:p>
            <a:pPr marL="0" indent="0">
              <a:buNone/>
            </a:pPr>
            <a:r>
              <a:rPr lang="pt-PT" b="1" dirty="0" smtClean="0"/>
              <a:t>%%</a:t>
            </a:r>
            <a:endParaRPr lang="pt-PT" sz="2900" b="1" dirty="0" smtClean="0"/>
          </a:p>
          <a:p>
            <a:pPr marL="0" indent="0">
              <a:buNone/>
            </a:pPr>
            <a:r>
              <a:rPr lang="pt-PT" b="1" dirty="0" err="1" smtClean="0"/>
              <a:t>Int</a:t>
            </a:r>
            <a:r>
              <a:rPr lang="pt-PT" b="1" dirty="0" smtClean="0"/>
              <a:t> </a:t>
            </a:r>
            <a:r>
              <a:rPr lang="pt-PT" b="1" dirty="0" err="1" smtClean="0"/>
              <a:t>main</a:t>
            </a:r>
            <a:r>
              <a:rPr lang="pt-PT" b="1" dirty="0" smtClean="0"/>
              <a:t>(){</a:t>
            </a:r>
          </a:p>
          <a:p>
            <a:pPr marL="0" indent="0">
              <a:buNone/>
            </a:pPr>
            <a:r>
              <a:rPr lang="pt-PT" sz="2900" b="1" dirty="0" err="1"/>
              <a:t>i</a:t>
            </a:r>
            <a:r>
              <a:rPr lang="pt-PT" sz="2900" b="1" dirty="0" err="1" smtClean="0"/>
              <a:t>nt</a:t>
            </a:r>
            <a:r>
              <a:rPr lang="pt-PT" sz="2900" b="1" dirty="0" smtClean="0"/>
              <a:t> s;</a:t>
            </a:r>
          </a:p>
          <a:p>
            <a:pPr marL="0" indent="0">
              <a:buNone/>
            </a:pPr>
            <a:r>
              <a:rPr lang="pt-PT" sz="2900" b="1" dirty="0"/>
              <a:t> </a:t>
            </a:r>
            <a:r>
              <a:rPr lang="pt-PT" sz="2900" b="1" dirty="0" err="1" smtClean="0"/>
              <a:t>while</a:t>
            </a:r>
            <a:r>
              <a:rPr lang="pt-PT" sz="2900" b="1" dirty="0" smtClean="0"/>
              <a:t> ( s=</a:t>
            </a:r>
            <a:r>
              <a:rPr lang="pt-PT" sz="2900" b="1" dirty="0" err="1" smtClean="0"/>
              <a:t>yylex</a:t>
            </a:r>
            <a:r>
              <a:rPr lang="pt-PT" sz="2900" b="1" dirty="0" smtClean="0"/>
              <a:t>() ) { </a:t>
            </a:r>
            <a:r>
              <a:rPr lang="pt-PT" sz="2900" b="1" dirty="0" err="1" smtClean="0"/>
              <a:t>printf</a:t>
            </a:r>
            <a:r>
              <a:rPr lang="pt-PT" sz="2900" b="1" dirty="0" smtClean="0"/>
              <a:t>(“%d “,s); }</a:t>
            </a:r>
          </a:p>
          <a:p>
            <a:pPr marL="0" indent="0">
              <a:buNone/>
            </a:pPr>
            <a:r>
              <a:rPr lang="pt-PT" sz="2900" b="1" dirty="0" err="1" smtClean="0"/>
              <a:t>Return</a:t>
            </a:r>
            <a:r>
              <a:rPr lang="pt-PT" sz="2900" b="1" dirty="0" smtClean="0"/>
              <a:t>(0);</a:t>
            </a:r>
          </a:p>
          <a:p>
            <a:pPr marL="0" indent="0">
              <a:buNone/>
            </a:pPr>
            <a:r>
              <a:rPr lang="pt-PT" sz="2900" b="1" dirty="0"/>
              <a:t>}</a:t>
            </a:r>
            <a:endParaRPr lang="pt-PT" sz="2900" b="1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0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T2 (2017.02.14)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1ªPARTE</a:t>
            </a:r>
          </a:p>
          <a:p>
            <a:r>
              <a:rPr lang="pt-PT" sz="2400" dirty="0" smtClean="0"/>
              <a:t>Expressões Regulares definem padrões de frases</a:t>
            </a:r>
          </a:p>
          <a:p>
            <a:r>
              <a:rPr lang="pt-PT" sz="2400" dirty="0" smtClean="0"/>
              <a:t>Fazer o </a:t>
            </a:r>
            <a:r>
              <a:rPr lang="pt-PT" sz="2400" dirty="0" err="1" smtClean="0"/>
              <a:t>matching</a:t>
            </a:r>
            <a:r>
              <a:rPr lang="pt-PT" sz="2400" dirty="0" smtClean="0"/>
              <a:t> (concordância) DO TEXTO CONCRETO com o Padrão</a:t>
            </a:r>
          </a:p>
          <a:p>
            <a:r>
              <a:rPr lang="pt-PT" sz="2400" dirty="0" smtClean="0"/>
              <a:t>Se concorda faz uma ação</a:t>
            </a:r>
          </a:p>
          <a:p>
            <a:r>
              <a:rPr lang="pt-PT" sz="2400" dirty="0" smtClean="0"/>
              <a:t>Geração automática dos filtros através do FLEX</a:t>
            </a:r>
          </a:p>
          <a:p>
            <a:r>
              <a:rPr lang="pt-PT" sz="2400" dirty="0" smtClean="0"/>
              <a:t>Ou GAWK</a:t>
            </a:r>
          </a:p>
          <a:p>
            <a:r>
              <a:rPr lang="pt-PT" sz="2400" dirty="0" smtClean="0"/>
              <a:t>Construção de filtros de Texto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274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(2017.03.24)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err="1" smtClean="0"/>
              <a:t>rec</a:t>
            </a:r>
            <a:r>
              <a:rPr lang="pt-PT" sz="2900" dirty="0" smtClean="0"/>
              <a:t>(X,L1,L2) :- </a:t>
            </a:r>
            <a:r>
              <a:rPr lang="pt-PT" sz="2900" dirty="0" err="1" smtClean="0"/>
              <a:t>rec</a:t>
            </a:r>
            <a:r>
              <a:rPr lang="pt-PT" sz="2900" dirty="0" smtClean="0"/>
              <a:t>(Y,L1,L3),</a:t>
            </a:r>
            <a:r>
              <a:rPr lang="pt-PT" sz="2900" dirty="0" err="1" smtClean="0"/>
              <a:t>rec</a:t>
            </a:r>
            <a:r>
              <a:rPr lang="pt-PT" sz="2900" dirty="0" smtClean="0"/>
              <a:t>(Z,L3,L2).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err="1" smtClean="0"/>
              <a:t>rec</a:t>
            </a:r>
            <a:r>
              <a:rPr lang="pt-PT" sz="2900" dirty="0" smtClean="0"/>
              <a:t>(Y,L1,L2) :- </a:t>
            </a:r>
            <a:r>
              <a:rPr lang="pt-PT" sz="2900" dirty="0" err="1" smtClean="0"/>
              <a:t>rec</a:t>
            </a:r>
            <a:r>
              <a:rPr lang="pt-PT" sz="2900" dirty="0" smtClean="0"/>
              <a:t>(a,L1,L2).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err="1" smtClean="0"/>
              <a:t>rec</a:t>
            </a:r>
            <a:r>
              <a:rPr lang="pt-PT" sz="2900" dirty="0" smtClean="0"/>
              <a:t>(Y,L1,L2) :- </a:t>
            </a:r>
            <a:r>
              <a:rPr lang="pt-PT" sz="2900" dirty="0" err="1" smtClean="0"/>
              <a:t>rec</a:t>
            </a:r>
            <a:r>
              <a:rPr lang="pt-PT" sz="2900" dirty="0" smtClean="0"/>
              <a:t>(b,L1,L2).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</a:t>
            </a:r>
            <a:r>
              <a:rPr lang="pt-PT" sz="2900" dirty="0" err="1" smtClean="0"/>
              <a:t>rec</a:t>
            </a:r>
            <a:r>
              <a:rPr lang="pt-PT" sz="2900" dirty="0" smtClean="0"/>
              <a:t>(X,[</a:t>
            </a:r>
            <a:r>
              <a:rPr lang="pt-PT" sz="2900" dirty="0" err="1" smtClean="0"/>
              <a:t>b,d</a:t>
            </a:r>
            <a:r>
              <a:rPr lang="pt-PT" sz="2900" dirty="0" smtClean="0"/>
              <a:t>],[]).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63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(2017.03.24)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900" dirty="0" smtClean="0"/>
              <a:t>#define PE 1</a:t>
            </a:r>
          </a:p>
          <a:p>
            <a:pPr marL="0" indent="0">
              <a:buNone/>
            </a:pPr>
            <a:r>
              <a:rPr lang="pt-PT" sz="2900" dirty="0" smtClean="0"/>
              <a:t>#define PD 2</a:t>
            </a:r>
          </a:p>
          <a:p>
            <a:pPr marL="0" indent="0">
              <a:buNone/>
            </a:pPr>
            <a:r>
              <a:rPr lang="pt-PT" sz="2900" dirty="0" smtClean="0"/>
              <a:t>#define </a:t>
            </a:r>
            <a:r>
              <a:rPr lang="pt-PT" sz="2900" dirty="0" err="1" smtClean="0"/>
              <a:t>pal</a:t>
            </a:r>
            <a:r>
              <a:rPr lang="pt-PT" sz="2900" dirty="0" smtClean="0"/>
              <a:t> 3</a:t>
            </a:r>
          </a:p>
          <a:p>
            <a:pPr marL="0" indent="0">
              <a:buNone/>
            </a:pPr>
            <a:r>
              <a:rPr lang="pt-PT" sz="2900" dirty="0" smtClean="0"/>
              <a:t>#define num 4 </a:t>
            </a:r>
          </a:p>
          <a:p>
            <a:pPr marL="0" indent="0">
              <a:buNone/>
            </a:pPr>
            <a:r>
              <a:rPr lang="pt-PT" sz="2900" dirty="0" smtClean="0"/>
              <a:t>#</a:t>
            </a:r>
            <a:r>
              <a:rPr lang="pt-PT" sz="2900" dirty="0" err="1" smtClean="0"/>
              <a:t>include</a:t>
            </a:r>
            <a:r>
              <a:rPr lang="pt-PT" sz="2900" dirty="0" smtClean="0"/>
              <a:t> “</a:t>
            </a:r>
            <a:r>
              <a:rPr lang="pt-PT" sz="2900" dirty="0" err="1" smtClean="0"/>
              <a:t>lex.yy.c</a:t>
            </a:r>
            <a:r>
              <a:rPr lang="pt-PT" sz="2900" dirty="0" smtClean="0"/>
              <a:t>”</a:t>
            </a:r>
          </a:p>
          <a:p>
            <a:pPr marL="0" indent="0">
              <a:buNone/>
            </a:pP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Reconhecedor  de Terminais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</a:t>
            </a:r>
            <a:r>
              <a:rPr lang="pt-PT" sz="2900" dirty="0" err="1" smtClean="0"/>
              <a:t>recT</a:t>
            </a:r>
            <a:r>
              <a:rPr lang="pt-PT" sz="2900" dirty="0" smtClean="0"/>
              <a:t>(esperado, lido^){</a:t>
            </a:r>
          </a:p>
          <a:p>
            <a:pPr marL="0" indent="0">
              <a:buNone/>
            </a:pPr>
            <a:r>
              <a:rPr lang="pt-PT" sz="2900" dirty="0" smtClean="0"/>
              <a:t>         se (esperado == lido) { lido = </a:t>
            </a:r>
            <a:r>
              <a:rPr lang="pt-PT" sz="2900" dirty="0" err="1" smtClean="0"/>
              <a:t>yylex</a:t>
            </a:r>
            <a:r>
              <a:rPr lang="pt-PT" sz="2900" dirty="0" smtClean="0"/>
              <a:t>(); }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</a:t>
            </a:r>
            <a:r>
              <a:rPr lang="pt-PT" sz="2900" dirty="0" err="1" smtClean="0"/>
              <a:t>senao</a:t>
            </a:r>
            <a:r>
              <a:rPr lang="pt-PT" sz="2900" dirty="0" smtClean="0"/>
              <a:t> { erro(); }</a:t>
            </a:r>
          </a:p>
          <a:p>
            <a:pPr marL="0" indent="0">
              <a:buNone/>
            </a:pPr>
            <a:r>
              <a:rPr lang="pt-PT" sz="2900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67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(2017.03.24)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Reconhecedor  de Não-Terminais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</a:t>
            </a:r>
            <a:r>
              <a:rPr lang="pt-PT" sz="2900" dirty="0" err="1" smtClean="0"/>
              <a:t>recX</a:t>
            </a:r>
            <a:r>
              <a:rPr lang="pt-PT" sz="2900" dirty="0" smtClean="0"/>
              <a:t>( lido^ ){</a:t>
            </a:r>
          </a:p>
          <a:p>
            <a:pPr marL="0" indent="0">
              <a:buNone/>
            </a:pPr>
            <a:r>
              <a:rPr lang="pt-PT" sz="2900" dirty="0" smtClean="0"/>
              <a:t>         caso ( lido PERTENCE 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la(X-&gt;alfa) : reconhece alfa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</a:t>
            </a:r>
            <a:r>
              <a:rPr lang="pt-PT" sz="2900" dirty="0"/>
              <a:t>la(X-</a:t>
            </a:r>
            <a:r>
              <a:rPr lang="pt-PT" sz="2900" dirty="0" smtClean="0"/>
              <a:t>&gt;beta) </a:t>
            </a:r>
            <a:r>
              <a:rPr lang="pt-PT" sz="2900" dirty="0"/>
              <a:t>: reconhece </a:t>
            </a:r>
            <a:r>
              <a:rPr lang="pt-PT" sz="2900" dirty="0" smtClean="0"/>
              <a:t>beta</a:t>
            </a:r>
          </a:p>
          <a:p>
            <a:pPr marL="0" indent="0">
              <a:buNone/>
            </a:pPr>
            <a:r>
              <a:rPr lang="pt-PT" sz="2900" dirty="0" smtClean="0"/>
              <a:t>          la(X-&gt;gama) </a:t>
            </a:r>
            <a:r>
              <a:rPr lang="pt-PT" sz="2900" dirty="0"/>
              <a:t>: reconhece </a:t>
            </a:r>
            <a:r>
              <a:rPr lang="pt-PT" sz="2900" dirty="0" smtClean="0"/>
              <a:t>gama</a:t>
            </a: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        </a:t>
            </a:r>
            <a:r>
              <a:rPr lang="pt-PT" sz="2900" dirty="0" err="1" smtClean="0"/>
              <a:t>senao</a:t>
            </a:r>
            <a:r>
              <a:rPr lang="pt-PT" sz="2900" dirty="0" smtClean="0"/>
              <a:t> : erro();</a:t>
            </a:r>
          </a:p>
          <a:p>
            <a:pPr marL="0" indent="0">
              <a:buNone/>
            </a:pPr>
            <a:r>
              <a:rPr lang="pt-PT" sz="2900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64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(2017.03.24)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Reconhecedor  de Não-Terminais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</a:t>
            </a:r>
            <a:r>
              <a:rPr lang="pt-PT" sz="2900" dirty="0" err="1" smtClean="0"/>
              <a:t>recX</a:t>
            </a:r>
            <a:r>
              <a:rPr lang="pt-PT" sz="2900" dirty="0" smtClean="0"/>
              <a:t>( lido^ ){</a:t>
            </a:r>
          </a:p>
          <a:p>
            <a:pPr marL="0" indent="0">
              <a:buNone/>
            </a:pPr>
            <a:r>
              <a:rPr lang="pt-PT" sz="2900" dirty="0" smtClean="0"/>
              <a:t>         </a:t>
            </a:r>
            <a:r>
              <a:rPr lang="pt-PT" sz="2900" dirty="0" err="1" smtClean="0"/>
              <a:t>recY</a:t>
            </a:r>
            <a:r>
              <a:rPr lang="pt-PT" sz="2900" dirty="0" smtClean="0"/>
              <a:t>( lido ); </a:t>
            </a:r>
            <a:r>
              <a:rPr lang="pt-PT" sz="2900" dirty="0" err="1" smtClean="0"/>
              <a:t>recZ</a:t>
            </a:r>
            <a:r>
              <a:rPr lang="pt-PT" sz="2900" dirty="0" smtClean="0"/>
              <a:t>( lido );</a:t>
            </a:r>
          </a:p>
          <a:p>
            <a:pPr marL="0" indent="0">
              <a:buNone/>
            </a:pPr>
            <a:r>
              <a:rPr lang="pt-PT" sz="2900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22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(2017.03.24)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Reconhecedor  de Não-Terminais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</a:t>
            </a:r>
            <a:r>
              <a:rPr lang="pt-PT" sz="2900" dirty="0"/>
              <a:t> </a:t>
            </a:r>
            <a:r>
              <a:rPr lang="pt-PT" sz="2900" dirty="0" err="1" smtClean="0"/>
              <a:t>recY</a:t>
            </a:r>
            <a:r>
              <a:rPr lang="pt-PT" sz="2900" dirty="0" smtClean="0"/>
              <a:t>( </a:t>
            </a:r>
            <a:r>
              <a:rPr lang="pt-PT" sz="2900" dirty="0"/>
              <a:t>lido^ </a:t>
            </a:r>
            <a:r>
              <a:rPr lang="pt-PT" sz="2900" dirty="0" smtClean="0"/>
              <a:t>){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caso (lido) seja</a:t>
            </a:r>
            <a:endParaRPr lang="pt-PT" sz="2900" dirty="0"/>
          </a:p>
          <a:p>
            <a:pPr marL="0" indent="0">
              <a:buNone/>
            </a:pPr>
            <a:r>
              <a:rPr lang="pt-PT" sz="2900" dirty="0"/>
              <a:t>         </a:t>
            </a:r>
            <a:r>
              <a:rPr lang="pt-PT" sz="2900" dirty="0" smtClean="0"/>
              <a:t>a : </a:t>
            </a:r>
            <a:r>
              <a:rPr lang="pt-PT" sz="2900" dirty="0" err="1" smtClean="0"/>
              <a:t>recT</a:t>
            </a:r>
            <a:r>
              <a:rPr lang="pt-PT" sz="2900" dirty="0" smtClean="0"/>
              <a:t>( </a:t>
            </a:r>
            <a:r>
              <a:rPr lang="pt-PT" sz="2900" dirty="0" err="1" smtClean="0"/>
              <a:t>a,lido</a:t>
            </a:r>
            <a:r>
              <a:rPr lang="pt-PT" sz="2900" dirty="0" smtClean="0"/>
              <a:t> </a:t>
            </a:r>
            <a:r>
              <a:rPr lang="pt-PT" sz="2900" dirty="0"/>
              <a:t>);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b : </a:t>
            </a:r>
            <a:r>
              <a:rPr lang="pt-PT" sz="2900" dirty="0" err="1" smtClean="0"/>
              <a:t>recT</a:t>
            </a:r>
            <a:r>
              <a:rPr lang="pt-PT" sz="2900" dirty="0" smtClean="0"/>
              <a:t>( </a:t>
            </a:r>
            <a:r>
              <a:rPr lang="pt-PT" sz="2900" dirty="0" err="1" smtClean="0"/>
              <a:t>b,lido</a:t>
            </a:r>
            <a:r>
              <a:rPr lang="pt-PT" sz="2900" dirty="0" smtClean="0"/>
              <a:t> 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</a:t>
            </a:r>
            <a:r>
              <a:rPr lang="pt-PT" sz="2900" dirty="0" err="1" smtClean="0"/>
              <a:t>senao</a:t>
            </a:r>
            <a:r>
              <a:rPr lang="pt-PT" sz="2900" dirty="0" smtClean="0"/>
              <a:t> : erro();</a:t>
            </a:r>
            <a:endParaRPr lang="pt-PT" sz="2900" dirty="0"/>
          </a:p>
          <a:p>
            <a:pPr marL="0" indent="0">
              <a:buNone/>
            </a:pPr>
            <a:r>
              <a:rPr lang="pt-PT" sz="2900" dirty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0322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(2017.03.24)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Reconhecedor  de Não-Terminais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</a:t>
            </a:r>
            <a:r>
              <a:rPr lang="pt-PT" sz="2900" dirty="0"/>
              <a:t> </a:t>
            </a:r>
            <a:r>
              <a:rPr lang="pt-PT" sz="2900" dirty="0" err="1" smtClean="0"/>
              <a:t>recZ</a:t>
            </a:r>
            <a:r>
              <a:rPr lang="pt-PT" sz="2900" dirty="0" smtClean="0"/>
              <a:t>( </a:t>
            </a:r>
            <a:r>
              <a:rPr lang="pt-PT" sz="2900" dirty="0"/>
              <a:t>lido^ </a:t>
            </a:r>
            <a:r>
              <a:rPr lang="pt-PT" sz="2900" dirty="0" smtClean="0"/>
              <a:t>){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caso (lido) seja</a:t>
            </a:r>
            <a:endParaRPr lang="pt-PT" sz="2900" dirty="0"/>
          </a:p>
          <a:p>
            <a:pPr marL="0" indent="0">
              <a:buNone/>
            </a:pPr>
            <a:r>
              <a:rPr lang="pt-PT" sz="2900" dirty="0"/>
              <a:t>         c</a:t>
            </a:r>
            <a:r>
              <a:rPr lang="pt-PT" sz="2900" dirty="0" smtClean="0"/>
              <a:t> : </a:t>
            </a:r>
            <a:r>
              <a:rPr lang="pt-PT" sz="2900" dirty="0" err="1" smtClean="0"/>
              <a:t>recT</a:t>
            </a:r>
            <a:r>
              <a:rPr lang="pt-PT" sz="2900" dirty="0" smtClean="0"/>
              <a:t>( </a:t>
            </a:r>
            <a:r>
              <a:rPr lang="pt-PT" sz="2900" dirty="0" err="1"/>
              <a:t>c</a:t>
            </a:r>
            <a:r>
              <a:rPr lang="pt-PT" sz="2900" dirty="0" err="1" smtClean="0"/>
              <a:t>,lido</a:t>
            </a:r>
            <a:r>
              <a:rPr lang="pt-PT" sz="2900" dirty="0" smtClean="0"/>
              <a:t> </a:t>
            </a:r>
            <a:r>
              <a:rPr lang="pt-PT" sz="2900" dirty="0"/>
              <a:t>);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d : </a:t>
            </a:r>
            <a:r>
              <a:rPr lang="pt-PT" sz="2900" dirty="0" err="1" smtClean="0"/>
              <a:t>recT</a:t>
            </a:r>
            <a:r>
              <a:rPr lang="pt-PT" sz="2900" dirty="0" smtClean="0"/>
              <a:t>( </a:t>
            </a:r>
            <a:r>
              <a:rPr lang="pt-PT" sz="2900" dirty="0" err="1" smtClean="0"/>
              <a:t>d,lido</a:t>
            </a:r>
            <a:r>
              <a:rPr lang="pt-PT" sz="2900" dirty="0" smtClean="0"/>
              <a:t> ); </a:t>
            </a:r>
            <a:r>
              <a:rPr lang="pt-PT" sz="2900" dirty="0" err="1" smtClean="0"/>
              <a:t>recZ</a:t>
            </a:r>
            <a:r>
              <a:rPr lang="pt-PT" sz="2900" dirty="0" smtClean="0"/>
              <a:t>( lido 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</a:t>
            </a:r>
            <a:r>
              <a:rPr lang="pt-PT" sz="2900" dirty="0" err="1" smtClean="0"/>
              <a:t>senao</a:t>
            </a:r>
            <a:r>
              <a:rPr lang="pt-PT" sz="2900" dirty="0" smtClean="0"/>
              <a:t> : erro();</a:t>
            </a:r>
            <a:endParaRPr lang="pt-PT" sz="2900" dirty="0"/>
          </a:p>
          <a:p>
            <a:pPr marL="0" indent="0">
              <a:buNone/>
            </a:pPr>
            <a:r>
              <a:rPr lang="pt-PT" sz="2900" dirty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9098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(2017.03.28)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/>
              <a:t>i</a:t>
            </a:r>
            <a:r>
              <a:rPr lang="pt-PT" sz="2900" dirty="0" err="1" smtClean="0"/>
              <a:t>nt</a:t>
            </a:r>
            <a:r>
              <a:rPr lang="pt-PT" sz="2900" dirty="0" smtClean="0"/>
              <a:t> </a:t>
            </a:r>
            <a:r>
              <a:rPr lang="pt-PT" sz="2900" dirty="0" err="1" smtClean="0"/>
              <a:t>main</a:t>
            </a:r>
            <a:r>
              <a:rPr lang="pt-PT" sz="2900" dirty="0" smtClean="0"/>
              <a:t>(){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</a:t>
            </a:r>
            <a:r>
              <a:rPr lang="pt-PT" sz="2900" dirty="0" err="1" smtClean="0"/>
              <a:t>int</a:t>
            </a:r>
            <a:r>
              <a:rPr lang="pt-PT" sz="2900" dirty="0" smtClean="0"/>
              <a:t> s;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</a:t>
            </a:r>
            <a:r>
              <a:rPr lang="pt-PT" sz="2900" dirty="0" err="1" smtClean="0"/>
              <a:t>printf</a:t>
            </a:r>
            <a:r>
              <a:rPr lang="pt-PT" sz="2900" dirty="0" smtClean="0"/>
              <a:t>(“O </a:t>
            </a:r>
            <a:r>
              <a:rPr lang="pt-PT" sz="2900" dirty="0" err="1" smtClean="0"/>
              <a:t>parser</a:t>
            </a:r>
            <a:r>
              <a:rPr lang="pt-PT" sz="2900" dirty="0" smtClean="0"/>
              <a:t> vai começar\n”);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s =</a:t>
            </a:r>
            <a:r>
              <a:rPr lang="pt-PT" sz="2900" dirty="0" err="1" smtClean="0"/>
              <a:t>yylex</a:t>
            </a:r>
            <a:r>
              <a:rPr lang="pt-PT" sz="2900" dirty="0" smtClean="0"/>
              <a:t>();</a:t>
            </a:r>
          </a:p>
          <a:p>
            <a:pPr marL="0" indent="0">
              <a:buNone/>
            </a:pPr>
            <a:r>
              <a:rPr lang="pt-PT" sz="2900" dirty="0" smtClean="0"/>
              <a:t>       </a:t>
            </a:r>
            <a:r>
              <a:rPr lang="pt-PT" sz="2900" dirty="0" err="1" smtClean="0"/>
              <a:t>recSExp</a:t>
            </a:r>
            <a:r>
              <a:rPr lang="pt-PT" sz="2900" dirty="0" smtClean="0"/>
              <a:t>( s );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</a:t>
            </a:r>
            <a:r>
              <a:rPr lang="pt-PT" sz="2900" dirty="0" err="1" smtClean="0"/>
              <a:t>printf</a:t>
            </a:r>
            <a:r>
              <a:rPr lang="pt-PT" sz="2900" dirty="0"/>
              <a:t>(“O </a:t>
            </a:r>
            <a:r>
              <a:rPr lang="pt-PT" sz="2900" dirty="0" err="1"/>
              <a:t>parser</a:t>
            </a:r>
            <a:r>
              <a:rPr lang="pt-PT" sz="2900" dirty="0"/>
              <a:t> </a:t>
            </a:r>
            <a:r>
              <a:rPr lang="pt-PT" sz="2900" dirty="0" smtClean="0"/>
              <a:t>terminou com sucesso\n</a:t>
            </a:r>
            <a:r>
              <a:rPr lang="pt-PT" sz="2900" dirty="0"/>
              <a:t>”);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       </a:t>
            </a:r>
            <a:r>
              <a:rPr lang="pt-PT" sz="2900" dirty="0" err="1" smtClean="0"/>
              <a:t>return</a:t>
            </a:r>
            <a:r>
              <a:rPr lang="pt-PT" sz="2900" dirty="0" smtClean="0"/>
              <a:t>(0);</a:t>
            </a:r>
          </a:p>
          <a:p>
            <a:pPr marL="0" indent="0">
              <a:buNone/>
            </a:pPr>
            <a:r>
              <a:rPr lang="pt-PT" sz="2900" dirty="0" smtClean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7405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(2017.03.31)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RD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    p1:   X -&gt; alfa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p2:      | beta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  la(p1) INTERS la(p2)  != VAZIO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Conflito LL(1) não posso usar um </a:t>
            </a:r>
            <a:r>
              <a:rPr lang="pt-PT" sz="2900" dirty="0" err="1" smtClean="0"/>
              <a:t>parser</a:t>
            </a:r>
            <a:r>
              <a:rPr lang="pt-PT" sz="2900" dirty="0" smtClean="0"/>
              <a:t> TD</a:t>
            </a:r>
          </a:p>
          <a:p>
            <a:pPr marL="0" indent="0">
              <a:buNone/>
            </a:pP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1514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(2017.03.31)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LL(1)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    </a:t>
            </a:r>
            <a:r>
              <a:rPr lang="pt-PT" sz="2900" dirty="0" err="1" smtClean="0"/>
              <a:t>parserLL</a:t>
            </a:r>
            <a:r>
              <a:rPr lang="pt-PT" sz="2900" dirty="0" smtClean="0"/>
              <a:t>(){</a:t>
            </a:r>
          </a:p>
          <a:p>
            <a:pPr marL="0" indent="0">
              <a:buNone/>
            </a:pPr>
            <a:r>
              <a:rPr lang="pt-PT" sz="2900" dirty="0" smtClean="0"/>
              <a:t>        t &lt;- </a:t>
            </a:r>
            <a:r>
              <a:rPr lang="pt-PT" sz="2900" dirty="0" err="1" smtClean="0"/>
              <a:t>daSimb</a:t>
            </a:r>
            <a:r>
              <a:rPr lang="pt-PT" sz="2900" dirty="0" smtClean="0"/>
              <a:t>()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SP &lt;- </a:t>
            </a:r>
            <a:r>
              <a:rPr lang="pt-PT" sz="2900" dirty="0" err="1" smtClean="0"/>
              <a:t>push</a:t>
            </a:r>
            <a:r>
              <a:rPr lang="pt-PT" sz="2900" dirty="0" smtClean="0"/>
              <a:t>(&lt;&gt;,S);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repetir{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X &lt;- pop(SP)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</a:t>
            </a:r>
            <a:r>
              <a:rPr lang="pt-PT" sz="2900" dirty="0" err="1" smtClean="0"/>
              <a:t>ac</a:t>
            </a:r>
            <a:r>
              <a:rPr lang="pt-PT" sz="2900" dirty="0" smtClean="0"/>
              <a:t> &lt;- </a:t>
            </a:r>
            <a:r>
              <a:rPr lang="pt-PT" sz="2900" dirty="0" err="1" smtClean="0"/>
              <a:t>TabLL</a:t>
            </a:r>
            <a:r>
              <a:rPr lang="pt-PT" sz="2900" dirty="0" smtClean="0"/>
              <a:t>[ X, t ]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caso (</a:t>
            </a:r>
            <a:r>
              <a:rPr lang="pt-PT" sz="2900" dirty="0" err="1" smtClean="0"/>
              <a:t>ac</a:t>
            </a:r>
            <a:r>
              <a:rPr lang="pt-PT" sz="2900" dirty="0" smtClean="0"/>
              <a:t>) seja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aceita: 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erro: erro();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</a:t>
            </a:r>
            <a:r>
              <a:rPr lang="pt-PT" sz="2900" dirty="0" err="1" smtClean="0"/>
              <a:t>shift</a:t>
            </a:r>
            <a:r>
              <a:rPr lang="pt-PT" sz="2900" dirty="0" smtClean="0"/>
              <a:t>: t&lt;-</a:t>
            </a:r>
            <a:r>
              <a:rPr lang="pt-PT" sz="2900" dirty="0" err="1" smtClean="0"/>
              <a:t>daSimb</a:t>
            </a:r>
            <a:r>
              <a:rPr lang="pt-PT" sz="2900" dirty="0" smtClean="0"/>
              <a:t>();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</a:t>
            </a:r>
            <a:r>
              <a:rPr lang="pt-PT" sz="2900" dirty="0" err="1" smtClean="0"/>
              <a:t>prod</a:t>
            </a:r>
            <a:r>
              <a:rPr lang="pt-PT" sz="2900" dirty="0" smtClean="0"/>
              <a:t>:  SP&lt;- </a:t>
            </a:r>
            <a:r>
              <a:rPr lang="pt-PT" sz="2900" dirty="0" err="1" smtClean="0"/>
              <a:t>push</a:t>
            </a:r>
            <a:r>
              <a:rPr lang="pt-PT" sz="2900" dirty="0" smtClean="0"/>
              <a:t>’(SP,RHS(p))</a:t>
            </a:r>
          </a:p>
          <a:p>
            <a:pPr marL="0" indent="0">
              <a:buNone/>
            </a:pPr>
            <a:r>
              <a:rPr lang="pt-PT" sz="2900" dirty="0" smtClean="0"/>
              <a:t>      ate (aceita)</a:t>
            </a: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684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(2017.04.07)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LL(1)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parserLL</a:t>
            </a:r>
            <a:r>
              <a:rPr lang="pt-PT" sz="2900" dirty="0" smtClean="0"/>
              <a:t>(){</a:t>
            </a:r>
          </a:p>
          <a:p>
            <a:pPr marL="0" indent="0">
              <a:buNone/>
            </a:pPr>
            <a:r>
              <a:rPr lang="pt-PT" sz="2900" dirty="0" smtClean="0"/>
              <a:t>        t &lt;- </a:t>
            </a:r>
            <a:r>
              <a:rPr lang="pt-PT" sz="2900" dirty="0" err="1" smtClean="0"/>
              <a:t>daSimb</a:t>
            </a:r>
            <a:r>
              <a:rPr lang="pt-PT" sz="2900" dirty="0" smtClean="0"/>
              <a:t>()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SP &lt;- </a:t>
            </a:r>
            <a:r>
              <a:rPr lang="pt-PT" sz="2900" dirty="0" err="1" smtClean="0"/>
              <a:t>push</a:t>
            </a:r>
            <a:r>
              <a:rPr lang="pt-PT" sz="2900" dirty="0" smtClean="0"/>
              <a:t>(&lt;&gt;,$);      SP </a:t>
            </a:r>
            <a:r>
              <a:rPr lang="pt-PT" sz="2900" dirty="0"/>
              <a:t>&lt;- </a:t>
            </a:r>
            <a:r>
              <a:rPr lang="pt-PT" sz="2900" dirty="0" err="1"/>
              <a:t>push</a:t>
            </a:r>
            <a:r>
              <a:rPr lang="pt-PT" sz="2900" dirty="0"/>
              <a:t>(&lt;&gt;,S);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repetir{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X &lt;- pop(SP)</a:t>
            </a:r>
          </a:p>
          <a:p>
            <a:pPr marL="0" indent="0">
              <a:buNone/>
            </a:pPr>
            <a:r>
              <a:rPr lang="pt-PT" sz="2900" dirty="0" smtClean="0"/>
              <a:t>           Se (X in T) </a:t>
            </a:r>
            <a:r>
              <a:rPr lang="pt-PT" sz="2900" dirty="0" err="1" smtClean="0"/>
              <a:t>entao</a:t>
            </a:r>
            <a:r>
              <a:rPr lang="pt-PT" sz="2900" dirty="0" smtClean="0"/>
              <a:t> { caso (X) seja 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                          $: </a:t>
            </a:r>
            <a:r>
              <a:rPr lang="pt-PT" sz="2900" dirty="0" err="1" smtClean="0"/>
              <a:t>ac</a:t>
            </a:r>
            <a:r>
              <a:rPr lang="pt-PT" sz="2900" dirty="0" smtClean="0"/>
              <a:t> = aceita 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                          t:  </a:t>
            </a:r>
            <a:r>
              <a:rPr lang="pt-PT" sz="2900" dirty="0" err="1" smtClean="0"/>
              <a:t>ac</a:t>
            </a:r>
            <a:r>
              <a:rPr lang="pt-PT" sz="2900" dirty="0" smtClean="0"/>
              <a:t> =</a:t>
            </a:r>
            <a:r>
              <a:rPr lang="pt-PT" sz="2900" dirty="0" err="1" smtClean="0"/>
              <a:t>skip</a:t>
            </a:r>
            <a:r>
              <a:rPr lang="pt-PT" sz="2900" dirty="0"/>
              <a:t>;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                          </a:t>
            </a:r>
            <a:r>
              <a:rPr lang="pt-PT" sz="2900" dirty="0" err="1" smtClean="0"/>
              <a:t>senao</a:t>
            </a:r>
            <a:r>
              <a:rPr lang="pt-PT" sz="2900" dirty="0" smtClean="0"/>
              <a:t>: </a:t>
            </a:r>
            <a:r>
              <a:rPr lang="pt-PT" sz="2900" dirty="0" err="1" smtClean="0"/>
              <a:t>ac</a:t>
            </a:r>
            <a:r>
              <a:rPr lang="pt-PT" sz="2900" dirty="0" smtClean="0"/>
              <a:t> = erro; }</a:t>
            </a:r>
          </a:p>
          <a:p>
            <a:pPr marL="0" indent="0">
              <a:buNone/>
            </a:pPr>
            <a:r>
              <a:rPr lang="pt-PT" sz="2900" dirty="0" smtClean="0"/>
              <a:t>           </a:t>
            </a:r>
            <a:r>
              <a:rPr lang="pt-PT" sz="2900" dirty="0" err="1" smtClean="0"/>
              <a:t>Senao</a:t>
            </a:r>
            <a:r>
              <a:rPr lang="pt-PT" sz="2900" dirty="0" smtClean="0"/>
              <a:t> {    </a:t>
            </a:r>
            <a:r>
              <a:rPr lang="pt-PT" sz="2900" dirty="0" err="1" smtClean="0"/>
              <a:t>ac</a:t>
            </a:r>
            <a:r>
              <a:rPr lang="pt-PT" sz="2900" dirty="0" smtClean="0"/>
              <a:t> &lt;- </a:t>
            </a:r>
            <a:r>
              <a:rPr lang="pt-PT" sz="2900" dirty="0" err="1" smtClean="0"/>
              <a:t>TabLL</a:t>
            </a:r>
            <a:r>
              <a:rPr lang="pt-PT" sz="2900" dirty="0" smtClean="0"/>
              <a:t>[ X, t ] ;  }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Caso (</a:t>
            </a:r>
            <a:r>
              <a:rPr lang="pt-PT" sz="2900" dirty="0" err="1" smtClean="0"/>
              <a:t>ac</a:t>
            </a:r>
            <a:r>
              <a:rPr lang="pt-PT" sz="2900" dirty="0" smtClean="0"/>
              <a:t>) seja {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aceita:  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erro: erro();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</a:t>
            </a:r>
            <a:r>
              <a:rPr lang="pt-PT" sz="2900" dirty="0" err="1" smtClean="0"/>
              <a:t>shift</a:t>
            </a:r>
            <a:r>
              <a:rPr lang="pt-PT" sz="2900" dirty="0" smtClean="0"/>
              <a:t>: t&lt;-</a:t>
            </a:r>
            <a:r>
              <a:rPr lang="pt-PT" sz="2900" dirty="0" err="1" smtClean="0"/>
              <a:t>daSimb</a:t>
            </a:r>
            <a:r>
              <a:rPr lang="pt-PT" sz="2900" dirty="0" smtClean="0"/>
              <a:t>();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</a:t>
            </a:r>
            <a:r>
              <a:rPr lang="pt-PT" sz="2900" dirty="0" err="1" smtClean="0"/>
              <a:t>prod</a:t>
            </a:r>
            <a:r>
              <a:rPr lang="pt-PT" sz="2900" dirty="0" smtClean="0"/>
              <a:t>:  SP&lt;- </a:t>
            </a:r>
            <a:r>
              <a:rPr lang="pt-PT" sz="2900" dirty="0" err="1" smtClean="0"/>
              <a:t>push</a:t>
            </a:r>
            <a:r>
              <a:rPr lang="pt-PT" sz="2900" dirty="0" smtClean="0"/>
              <a:t>’(SP,RHS(p)) }</a:t>
            </a:r>
          </a:p>
          <a:p>
            <a:pPr marL="0" indent="0">
              <a:buNone/>
            </a:pPr>
            <a:r>
              <a:rPr lang="pt-PT" sz="2900" dirty="0" smtClean="0"/>
              <a:t>      ate (aceita)</a:t>
            </a: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9721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T2 (2017.02.14)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smtClean="0"/>
              <a:t>2ª PARTE</a:t>
            </a:r>
          </a:p>
          <a:p>
            <a:r>
              <a:rPr lang="pt-PT" sz="2400" b="1" dirty="0" smtClean="0"/>
              <a:t>Linguagens Formais</a:t>
            </a:r>
          </a:p>
          <a:p>
            <a:pPr lvl="1"/>
            <a:r>
              <a:rPr lang="pt-PT" sz="2200" b="1" dirty="0" smtClean="0"/>
              <a:t>Versus Linguagens Naturais</a:t>
            </a:r>
          </a:p>
          <a:p>
            <a:pPr lvl="1"/>
            <a:r>
              <a:rPr lang="pt-PT" sz="2200" b="1" dirty="0" smtClean="0"/>
              <a:t>Versus Linguagens de Anotação (</a:t>
            </a:r>
            <a:r>
              <a:rPr lang="pt-PT" sz="2200" b="1" dirty="0" err="1" smtClean="0"/>
              <a:t>LaTeX</a:t>
            </a:r>
            <a:r>
              <a:rPr lang="pt-PT" sz="2200" b="1" dirty="0" smtClean="0"/>
              <a:t>, HTML, XML)</a:t>
            </a:r>
          </a:p>
          <a:p>
            <a:endParaRPr lang="pt-PT" sz="2400" b="1" dirty="0"/>
          </a:p>
          <a:p>
            <a:r>
              <a:rPr lang="pt-PT" sz="2400" b="1" dirty="0" smtClean="0"/>
              <a:t>Linguagens Formais são definidas por Gramáticas (GIC/CFG)</a:t>
            </a:r>
          </a:p>
          <a:p>
            <a:r>
              <a:rPr lang="pt-PT" sz="2400" b="1" dirty="0" smtClean="0"/>
              <a:t>GIC definem a SINTAXE (seja a forma ou estrutura)</a:t>
            </a:r>
          </a:p>
          <a:p>
            <a:r>
              <a:rPr lang="pt-PT" sz="2400" b="1" dirty="0" smtClean="0"/>
              <a:t>GIC + AS = GT </a:t>
            </a:r>
            <a:r>
              <a:rPr lang="pt-PT" sz="2400" b="1" dirty="0" err="1" smtClean="0"/>
              <a:t>tb</a:t>
            </a:r>
            <a:r>
              <a:rPr lang="pt-PT" sz="2400" b="1" dirty="0" smtClean="0"/>
              <a:t> especifica a </a:t>
            </a:r>
            <a:r>
              <a:rPr lang="pt-PT" sz="2400" b="1" dirty="0" err="1" smtClean="0"/>
              <a:t>Semantica</a:t>
            </a:r>
            <a:r>
              <a:rPr lang="pt-PT" sz="2400" b="1" dirty="0" smtClean="0"/>
              <a:t> (estática + dinâmica)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44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(2017.04.07)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LL(1)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tabLL1[</a:t>
            </a:r>
            <a:r>
              <a:rPr lang="pt-PT" sz="2900" dirty="0" err="1" smtClean="0"/>
              <a:t>X,t</a:t>
            </a:r>
            <a:r>
              <a:rPr lang="pt-PT" sz="2900" dirty="0" smtClean="0"/>
              <a:t>] = p , se t in la(p: X -&gt; alfa)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la(p: X -&gt; X1… </a:t>
            </a:r>
            <a:r>
              <a:rPr lang="pt-PT" sz="2900" dirty="0" err="1" smtClean="0"/>
              <a:t>Xn</a:t>
            </a:r>
            <a:r>
              <a:rPr lang="pt-PT" sz="2900" dirty="0" smtClean="0"/>
              <a:t>)=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</a:t>
            </a:r>
            <a:r>
              <a:rPr lang="pt-PT" sz="2900" dirty="0" err="1" smtClean="0"/>
              <a:t>first</a:t>
            </a:r>
            <a:r>
              <a:rPr lang="pt-PT" sz="2900" dirty="0" smtClean="0"/>
              <a:t>(RHS) , se não(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(RHS))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</a:t>
            </a:r>
            <a:r>
              <a:rPr lang="pt-PT" sz="2900" dirty="0" err="1" smtClean="0"/>
              <a:t>first</a:t>
            </a:r>
            <a:r>
              <a:rPr lang="pt-PT" sz="2900" dirty="0" smtClean="0"/>
              <a:t>(RHS) U </a:t>
            </a:r>
            <a:r>
              <a:rPr lang="pt-PT" sz="2900" dirty="0" err="1" smtClean="0"/>
              <a:t>follow</a:t>
            </a:r>
            <a:r>
              <a:rPr lang="pt-PT" sz="2900" dirty="0" smtClean="0"/>
              <a:t>(X) , se 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(RHS)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RHS  ::  X1 …. </a:t>
            </a:r>
            <a:r>
              <a:rPr lang="pt-PT" sz="2900" dirty="0" err="1" smtClean="0"/>
              <a:t>Xn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419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(2017.04.07)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LL(1)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Anulavel</a:t>
            </a:r>
            <a:r>
              <a:rPr lang="pt-PT" sz="2900" dirty="0" smtClean="0"/>
              <a:t>(</a:t>
            </a:r>
            <a:r>
              <a:rPr lang="pt-PT" sz="2900" dirty="0" err="1" smtClean="0"/>
              <a:t>Simb</a:t>
            </a:r>
            <a:r>
              <a:rPr lang="pt-PT" sz="2900" dirty="0" smtClean="0"/>
              <a:t>) =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</a:t>
            </a:r>
            <a:r>
              <a:rPr lang="pt-PT" sz="2900" dirty="0" err="1" smtClean="0"/>
              <a:t>true</a:t>
            </a:r>
            <a:r>
              <a:rPr lang="pt-PT" sz="2900" dirty="0" smtClean="0"/>
              <a:t> , se </a:t>
            </a:r>
            <a:r>
              <a:rPr lang="pt-PT" sz="2900" dirty="0" err="1" smtClean="0"/>
              <a:t>Simb</a:t>
            </a:r>
            <a:r>
              <a:rPr lang="pt-PT" sz="2900" dirty="0" smtClean="0"/>
              <a:t>==&amp;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false, se </a:t>
            </a:r>
            <a:r>
              <a:rPr lang="pt-PT" sz="2900" dirty="0" err="1" smtClean="0"/>
              <a:t>Simb</a:t>
            </a:r>
            <a:r>
              <a:rPr lang="pt-PT" sz="2900" dirty="0" smtClean="0"/>
              <a:t> in T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</a:t>
            </a:r>
            <a:r>
              <a:rPr lang="pt-PT" sz="2900" dirty="0" err="1" smtClean="0"/>
              <a:t>true</a:t>
            </a:r>
            <a:r>
              <a:rPr lang="pt-PT" sz="2900" dirty="0" smtClean="0"/>
              <a:t>, se </a:t>
            </a:r>
            <a:r>
              <a:rPr lang="pt-PT" sz="2900" dirty="0" err="1" smtClean="0"/>
              <a:t>Simb</a:t>
            </a:r>
            <a:r>
              <a:rPr lang="pt-PT" sz="2900" dirty="0" smtClean="0"/>
              <a:t> in N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AND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</a:t>
            </a:r>
            <a:r>
              <a:rPr lang="pt-PT" sz="2900" dirty="0" err="1" smtClean="0"/>
              <a:t>Exist</a:t>
            </a:r>
            <a:r>
              <a:rPr lang="pt-PT" sz="2900" dirty="0" smtClean="0"/>
              <a:t>(p: </a:t>
            </a:r>
            <a:r>
              <a:rPr lang="pt-PT" sz="2900" dirty="0" err="1" smtClean="0"/>
              <a:t>Simb</a:t>
            </a:r>
            <a:r>
              <a:rPr lang="pt-PT" sz="2900" dirty="0" smtClean="0"/>
              <a:t> -&gt; alfa, 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(alfa))</a:t>
            </a:r>
          </a:p>
          <a:p>
            <a:pPr marL="0" indent="0">
              <a:buNone/>
            </a:pPr>
            <a:r>
              <a:rPr lang="pt-PT" sz="2900" dirty="0" err="1" smtClean="0"/>
              <a:t>Anulavel</a:t>
            </a:r>
            <a:r>
              <a:rPr lang="pt-PT" sz="2900" dirty="0" smtClean="0"/>
              <a:t>(alfa) =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</a:t>
            </a:r>
            <a:r>
              <a:rPr lang="pt-PT" sz="2900" dirty="0" err="1" smtClean="0"/>
              <a:t>true</a:t>
            </a:r>
            <a:r>
              <a:rPr lang="pt-PT" sz="2900" dirty="0" smtClean="0"/>
              <a:t>, se 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(Xi) para TODO i</a:t>
            </a:r>
          </a:p>
          <a:p>
            <a:pPr marL="0" indent="0">
              <a:buNone/>
            </a:pP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5892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(2017.04.07)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LL(1)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891540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First</a:t>
            </a:r>
            <a:r>
              <a:rPr lang="pt-PT" sz="2900" dirty="0" smtClean="0"/>
              <a:t>(</a:t>
            </a:r>
            <a:r>
              <a:rPr lang="pt-PT" sz="2900" dirty="0" err="1" smtClean="0"/>
              <a:t>Simb</a:t>
            </a:r>
            <a:r>
              <a:rPr lang="pt-PT" sz="2900" dirty="0" smtClean="0"/>
              <a:t>) =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{ }  , se </a:t>
            </a:r>
            <a:r>
              <a:rPr lang="pt-PT" sz="2900" dirty="0" err="1" smtClean="0"/>
              <a:t>Simb</a:t>
            </a:r>
            <a:r>
              <a:rPr lang="pt-PT" sz="2900" dirty="0" smtClean="0"/>
              <a:t> == &amp;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{t},   se </a:t>
            </a:r>
            <a:r>
              <a:rPr lang="pt-PT" sz="2900" dirty="0" err="1" smtClean="0"/>
              <a:t>Simb</a:t>
            </a:r>
            <a:r>
              <a:rPr lang="pt-PT" sz="2900" dirty="0" smtClean="0"/>
              <a:t> in T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U(p: </a:t>
            </a:r>
            <a:r>
              <a:rPr lang="pt-PT" sz="2900" dirty="0" err="1" smtClean="0"/>
              <a:t>Simb</a:t>
            </a:r>
            <a:r>
              <a:rPr lang="pt-PT" sz="2900" dirty="0" smtClean="0"/>
              <a:t> -&gt; alfa)  </a:t>
            </a:r>
            <a:r>
              <a:rPr lang="pt-PT" sz="2900" dirty="0" err="1" smtClean="0"/>
              <a:t>first</a:t>
            </a:r>
            <a:r>
              <a:rPr lang="pt-PT" sz="2900" dirty="0" smtClean="0"/>
              <a:t>(alfa),  se </a:t>
            </a:r>
            <a:r>
              <a:rPr lang="pt-PT" sz="2900" dirty="0" err="1" smtClean="0"/>
              <a:t>Simb</a:t>
            </a:r>
            <a:r>
              <a:rPr lang="pt-PT" sz="2900" dirty="0" smtClean="0"/>
              <a:t> in N</a:t>
            </a:r>
          </a:p>
          <a:p>
            <a:pPr marL="0" indent="0">
              <a:buNone/>
            </a:pPr>
            <a:r>
              <a:rPr lang="pt-PT" sz="2900" dirty="0" err="1" smtClean="0"/>
              <a:t>First</a:t>
            </a:r>
            <a:r>
              <a:rPr lang="pt-PT" sz="2900" dirty="0" smtClean="0"/>
              <a:t>(alfa) =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</a:t>
            </a:r>
            <a:r>
              <a:rPr lang="pt-PT" sz="2900" dirty="0" err="1" smtClean="0"/>
              <a:t>first</a:t>
            </a:r>
            <a:r>
              <a:rPr lang="pt-PT" sz="2900" dirty="0" smtClean="0"/>
              <a:t>(</a:t>
            </a:r>
            <a:r>
              <a:rPr lang="pt-PT" sz="2900" dirty="0" err="1" smtClean="0"/>
              <a:t>head</a:t>
            </a:r>
            <a:r>
              <a:rPr lang="pt-PT" sz="2900" dirty="0" smtClean="0"/>
              <a:t>(alfa)) , se não(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</a:t>
            </a:r>
            <a:r>
              <a:rPr lang="pt-PT" sz="2900" dirty="0" err="1" smtClean="0"/>
              <a:t>head</a:t>
            </a:r>
            <a:r>
              <a:rPr lang="pt-PT" sz="2900" dirty="0" smtClean="0"/>
              <a:t>(alfa))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</a:t>
            </a:r>
            <a:r>
              <a:rPr lang="pt-PT" sz="2900" dirty="0" err="1" smtClean="0"/>
              <a:t>first</a:t>
            </a:r>
            <a:r>
              <a:rPr lang="pt-PT" sz="2900" dirty="0" smtClean="0"/>
              <a:t>(</a:t>
            </a:r>
            <a:r>
              <a:rPr lang="pt-PT" sz="2900" dirty="0" err="1" smtClean="0"/>
              <a:t>head</a:t>
            </a:r>
            <a:r>
              <a:rPr lang="pt-PT" sz="2900" dirty="0" smtClean="0"/>
              <a:t>(alfa)) U </a:t>
            </a:r>
            <a:r>
              <a:rPr lang="pt-PT" sz="2900" dirty="0" err="1" smtClean="0"/>
              <a:t>first</a:t>
            </a:r>
            <a:r>
              <a:rPr lang="pt-PT" sz="2900" dirty="0" smtClean="0"/>
              <a:t>(</a:t>
            </a:r>
            <a:r>
              <a:rPr lang="pt-PT" sz="2900" dirty="0" err="1" smtClean="0"/>
              <a:t>tail</a:t>
            </a:r>
            <a:r>
              <a:rPr lang="pt-PT" sz="2900" dirty="0" smtClean="0"/>
              <a:t>(alfa))</a:t>
            </a:r>
          </a:p>
        </p:txBody>
      </p:sp>
    </p:spTree>
    <p:extLst>
      <p:ext uri="{BB962C8B-B14F-4D97-AF65-F5344CB8AC3E}">
        <p14:creationId xmlns:p14="http://schemas.microsoft.com/office/powerpoint/2010/main" val="418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(2017.04.07)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TD, LL(1)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9602788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Follow</a:t>
            </a:r>
            <a:r>
              <a:rPr lang="pt-PT" sz="2900" dirty="0" smtClean="0"/>
              <a:t>(</a:t>
            </a:r>
            <a:r>
              <a:rPr lang="pt-PT" sz="2900" dirty="0" err="1" smtClean="0"/>
              <a:t>Simb</a:t>
            </a:r>
            <a:r>
              <a:rPr lang="pt-PT" sz="2900" dirty="0" smtClean="0"/>
              <a:t>) =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U(p: Y -&gt; beta </a:t>
            </a:r>
            <a:r>
              <a:rPr lang="pt-PT" sz="2900" dirty="0" err="1" smtClean="0"/>
              <a:t>Simb</a:t>
            </a:r>
            <a:r>
              <a:rPr lang="pt-PT" sz="2900" dirty="0" smtClean="0"/>
              <a:t> delta) </a:t>
            </a:r>
            <a:r>
              <a:rPr lang="pt-PT" sz="2900" dirty="0" err="1" smtClean="0"/>
              <a:t>first</a:t>
            </a:r>
            <a:r>
              <a:rPr lang="pt-PT" sz="2900" dirty="0" smtClean="0"/>
              <a:t>(delta),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                     se não(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(delta</a:t>
            </a:r>
            <a:r>
              <a:rPr lang="pt-PT" sz="2900" dirty="0"/>
              <a:t>))</a:t>
            </a:r>
          </a:p>
          <a:p>
            <a:pPr marL="0" indent="0">
              <a:buNone/>
            </a:pPr>
            <a:r>
              <a:rPr lang="pt-PT" sz="2900" dirty="0" smtClean="0"/>
              <a:t>    U(p</a:t>
            </a:r>
            <a:r>
              <a:rPr lang="pt-PT" sz="2900" dirty="0"/>
              <a:t>: Y -&gt; beta </a:t>
            </a:r>
            <a:r>
              <a:rPr lang="pt-PT" sz="2900" dirty="0" err="1"/>
              <a:t>Simb</a:t>
            </a:r>
            <a:r>
              <a:rPr lang="pt-PT" sz="2900" dirty="0"/>
              <a:t> delta) </a:t>
            </a:r>
            <a:r>
              <a:rPr lang="pt-PT" sz="2900" dirty="0" err="1"/>
              <a:t>first</a:t>
            </a:r>
            <a:r>
              <a:rPr lang="pt-PT" sz="2900" dirty="0"/>
              <a:t>(delta</a:t>
            </a:r>
            <a:r>
              <a:rPr lang="pt-PT" sz="2900" dirty="0" smtClean="0"/>
              <a:t>) U </a:t>
            </a:r>
            <a:r>
              <a:rPr lang="pt-PT" sz="2900" dirty="0" err="1" smtClean="0"/>
              <a:t>Follow</a:t>
            </a:r>
            <a:r>
              <a:rPr lang="pt-PT" sz="2900" dirty="0" smtClean="0"/>
              <a:t>(Y)</a:t>
            </a:r>
            <a:endParaRPr lang="pt-PT" sz="2900" dirty="0"/>
          </a:p>
          <a:p>
            <a:pPr marL="0" indent="0">
              <a:buNone/>
            </a:pPr>
            <a:r>
              <a:rPr lang="pt-PT" sz="2900" dirty="0"/>
              <a:t>                                        se </a:t>
            </a:r>
            <a:r>
              <a:rPr lang="pt-PT" sz="2900" dirty="0" err="1" smtClean="0"/>
              <a:t>Anulavel</a:t>
            </a:r>
            <a:r>
              <a:rPr lang="pt-PT" sz="2900" dirty="0" smtClean="0"/>
              <a:t>(delta)</a:t>
            </a:r>
            <a:endParaRPr lang="pt-PT" sz="2900" dirty="0"/>
          </a:p>
          <a:p>
            <a:pPr marL="0" indent="0">
              <a:buNone/>
            </a:pP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14484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(2017.04.21)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BU, LR(0)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21786" y="772733"/>
            <a:ext cx="9602788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TDS: Tradução Dirigida pela Sintaxe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Estado</a:t>
            </a:r>
          </a:p>
          <a:p>
            <a:pPr marL="0" indent="0">
              <a:buNone/>
            </a:pPr>
            <a:r>
              <a:rPr lang="pt-PT" sz="2900" dirty="0" smtClean="0"/>
              <a:t>Item LR(0)</a:t>
            </a:r>
          </a:p>
          <a:p>
            <a:pPr marL="0" indent="0">
              <a:buNone/>
            </a:pPr>
            <a:r>
              <a:rPr lang="pt-PT" sz="2900" dirty="0" smtClean="0"/>
              <a:t>[ p: X -&gt; X1   . Xi    </a:t>
            </a:r>
            <a:r>
              <a:rPr lang="pt-PT" sz="2900" dirty="0" err="1" smtClean="0"/>
              <a:t>Xn</a:t>
            </a:r>
            <a:r>
              <a:rPr lang="pt-PT" sz="2900" dirty="0" smtClean="0"/>
              <a:t> ]</a:t>
            </a:r>
          </a:p>
          <a:p>
            <a:pPr marL="0" indent="0">
              <a:buNone/>
            </a:pPr>
            <a:r>
              <a:rPr lang="pt-PT" sz="2900" dirty="0" smtClean="0"/>
              <a:t>[ p: X  -&gt; X1    Xi    </a:t>
            </a:r>
            <a:r>
              <a:rPr lang="pt-PT" sz="2900" dirty="0" err="1" smtClean="0"/>
              <a:t>Xn</a:t>
            </a:r>
            <a:r>
              <a:rPr lang="pt-PT" sz="2900" dirty="0" smtClean="0"/>
              <a:t> . ]   </a:t>
            </a:r>
            <a:r>
              <a:rPr lang="pt-PT" sz="2900" dirty="0" err="1" smtClean="0"/>
              <a:t>red#p</a:t>
            </a: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4080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(2017.04.21)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BU, LR(0)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9602788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Automato</a:t>
            </a:r>
            <a:r>
              <a:rPr lang="pt-PT" sz="2900" dirty="0" smtClean="0"/>
              <a:t> LR(0) </a:t>
            </a:r>
          </a:p>
          <a:p>
            <a:pPr marL="0" indent="0">
              <a:buNone/>
            </a:pPr>
            <a:r>
              <a:rPr lang="pt-PT" sz="2900" dirty="0" smtClean="0"/>
              <a:t>(</a:t>
            </a:r>
            <a:r>
              <a:rPr lang="pt-PT" sz="2900" dirty="0" err="1" smtClean="0"/>
              <a:t>push-down</a:t>
            </a:r>
            <a:r>
              <a:rPr lang="pt-PT" sz="2900" dirty="0" smtClean="0"/>
              <a:t> </a:t>
            </a:r>
            <a:r>
              <a:rPr lang="pt-PT" sz="2900" dirty="0" err="1" smtClean="0"/>
              <a:t>automaton</a:t>
            </a:r>
            <a:r>
              <a:rPr lang="pt-PT" sz="2900" dirty="0" smtClean="0"/>
              <a:t>)</a:t>
            </a:r>
          </a:p>
          <a:p>
            <a:pPr marL="0" indent="0">
              <a:buNone/>
            </a:pPr>
            <a:r>
              <a:rPr lang="pt-PT" sz="2900" dirty="0" smtClean="0"/>
              <a:t>0: Z  -&gt;  S $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Q0: </a:t>
            </a:r>
          </a:p>
          <a:p>
            <a:pPr marL="0" indent="0">
              <a:buNone/>
            </a:pPr>
            <a:r>
              <a:rPr lang="pt-PT" sz="2900" dirty="0" smtClean="0"/>
              <a:t>[ Z: . S$ ]  --- </a:t>
            </a:r>
            <a:r>
              <a:rPr lang="pt-PT" sz="2900" dirty="0" err="1" smtClean="0"/>
              <a:t>Kernel</a:t>
            </a:r>
            <a:r>
              <a:rPr lang="pt-PT" sz="2900" dirty="0" smtClean="0"/>
              <a:t> de Q0</a:t>
            </a:r>
          </a:p>
          <a:p>
            <a:pPr marL="0" indent="0">
              <a:buNone/>
            </a:pPr>
            <a:r>
              <a:rPr lang="pt-PT" sz="2900" dirty="0" smtClean="0"/>
              <a:t>[ S: . Alfa ]   --- fecho do item</a:t>
            </a:r>
          </a:p>
          <a:p>
            <a:pPr marL="0" indent="0">
              <a:buNone/>
            </a:pPr>
            <a:r>
              <a:rPr lang="pt-PT" sz="2900" dirty="0" smtClean="0"/>
              <a:t>[ S: . Beta ]</a:t>
            </a:r>
          </a:p>
        </p:txBody>
      </p:sp>
    </p:spTree>
    <p:extLst>
      <p:ext uri="{BB962C8B-B14F-4D97-AF65-F5344CB8AC3E}">
        <p14:creationId xmlns:p14="http://schemas.microsoft.com/office/powerpoint/2010/main" val="4132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(2017.04.28)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BU, LR(0)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991674"/>
            <a:ext cx="9602788" cy="58663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Push</a:t>
            </a:r>
            <a:r>
              <a:rPr lang="pt-PT" sz="2900" dirty="0" smtClean="0"/>
              <a:t>(S, Q0); t&lt;-</a:t>
            </a:r>
            <a:r>
              <a:rPr lang="pt-PT" sz="2900" dirty="0" err="1" smtClean="0"/>
              <a:t>daSimb</a:t>
            </a:r>
            <a:r>
              <a:rPr lang="pt-PT" sz="2900" dirty="0" smtClean="0"/>
              <a:t>()</a:t>
            </a:r>
          </a:p>
          <a:p>
            <a:pPr marL="0" indent="0">
              <a:buNone/>
            </a:pPr>
            <a:r>
              <a:rPr lang="pt-PT" sz="2900" dirty="0" smtClean="0"/>
              <a:t>Repetir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q &lt;- Top(S)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</a:t>
            </a:r>
            <a:r>
              <a:rPr lang="pt-PT" sz="2900" dirty="0" err="1" smtClean="0"/>
              <a:t>acao</a:t>
            </a:r>
            <a:r>
              <a:rPr lang="pt-PT" sz="2900" dirty="0" smtClean="0"/>
              <a:t> &lt;- ACTION[ </a:t>
            </a:r>
            <a:r>
              <a:rPr lang="pt-PT" sz="2900" dirty="0" err="1" smtClean="0"/>
              <a:t>q,t</a:t>
            </a:r>
            <a:r>
              <a:rPr lang="pt-PT" sz="2900" dirty="0" smtClean="0"/>
              <a:t> ].</a:t>
            </a:r>
            <a:r>
              <a:rPr lang="pt-PT" sz="2900" dirty="0" err="1" smtClean="0"/>
              <a:t>action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caso (</a:t>
            </a:r>
            <a:r>
              <a:rPr lang="pt-PT" sz="2900" dirty="0" err="1" smtClean="0"/>
              <a:t>acao</a:t>
            </a:r>
            <a:r>
              <a:rPr lang="pt-PT" sz="2900" dirty="0" smtClean="0"/>
              <a:t>) seja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</a:t>
            </a:r>
            <a:r>
              <a:rPr lang="pt-PT" sz="2900" dirty="0" err="1" smtClean="0"/>
              <a:t>ac</a:t>
            </a:r>
            <a:r>
              <a:rPr lang="pt-PT" sz="2900" dirty="0" smtClean="0"/>
              <a:t>: 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</a:t>
            </a:r>
            <a:r>
              <a:rPr lang="pt-PT" sz="2900" dirty="0" err="1" smtClean="0"/>
              <a:t>er</a:t>
            </a:r>
            <a:r>
              <a:rPr lang="pt-PT" sz="2900" dirty="0" smtClean="0"/>
              <a:t>: erro();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</a:t>
            </a:r>
            <a:r>
              <a:rPr lang="pt-PT" sz="2900" dirty="0" err="1" smtClean="0"/>
              <a:t>shift</a:t>
            </a:r>
            <a:r>
              <a:rPr lang="pt-PT" sz="2900" dirty="0" smtClean="0"/>
              <a:t>: q &lt;- ACTION[ </a:t>
            </a:r>
            <a:r>
              <a:rPr lang="pt-PT" sz="2900" dirty="0" err="1" smtClean="0"/>
              <a:t>q,t</a:t>
            </a:r>
            <a:r>
              <a:rPr lang="pt-PT" sz="2900" dirty="0" smtClean="0"/>
              <a:t> ].</a:t>
            </a:r>
            <a:r>
              <a:rPr lang="pt-PT" sz="2900" dirty="0" err="1" smtClean="0"/>
              <a:t>nextState</a:t>
            </a:r>
            <a:r>
              <a:rPr lang="pt-PT" sz="2900" dirty="0" smtClean="0"/>
              <a:t>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  </a:t>
            </a:r>
            <a:r>
              <a:rPr lang="pt-PT" sz="2900" dirty="0" err="1" smtClean="0"/>
              <a:t>push</a:t>
            </a:r>
            <a:r>
              <a:rPr lang="pt-PT" sz="2900" dirty="0" smtClean="0"/>
              <a:t>( </a:t>
            </a:r>
            <a:r>
              <a:rPr lang="pt-PT" sz="2900" dirty="0" err="1" smtClean="0"/>
              <a:t>S,q</a:t>
            </a:r>
            <a:r>
              <a:rPr lang="pt-PT" sz="2900" dirty="0" smtClean="0"/>
              <a:t> </a:t>
            </a:r>
            <a:r>
              <a:rPr lang="pt-PT" sz="2900" dirty="0"/>
              <a:t>); t&lt;-</a:t>
            </a:r>
            <a:r>
              <a:rPr lang="pt-PT" sz="2900" dirty="0" err="1"/>
              <a:t>daSimb</a:t>
            </a:r>
            <a:r>
              <a:rPr lang="pt-PT" sz="2900" dirty="0"/>
              <a:t>()</a:t>
            </a:r>
          </a:p>
          <a:p>
            <a:pPr marL="0" indent="0">
              <a:buNone/>
            </a:pPr>
            <a:r>
              <a:rPr lang="pt-PT" sz="2900" dirty="0" smtClean="0"/>
              <a:t>           </a:t>
            </a:r>
            <a:r>
              <a:rPr lang="pt-PT" sz="2900" dirty="0" err="1" smtClean="0"/>
              <a:t>red</a:t>
            </a:r>
            <a:r>
              <a:rPr lang="pt-PT" sz="2900" dirty="0"/>
              <a:t>:  </a:t>
            </a:r>
            <a:r>
              <a:rPr lang="pt-PT" sz="2900" dirty="0" smtClean="0"/>
              <a:t>p </a:t>
            </a:r>
            <a:r>
              <a:rPr lang="pt-PT" sz="2900" dirty="0"/>
              <a:t>&lt;- ACTION[ </a:t>
            </a:r>
            <a:r>
              <a:rPr lang="pt-PT" sz="2900" dirty="0" err="1"/>
              <a:t>q,t</a:t>
            </a:r>
            <a:r>
              <a:rPr lang="pt-PT" sz="2900" dirty="0"/>
              <a:t> </a:t>
            </a:r>
            <a:r>
              <a:rPr lang="pt-PT" sz="2900" dirty="0" smtClean="0"/>
              <a:t>].</a:t>
            </a:r>
            <a:r>
              <a:rPr lang="pt-PT" sz="2900" dirty="0" err="1" smtClean="0"/>
              <a:t>production</a:t>
            </a:r>
            <a:r>
              <a:rPr lang="pt-PT" sz="2900" dirty="0" smtClean="0"/>
              <a:t>;</a:t>
            </a:r>
            <a:endParaRPr lang="pt-PT" sz="2900" dirty="0"/>
          </a:p>
          <a:p>
            <a:pPr marL="0" indent="0">
              <a:buNone/>
            </a:pPr>
            <a:r>
              <a:rPr lang="pt-PT" sz="2900" dirty="0" smtClean="0"/>
              <a:t>                     pop’(S,RHS(p));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q &lt;- GOTO [ Top(S), LHS(p) ]</a:t>
            </a:r>
          </a:p>
          <a:p>
            <a:pPr marL="0" indent="0">
              <a:buNone/>
            </a:pPr>
            <a:r>
              <a:rPr lang="pt-PT" sz="2900" dirty="0" smtClean="0"/>
              <a:t>                 </a:t>
            </a:r>
            <a:r>
              <a:rPr lang="pt-PT" sz="2900" dirty="0"/>
              <a:t> </a:t>
            </a:r>
            <a:r>
              <a:rPr lang="pt-PT" sz="2900" dirty="0" err="1"/>
              <a:t>push</a:t>
            </a:r>
            <a:r>
              <a:rPr lang="pt-PT" sz="2900" dirty="0"/>
              <a:t>( </a:t>
            </a:r>
            <a:r>
              <a:rPr lang="pt-PT" sz="2900" dirty="0" err="1"/>
              <a:t>S,q</a:t>
            </a:r>
            <a:r>
              <a:rPr lang="pt-PT" sz="2900" dirty="0"/>
              <a:t> ); </a:t>
            </a:r>
          </a:p>
          <a:p>
            <a:pPr marL="0" indent="0">
              <a:buNone/>
            </a:pPr>
            <a:r>
              <a:rPr lang="pt-PT" sz="2900" dirty="0" smtClean="0"/>
              <a:t>Ate (</a:t>
            </a:r>
            <a:r>
              <a:rPr lang="pt-PT" sz="2900" dirty="0" err="1" smtClean="0"/>
              <a:t>ac</a:t>
            </a:r>
            <a:r>
              <a:rPr lang="pt-PT" sz="2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7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T6 (2017.03.07)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12</a:t>
            </a:r>
          </a:p>
          <a:p>
            <a:pPr marL="0" indent="0">
              <a:buNone/>
            </a:pPr>
            <a:r>
              <a:rPr lang="pt-PT" b="1" dirty="0" err="1" smtClean="0"/>
              <a:t>Add</a:t>
            </a:r>
            <a:endParaRPr lang="pt-PT" b="1" dirty="0" smtClean="0"/>
          </a:p>
          <a:p>
            <a:pPr marL="0" indent="0">
              <a:buNone/>
            </a:pPr>
            <a:r>
              <a:rPr lang="pt-PT" b="1" dirty="0" smtClean="0"/>
              <a:t>(1 2 3 4 5)        (</a:t>
            </a:r>
            <a:r>
              <a:rPr lang="pt-PT" b="1" dirty="0" err="1" smtClean="0"/>
              <a:t>aaa</a:t>
            </a:r>
            <a:r>
              <a:rPr lang="pt-PT" b="1" dirty="0" smtClean="0"/>
              <a:t> </a:t>
            </a:r>
            <a:r>
              <a:rPr lang="pt-PT" b="1" dirty="0" err="1" smtClean="0"/>
              <a:t>bb</a:t>
            </a:r>
            <a:r>
              <a:rPr lang="pt-PT" b="1" dirty="0" smtClean="0"/>
              <a:t>  cc)</a:t>
            </a:r>
          </a:p>
          <a:p>
            <a:pPr marL="0" indent="0">
              <a:buNone/>
            </a:pPr>
            <a:r>
              <a:rPr lang="pt-PT" b="1" dirty="0" smtClean="0"/>
              <a:t>(</a:t>
            </a:r>
            <a:r>
              <a:rPr lang="pt-PT" b="1" dirty="0" err="1" smtClean="0"/>
              <a:t>add</a:t>
            </a:r>
            <a:r>
              <a:rPr lang="pt-PT" b="1" dirty="0" smtClean="0"/>
              <a:t> 1 2)</a:t>
            </a:r>
          </a:p>
          <a:p>
            <a:pPr marL="0" indent="0">
              <a:buNone/>
            </a:pPr>
            <a:r>
              <a:rPr lang="pt-PT" b="1" dirty="0" smtClean="0"/>
              <a:t>(</a:t>
            </a:r>
            <a:r>
              <a:rPr lang="pt-PT" b="1" dirty="0" err="1" smtClean="0"/>
              <a:t>add</a:t>
            </a:r>
            <a:r>
              <a:rPr lang="pt-PT" b="1" dirty="0" smtClean="0"/>
              <a:t> (</a:t>
            </a:r>
            <a:r>
              <a:rPr lang="pt-PT" b="1" dirty="0" err="1" smtClean="0"/>
              <a:t>mul</a:t>
            </a:r>
            <a:r>
              <a:rPr lang="pt-PT" b="1" dirty="0" smtClean="0"/>
              <a:t> 3 4) (</a:t>
            </a:r>
            <a:r>
              <a:rPr lang="pt-PT" b="1" dirty="0" err="1" smtClean="0"/>
              <a:t>sub</a:t>
            </a:r>
            <a:r>
              <a:rPr lang="pt-PT" b="1" dirty="0" smtClean="0"/>
              <a:t> 9 2))</a:t>
            </a:r>
          </a:p>
          <a:p>
            <a:pPr marL="0" indent="0">
              <a:buNone/>
            </a:pPr>
            <a:r>
              <a:rPr lang="pt-PT" dirty="0" smtClean="0"/>
              <a:t>      p1:  </a:t>
            </a:r>
            <a:r>
              <a:rPr lang="pt-PT" dirty="0" err="1" smtClean="0"/>
              <a:t>Sexp</a:t>
            </a:r>
            <a:r>
              <a:rPr lang="pt-PT" dirty="0" smtClean="0"/>
              <a:t> -&gt;   </a:t>
            </a:r>
            <a:r>
              <a:rPr lang="pt-PT" dirty="0" err="1" smtClean="0"/>
              <a:t>pal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p2:             |  num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p3:              | ‘(‘  </a:t>
            </a:r>
            <a:r>
              <a:rPr lang="pt-PT" dirty="0" err="1" smtClean="0"/>
              <a:t>SExpList</a:t>
            </a:r>
            <a:r>
              <a:rPr lang="pt-PT" dirty="0" smtClean="0"/>
              <a:t>  ‘)’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p4: </a:t>
            </a:r>
            <a:r>
              <a:rPr lang="pt-PT" dirty="0" err="1" smtClean="0"/>
              <a:t>SExpList</a:t>
            </a:r>
            <a:r>
              <a:rPr lang="pt-PT" dirty="0" smtClean="0"/>
              <a:t> -&gt;  </a:t>
            </a:r>
            <a:r>
              <a:rPr lang="pt-PT" dirty="0" err="1" smtClean="0"/>
              <a:t>SExp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     p5:                |  </a:t>
            </a:r>
            <a:r>
              <a:rPr lang="pt-PT" dirty="0" err="1" smtClean="0"/>
              <a:t>SExpList</a:t>
            </a:r>
            <a:r>
              <a:rPr lang="pt-PT" dirty="0" smtClean="0"/>
              <a:t>   </a:t>
            </a:r>
            <a:r>
              <a:rPr lang="pt-PT" dirty="0" err="1" smtClean="0"/>
              <a:t>SExp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p0:   Z   -&gt;  </a:t>
            </a:r>
            <a:r>
              <a:rPr lang="pt-PT" dirty="0" err="1" smtClean="0"/>
              <a:t>Sexp</a:t>
            </a:r>
            <a:r>
              <a:rPr lang="pt-PT" dirty="0" smtClean="0"/>
              <a:t>  $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7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(2017.04.21)</a:t>
            </a:r>
            <a:br>
              <a:rPr lang="pt-PT" dirty="0" smtClean="0"/>
            </a:br>
            <a:r>
              <a:rPr lang="pt-PT" dirty="0" smtClean="0"/>
              <a:t>Análise </a:t>
            </a:r>
            <a:r>
              <a:rPr lang="pt-PT" dirty="0" err="1" smtClean="0"/>
              <a:t>Sintática</a:t>
            </a:r>
            <a:r>
              <a:rPr lang="pt-PT" dirty="0" smtClean="0"/>
              <a:t> BU, LR(0)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305876" y="991674"/>
            <a:ext cx="9602788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Alternativa        SLR(1)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               LALR(0)</a:t>
            </a:r>
          </a:p>
          <a:p>
            <a:pPr marL="0" indent="0">
              <a:buNone/>
            </a:pP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27069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738" y="0"/>
            <a:ext cx="9878161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(2017.05.08)</a:t>
            </a:r>
            <a:br>
              <a:rPr lang="pt-PT" dirty="0" smtClean="0"/>
            </a:br>
            <a:r>
              <a:rPr lang="pt-PT" dirty="0" smtClean="0"/>
              <a:t>Geração de Código </a:t>
            </a:r>
            <a:r>
              <a:rPr lang="pt-PT" dirty="0" err="1" smtClean="0"/>
              <a:t>Assembly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4254" y="991674"/>
            <a:ext cx="1023441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</a:t>
            </a:r>
            <a:r>
              <a:rPr lang="pt-PT" sz="2900" dirty="0" err="1" smtClean="0"/>
              <a:t>ExpB</a:t>
            </a:r>
            <a:r>
              <a:rPr lang="pt-PT" sz="2900" dirty="0" smtClean="0"/>
              <a:t> : </a:t>
            </a:r>
            <a:r>
              <a:rPr lang="pt-PT" sz="2900" dirty="0" err="1" smtClean="0"/>
              <a:t>Exp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| </a:t>
            </a:r>
            <a:r>
              <a:rPr lang="pt-PT" sz="2900" dirty="0" err="1" smtClean="0"/>
              <a:t>Exp</a:t>
            </a:r>
            <a:r>
              <a:rPr lang="pt-PT" sz="2900" dirty="0" smtClean="0"/>
              <a:t> </a:t>
            </a:r>
            <a:r>
              <a:rPr lang="pt-PT" sz="2900" dirty="0" err="1" smtClean="0"/>
              <a:t>OpRel</a:t>
            </a:r>
            <a:r>
              <a:rPr lang="pt-PT" sz="2900" dirty="0" smtClean="0"/>
              <a:t> </a:t>
            </a:r>
            <a:r>
              <a:rPr lang="pt-PT" sz="2900" dirty="0" err="1" smtClean="0"/>
              <a:t>Exp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</a:t>
            </a:r>
            <a:r>
              <a:rPr lang="pt-PT" sz="2900" dirty="0" err="1" smtClean="0"/>
              <a:t>Exp</a:t>
            </a:r>
            <a:r>
              <a:rPr lang="pt-PT" sz="2900" dirty="0" smtClean="0"/>
              <a:t> : Termo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| </a:t>
            </a:r>
            <a:r>
              <a:rPr lang="pt-PT" sz="2900" dirty="0" err="1" smtClean="0"/>
              <a:t>Exp</a:t>
            </a:r>
            <a:r>
              <a:rPr lang="pt-PT" sz="2900" dirty="0" smtClean="0"/>
              <a:t> </a:t>
            </a:r>
            <a:r>
              <a:rPr lang="pt-PT" sz="2900" dirty="0" err="1" smtClean="0"/>
              <a:t>OpAd</a:t>
            </a:r>
            <a:r>
              <a:rPr lang="pt-PT" sz="2900" dirty="0" smtClean="0"/>
              <a:t> Termo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Termo : </a:t>
            </a:r>
            <a:r>
              <a:rPr lang="pt-PT" sz="2900" dirty="0" err="1" smtClean="0"/>
              <a:t>Fator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| Termo </a:t>
            </a:r>
            <a:r>
              <a:rPr lang="pt-PT" sz="2900" dirty="0" err="1" smtClean="0"/>
              <a:t>OpMul</a:t>
            </a:r>
            <a:r>
              <a:rPr lang="pt-PT" sz="2900" dirty="0" smtClean="0"/>
              <a:t> </a:t>
            </a:r>
            <a:r>
              <a:rPr lang="pt-PT" sz="2900" dirty="0" err="1" smtClean="0"/>
              <a:t>Fator</a:t>
            </a:r>
            <a:r>
              <a:rPr lang="pt-PT" sz="2900" dirty="0" smtClean="0"/>
              <a:t>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</a:t>
            </a:r>
            <a:r>
              <a:rPr lang="pt-PT" sz="2900" dirty="0" err="1" smtClean="0"/>
              <a:t>Fator</a:t>
            </a:r>
            <a:r>
              <a:rPr lang="pt-PT" sz="2900" dirty="0" smtClean="0"/>
              <a:t> : num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| </a:t>
            </a:r>
            <a:r>
              <a:rPr lang="pt-PT" sz="2900" dirty="0" err="1" smtClean="0"/>
              <a:t>idVar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smtClean="0"/>
              <a:t>            | ‘(‘ </a:t>
            </a:r>
            <a:r>
              <a:rPr lang="pt-PT" sz="2900" dirty="0" err="1" smtClean="0"/>
              <a:t>ExpB</a:t>
            </a:r>
            <a:r>
              <a:rPr lang="pt-PT" sz="2900" dirty="0" smtClean="0"/>
              <a:t> ‘)’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| </a:t>
            </a:r>
            <a:r>
              <a:rPr lang="pt-PT" sz="2900" dirty="0" err="1" smtClean="0"/>
              <a:t>OpUn</a:t>
            </a:r>
            <a:r>
              <a:rPr lang="pt-PT" sz="2900" dirty="0" smtClean="0"/>
              <a:t> </a:t>
            </a:r>
            <a:r>
              <a:rPr lang="pt-PT" sz="2900" dirty="0" err="1" smtClean="0"/>
              <a:t>ExpB</a:t>
            </a:r>
            <a:r>
              <a:rPr lang="pt-PT" sz="2900" dirty="0" smtClean="0"/>
              <a:t>              </a:t>
            </a:r>
          </a:p>
          <a:p>
            <a:pPr marL="0" indent="0">
              <a:buNone/>
            </a:pP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35754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T2 (2017.02.14)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Vamos usar GIC/GT para definir as linguagens e para GERAR os Processadores</a:t>
            </a:r>
          </a:p>
          <a:p>
            <a:pPr marL="0" indent="0">
              <a:buNone/>
            </a:pPr>
            <a:r>
              <a:rPr lang="pt-PT" sz="2400" b="1" dirty="0" smtClean="0"/>
              <a:t>Usaremos o YACC</a:t>
            </a:r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r>
              <a:rPr lang="pt-PT" sz="2400" b="1" dirty="0" smtClean="0"/>
              <a:t>PROCESSAR uma Linguagem = RECONHECER + TRADUZIR(REAGIR)</a:t>
            </a:r>
          </a:p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RECONHECER = Análise LEXICA ; Análise SINTÁTICA (PARSING); Analise SEMANTICA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2785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738" y="0"/>
            <a:ext cx="9878161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(2017.05.08)</a:t>
            </a:r>
            <a:br>
              <a:rPr lang="pt-PT" dirty="0" smtClean="0"/>
            </a:br>
            <a:r>
              <a:rPr lang="pt-PT" dirty="0" smtClean="0"/>
              <a:t>Geração de Código </a:t>
            </a:r>
            <a:r>
              <a:rPr lang="pt-PT" dirty="0" err="1" smtClean="0"/>
              <a:t>Assembly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4254" y="991674"/>
            <a:ext cx="1023441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 err="1" smtClean="0"/>
              <a:t>Prg</a:t>
            </a:r>
            <a:r>
              <a:rPr lang="pt-PT" sz="2900" dirty="0" smtClean="0"/>
              <a:t> -&gt; </a:t>
            </a:r>
            <a:r>
              <a:rPr lang="pt-PT" sz="2900" dirty="0" err="1" smtClean="0"/>
              <a:t>Decls</a:t>
            </a:r>
            <a:r>
              <a:rPr lang="pt-PT" sz="2900" dirty="0" smtClean="0"/>
              <a:t> </a:t>
            </a:r>
            <a:r>
              <a:rPr lang="pt-PT" sz="2900" dirty="0" err="1" smtClean="0"/>
              <a:t>Stats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Decls</a:t>
            </a:r>
            <a:r>
              <a:rPr lang="pt-PT" sz="2900" dirty="0" smtClean="0"/>
              <a:t>  -&gt; </a:t>
            </a:r>
            <a:r>
              <a:rPr lang="pt-PT" sz="2900" dirty="0" err="1" smtClean="0"/>
              <a:t>Dcl</a:t>
            </a:r>
            <a:r>
              <a:rPr lang="pt-PT" sz="2900" dirty="0" smtClean="0"/>
              <a:t> | </a:t>
            </a:r>
            <a:r>
              <a:rPr lang="pt-PT" sz="2900" dirty="0" err="1" smtClean="0"/>
              <a:t>Decls</a:t>
            </a:r>
            <a:r>
              <a:rPr lang="pt-PT" sz="2900" dirty="0" smtClean="0"/>
              <a:t> </a:t>
            </a:r>
            <a:r>
              <a:rPr lang="pt-PT" sz="2900" dirty="0" err="1" smtClean="0"/>
              <a:t>Dcl</a:t>
            </a:r>
            <a:r>
              <a:rPr lang="pt-PT" sz="2900" dirty="0" smtClean="0"/>
              <a:t> </a:t>
            </a:r>
          </a:p>
          <a:p>
            <a:pPr marL="0" indent="0">
              <a:buNone/>
            </a:pPr>
            <a:r>
              <a:rPr lang="pt-PT" sz="2900" dirty="0" err="1" smtClean="0"/>
              <a:t>Dcl</a:t>
            </a:r>
            <a:r>
              <a:rPr lang="pt-PT" sz="2900" dirty="0" smtClean="0"/>
              <a:t> -&gt; </a:t>
            </a:r>
            <a:r>
              <a:rPr lang="pt-PT" sz="2900" dirty="0" err="1" smtClean="0"/>
              <a:t>idVar</a:t>
            </a:r>
            <a:r>
              <a:rPr lang="pt-PT" sz="2900" dirty="0" smtClean="0"/>
              <a:t>    “:”   </a:t>
            </a:r>
            <a:r>
              <a:rPr lang="pt-PT" sz="2900" dirty="0" err="1" smtClean="0"/>
              <a:t>idTipo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{ </a:t>
            </a:r>
            <a:r>
              <a:rPr lang="pt-PT" sz="2900" dirty="0" err="1" smtClean="0"/>
              <a:t>if</a:t>
            </a:r>
            <a:r>
              <a:rPr lang="pt-PT" sz="2900" dirty="0" smtClean="0"/>
              <a:t> (</a:t>
            </a:r>
            <a:r>
              <a:rPr lang="pt-PT" sz="2900" dirty="0" err="1" smtClean="0"/>
              <a:t>exist</a:t>
            </a:r>
            <a:r>
              <a:rPr lang="pt-PT" sz="2900" dirty="0" smtClean="0"/>
              <a:t>(</a:t>
            </a:r>
            <a:r>
              <a:rPr lang="pt-PT" sz="2900" dirty="0" err="1" smtClean="0"/>
              <a:t>idVar,T</a:t>
            </a:r>
            <a:r>
              <a:rPr lang="pt-PT" sz="2900" dirty="0" smtClean="0"/>
              <a:t>)) {</a:t>
            </a:r>
            <a:r>
              <a:rPr lang="pt-PT" sz="2900" dirty="0" err="1" smtClean="0"/>
              <a:t>printf</a:t>
            </a:r>
            <a:r>
              <a:rPr lang="pt-PT" sz="2900" dirty="0" smtClean="0"/>
              <a:t>(“Erro”);}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/>
              <a:t>             </a:t>
            </a:r>
            <a:r>
              <a:rPr lang="pt-PT" sz="2900" dirty="0" err="1"/>
              <a:t>if</a:t>
            </a:r>
            <a:r>
              <a:rPr lang="pt-PT" sz="2900" dirty="0"/>
              <a:t> </a:t>
            </a:r>
            <a:r>
              <a:rPr lang="pt-PT" sz="2900" dirty="0" smtClean="0"/>
              <a:t>(!</a:t>
            </a:r>
            <a:r>
              <a:rPr lang="pt-PT" sz="2900" dirty="0" err="1" smtClean="0"/>
              <a:t>exist</a:t>
            </a:r>
            <a:r>
              <a:rPr lang="pt-PT" sz="2900" dirty="0" smtClean="0"/>
              <a:t>(</a:t>
            </a:r>
            <a:r>
              <a:rPr lang="pt-PT" sz="2900" dirty="0" err="1" smtClean="0"/>
              <a:t>idTipo,T</a:t>
            </a:r>
            <a:r>
              <a:rPr lang="pt-PT" sz="2900" dirty="0"/>
              <a:t>)) {</a:t>
            </a:r>
            <a:r>
              <a:rPr lang="pt-PT" sz="2900" dirty="0" err="1"/>
              <a:t>printf</a:t>
            </a:r>
            <a:r>
              <a:rPr lang="pt-PT" sz="2900" dirty="0"/>
              <a:t>(“Erro</a:t>
            </a:r>
            <a:r>
              <a:rPr lang="pt-PT" sz="2900" dirty="0" smtClean="0"/>
              <a:t>”);} 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 </a:t>
            </a:r>
            <a:r>
              <a:rPr lang="pt-PT" sz="2900" dirty="0" err="1"/>
              <a:t>if</a:t>
            </a:r>
            <a:r>
              <a:rPr lang="pt-PT" sz="2900" dirty="0"/>
              <a:t> </a:t>
            </a:r>
            <a:r>
              <a:rPr lang="pt-PT" sz="2900" dirty="0" smtClean="0"/>
              <a:t>(categoria(</a:t>
            </a:r>
            <a:r>
              <a:rPr lang="pt-PT" sz="2900" dirty="0" err="1" smtClean="0"/>
              <a:t>idTipo,T</a:t>
            </a:r>
            <a:r>
              <a:rPr lang="pt-PT" sz="2900" dirty="0" smtClean="0"/>
              <a:t>)!=TYPE) </a:t>
            </a:r>
            <a:r>
              <a:rPr lang="pt-PT" sz="2900" dirty="0"/>
              <a:t>{</a:t>
            </a:r>
            <a:r>
              <a:rPr lang="pt-PT" sz="2900" dirty="0" err="1"/>
              <a:t>printf</a:t>
            </a:r>
            <a:r>
              <a:rPr lang="pt-PT" sz="2900" dirty="0"/>
              <a:t>(“Erro</a:t>
            </a:r>
            <a:r>
              <a:rPr lang="pt-PT" sz="2900" dirty="0" smtClean="0"/>
              <a:t>”);}</a:t>
            </a:r>
          </a:p>
          <a:p>
            <a:pPr marL="0" indent="0">
              <a:buNone/>
            </a:pPr>
            <a:r>
              <a:rPr lang="pt-PT" sz="2900" dirty="0" smtClean="0"/>
              <a:t>              </a:t>
            </a:r>
            <a:r>
              <a:rPr lang="pt-PT" sz="2900" dirty="0" err="1" smtClean="0"/>
              <a:t>insert</a:t>
            </a:r>
            <a:r>
              <a:rPr lang="pt-PT" sz="2900" dirty="0" smtClean="0"/>
              <a:t>(</a:t>
            </a:r>
            <a:r>
              <a:rPr lang="pt-PT" sz="2900" dirty="0" err="1" smtClean="0"/>
              <a:t>idVar,T</a:t>
            </a:r>
            <a:r>
              <a:rPr lang="pt-PT" sz="2900" dirty="0" smtClean="0"/>
              <a:t>); </a:t>
            </a:r>
          </a:p>
          <a:p>
            <a:pPr marL="0" indent="0">
              <a:buNone/>
            </a:pPr>
            <a:r>
              <a:rPr lang="pt-PT" sz="2900" dirty="0" smtClean="0"/>
              <a:t>            }</a:t>
            </a:r>
            <a:endParaRPr lang="pt-PT" sz="2900" dirty="0"/>
          </a:p>
          <a:p>
            <a:pPr marL="0" indent="0">
              <a:buNone/>
            </a:pP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24341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738" y="0"/>
            <a:ext cx="9878161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(2017.05.08)</a:t>
            </a:r>
            <a:br>
              <a:rPr lang="pt-PT" dirty="0" smtClean="0"/>
            </a:br>
            <a:r>
              <a:rPr lang="pt-PT" dirty="0" smtClean="0"/>
              <a:t>Geração de Código </a:t>
            </a:r>
            <a:r>
              <a:rPr lang="pt-PT" dirty="0" err="1" smtClean="0"/>
              <a:t>Assembly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4254" y="991674"/>
            <a:ext cx="1023441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Prg</a:t>
            </a:r>
            <a:r>
              <a:rPr lang="pt-PT" sz="2900" dirty="0" smtClean="0"/>
              <a:t> -&gt; </a:t>
            </a:r>
            <a:r>
              <a:rPr lang="pt-PT" sz="2900" dirty="0" err="1" smtClean="0"/>
              <a:t>Decls</a:t>
            </a:r>
            <a:r>
              <a:rPr lang="pt-PT" sz="2900" dirty="0" smtClean="0"/>
              <a:t> </a:t>
            </a:r>
            <a:r>
              <a:rPr lang="pt-PT" sz="2900" dirty="0" err="1" smtClean="0"/>
              <a:t>Stats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Atrib</a:t>
            </a:r>
            <a:r>
              <a:rPr lang="pt-PT" sz="2900" dirty="0" smtClean="0"/>
              <a:t> -&gt; </a:t>
            </a:r>
            <a:r>
              <a:rPr lang="pt-PT" sz="2900" dirty="0" err="1" smtClean="0"/>
              <a:t>idVar</a:t>
            </a:r>
            <a:r>
              <a:rPr lang="pt-PT" sz="2900" dirty="0" smtClean="0"/>
              <a:t>    “=”   </a:t>
            </a:r>
            <a:r>
              <a:rPr lang="pt-PT" sz="2900" dirty="0" err="1" smtClean="0"/>
              <a:t>Exp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{ </a:t>
            </a:r>
            <a:r>
              <a:rPr lang="pt-PT" sz="2900" dirty="0" err="1" smtClean="0"/>
              <a:t>if</a:t>
            </a:r>
            <a:r>
              <a:rPr lang="pt-PT" sz="2900" dirty="0" smtClean="0"/>
              <a:t> (!</a:t>
            </a:r>
            <a:r>
              <a:rPr lang="pt-PT" sz="2900" dirty="0" err="1" smtClean="0"/>
              <a:t>exist</a:t>
            </a:r>
            <a:r>
              <a:rPr lang="pt-PT" sz="2900" dirty="0" smtClean="0"/>
              <a:t>(</a:t>
            </a:r>
            <a:r>
              <a:rPr lang="pt-PT" sz="2900" dirty="0" err="1" smtClean="0"/>
              <a:t>idVar,T</a:t>
            </a:r>
            <a:r>
              <a:rPr lang="pt-PT" sz="2900" dirty="0" smtClean="0"/>
              <a:t>)) {</a:t>
            </a:r>
            <a:r>
              <a:rPr lang="pt-PT" sz="2900" dirty="0" err="1" smtClean="0"/>
              <a:t>printf</a:t>
            </a:r>
            <a:r>
              <a:rPr lang="pt-PT" sz="2900" dirty="0" smtClean="0"/>
              <a:t>(“Erro”);}</a:t>
            </a:r>
          </a:p>
          <a:p>
            <a:pPr marL="0" indent="0">
              <a:buNone/>
            </a:pPr>
            <a:r>
              <a:rPr lang="pt-PT" sz="2900" dirty="0" smtClean="0"/>
              <a:t>              </a:t>
            </a:r>
            <a:r>
              <a:rPr lang="pt-PT" sz="2900" dirty="0" err="1" smtClean="0"/>
              <a:t>if</a:t>
            </a:r>
            <a:r>
              <a:rPr lang="pt-PT" sz="2900" dirty="0" smtClean="0"/>
              <a:t> (categoria(</a:t>
            </a:r>
            <a:r>
              <a:rPr lang="pt-PT" sz="2900" dirty="0" err="1" smtClean="0"/>
              <a:t>idTipo,T</a:t>
            </a:r>
            <a:r>
              <a:rPr lang="pt-PT" sz="2900" dirty="0" smtClean="0"/>
              <a:t>)!=VAR) </a:t>
            </a:r>
            <a:r>
              <a:rPr lang="pt-PT" sz="2900" dirty="0"/>
              <a:t>{</a:t>
            </a:r>
            <a:r>
              <a:rPr lang="pt-PT" sz="2900" dirty="0" err="1"/>
              <a:t>printf</a:t>
            </a:r>
            <a:r>
              <a:rPr lang="pt-PT" sz="2900" dirty="0"/>
              <a:t>(“Erro</a:t>
            </a:r>
            <a:r>
              <a:rPr lang="pt-PT" sz="2900" dirty="0" smtClean="0"/>
              <a:t>”);}</a:t>
            </a:r>
          </a:p>
          <a:p>
            <a:pPr marL="0" indent="0">
              <a:buNone/>
            </a:pPr>
            <a:r>
              <a:rPr lang="pt-PT" sz="2900" dirty="0" smtClean="0"/>
              <a:t>              gera( STOREG </a:t>
            </a:r>
            <a:r>
              <a:rPr lang="pt-PT" sz="2900" dirty="0" err="1" smtClean="0"/>
              <a:t>endr</a:t>
            </a:r>
            <a:r>
              <a:rPr lang="pt-PT" sz="2900" dirty="0" smtClean="0"/>
              <a:t>(</a:t>
            </a:r>
            <a:r>
              <a:rPr lang="pt-PT" sz="2900" dirty="0" err="1" smtClean="0"/>
              <a:t>idVar,T</a:t>
            </a:r>
            <a:r>
              <a:rPr lang="pt-PT" sz="2900" dirty="0" smtClean="0"/>
              <a:t>) ); </a:t>
            </a:r>
          </a:p>
          <a:p>
            <a:pPr marL="0" indent="0">
              <a:buNone/>
            </a:pPr>
            <a:r>
              <a:rPr lang="pt-PT" sz="2900" dirty="0" smtClean="0"/>
              <a:t>            }</a:t>
            </a:r>
            <a:endParaRPr lang="pt-PT" sz="2900" dirty="0"/>
          </a:p>
          <a:p>
            <a:pPr marL="0" indent="0">
              <a:buNone/>
            </a:pP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37785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738" y="0"/>
            <a:ext cx="9878161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T10 (2017.05.08)</a:t>
            </a:r>
            <a:br>
              <a:rPr lang="pt-PT" dirty="0" smtClean="0"/>
            </a:br>
            <a:r>
              <a:rPr lang="pt-PT" dirty="0" smtClean="0"/>
              <a:t>Geração de Código </a:t>
            </a:r>
            <a:r>
              <a:rPr lang="pt-PT" dirty="0" err="1" smtClean="0"/>
              <a:t>Assembly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4254" y="991674"/>
            <a:ext cx="10234410" cy="586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</a:t>
            </a:r>
            <a:endParaRPr lang="pt-PT" sz="2900" dirty="0" smtClean="0"/>
          </a:p>
          <a:p>
            <a:pPr marL="0" indent="0">
              <a:buNone/>
            </a:pPr>
            <a:r>
              <a:rPr lang="pt-PT" sz="2900" b="1" dirty="0" smtClean="0"/>
              <a:t>Tabela </a:t>
            </a:r>
            <a:r>
              <a:rPr lang="pt-PT" sz="2900" b="1" dirty="0" smtClean="0"/>
              <a:t>de Identificadores</a:t>
            </a:r>
          </a:p>
          <a:p>
            <a:pPr marL="0" indent="0">
              <a:buNone/>
            </a:pPr>
            <a:r>
              <a:rPr lang="pt-PT" sz="2900" dirty="0"/>
              <a:t> </a:t>
            </a:r>
            <a:r>
              <a:rPr lang="pt-PT" sz="2900" dirty="0" smtClean="0"/>
              <a:t>            </a:t>
            </a:r>
            <a:r>
              <a:rPr lang="pt-PT" sz="3200" b="1" u="sng" dirty="0" smtClean="0"/>
              <a:t>Id-</a:t>
            </a:r>
            <a:r>
              <a:rPr lang="pt-PT" sz="3200" b="1" u="sng" dirty="0" smtClean="0"/>
              <a:t>&gt; </a:t>
            </a:r>
            <a:r>
              <a:rPr lang="pt-PT" sz="3200" b="1" u="sng" dirty="0" err="1" smtClean="0"/>
              <a:t>Info</a:t>
            </a:r>
            <a:endParaRPr lang="pt-PT" sz="2900" b="1" u="sng" dirty="0" smtClean="0"/>
          </a:p>
          <a:p>
            <a:pPr marL="0" indent="0">
              <a:buNone/>
            </a:pPr>
            <a:endParaRPr lang="pt-PT" sz="2900" dirty="0" smtClean="0"/>
          </a:p>
          <a:p>
            <a:pPr marL="0" indent="0">
              <a:buNone/>
            </a:pPr>
            <a:r>
              <a:rPr lang="pt-PT" sz="2900" dirty="0" err="1" smtClean="0"/>
              <a:t>Info</a:t>
            </a:r>
            <a:r>
              <a:rPr lang="pt-PT" sz="2900" dirty="0" smtClean="0"/>
              <a:t> = &lt;</a:t>
            </a:r>
            <a:r>
              <a:rPr lang="pt-PT" sz="2900" dirty="0" smtClean="0"/>
              <a:t>Categoria</a:t>
            </a:r>
            <a:r>
              <a:rPr lang="pt-PT" sz="2900" dirty="0" smtClean="0"/>
              <a:t>, Tipo, Endereço / Valor, </a:t>
            </a:r>
            <a:r>
              <a:rPr lang="pt-PT" sz="2900" dirty="0" err="1" smtClean="0"/>
              <a:t>Dim</a:t>
            </a:r>
            <a:r>
              <a:rPr lang="pt-PT" sz="2900" dirty="0" smtClean="0"/>
              <a:t>, </a:t>
            </a:r>
            <a:r>
              <a:rPr lang="pt-PT" sz="2900" dirty="0" err="1" smtClean="0"/>
              <a:t>TipoComp</a:t>
            </a:r>
            <a:r>
              <a:rPr lang="pt-PT" sz="2900" dirty="0" smtClean="0"/>
              <a:t>, ….&gt;</a:t>
            </a:r>
            <a:endParaRPr lang="pt-PT" sz="2900" dirty="0" smtClean="0"/>
          </a:p>
          <a:p>
            <a:pPr marL="0" indent="0">
              <a:buNone/>
            </a:pPr>
            <a:endParaRPr lang="pt-PT" sz="2900" dirty="0" smtClean="0"/>
          </a:p>
          <a:p>
            <a:pPr marL="0" indent="0">
              <a:buNone/>
            </a:pPr>
            <a:r>
              <a:rPr lang="pt-PT" sz="2900" i="1" dirty="0" smtClean="0"/>
              <a:t>Tabela de </a:t>
            </a:r>
            <a:r>
              <a:rPr lang="pt-PT" sz="2900" i="1" dirty="0" err="1" smtClean="0"/>
              <a:t>Hashing</a:t>
            </a:r>
            <a:endParaRPr lang="pt-PT" sz="2900" i="1" dirty="0" smtClean="0"/>
          </a:p>
          <a:p>
            <a:pPr marL="0" indent="0">
              <a:buNone/>
            </a:pPr>
            <a:r>
              <a:rPr lang="pt-PT" sz="2900" i="1" dirty="0"/>
              <a:t> </a:t>
            </a:r>
            <a:r>
              <a:rPr lang="pt-PT" sz="2900" i="1" dirty="0" smtClean="0"/>
              <a:t>  </a:t>
            </a:r>
            <a:r>
              <a:rPr lang="pt-PT" sz="2900" i="1" dirty="0" err="1" smtClean="0"/>
              <a:t>exist</a:t>
            </a:r>
            <a:r>
              <a:rPr lang="pt-PT" sz="2900" i="1" dirty="0" smtClean="0"/>
              <a:t>(</a:t>
            </a:r>
            <a:r>
              <a:rPr lang="pt-PT" sz="2900" i="1" dirty="0" err="1" smtClean="0"/>
              <a:t>id,T</a:t>
            </a:r>
            <a:r>
              <a:rPr lang="pt-PT" sz="2900" i="1" dirty="0" smtClean="0"/>
              <a:t>) -&gt; </a:t>
            </a:r>
            <a:r>
              <a:rPr lang="pt-PT" sz="2900" i="1" dirty="0" err="1" smtClean="0"/>
              <a:t>bool</a:t>
            </a:r>
            <a:endParaRPr lang="pt-PT" sz="2900" i="1" dirty="0" smtClean="0"/>
          </a:p>
          <a:p>
            <a:pPr marL="0" indent="0">
              <a:buNone/>
            </a:pPr>
            <a:r>
              <a:rPr lang="pt-PT" sz="2900" i="1" dirty="0"/>
              <a:t> </a:t>
            </a:r>
            <a:r>
              <a:rPr lang="pt-PT" sz="2900" i="1" dirty="0" smtClean="0"/>
              <a:t>  </a:t>
            </a:r>
            <a:r>
              <a:rPr lang="pt-PT" sz="2900" i="1" dirty="0" err="1" smtClean="0"/>
              <a:t>lookup</a:t>
            </a:r>
            <a:r>
              <a:rPr lang="pt-PT" sz="2900" i="1" dirty="0" smtClean="0"/>
              <a:t>(</a:t>
            </a:r>
            <a:r>
              <a:rPr lang="pt-PT" sz="2900" i="1" dirty="0" err="1" smtClean="0"/>
              <a:t>id,T</a:t>
            </a:r>
            <a:r>
              <a:rPr lang="pt-PT" sz="2900" i="1" dirty="0" smtClean="0"/>
              <a:t>) -&gt; </a:t>
            </a:r>
            <a:r>
              <a:rPr lang="pt-PT" sz="2900" i="1" dirty="0" err="1" smtClean="0"/>
              <a:t>Info</a:t>
            </a:r>
            <a:endParaRPr lang="pt-PT" sz="2900" i="1" dirty="0"/>
          </a:p>
          <a:p>
            <a:pPr marL="0" indent="0">
              <a:buNone/>
            </a:pPr>
            <a:endParaRPr lang="pt-PT" sz="2900" dirty="0" smtClean="0"/>
          </a:p>
        </p:txBody>
      </p:sp>
    </p:spTree>
    <p:extLst>
      <p:ext uri="{BB962C8B-B14F-4D97-AF65-F5344CB8AC3E}">
        <p14:creationId xmlns:p14="http://schemas.microsoft.com/office/powerpoint/2010/main" val="10735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T3 (2017.02.21)</a:t>
            </a:r>
            <a:br>
              <a:rPr lang="pt-PT" dirty="0" smtClean="0"/>
            </a:br>
            <a:r>
              <a:rPr lang="pt-PT" dirty="0" smtClean="0"/>
              <a:t>Linguagens Regulares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Algoritmo standard de Reconhecimento de </a:t>
            </a:r>
            <a:r>
              <a:rPr lang="pt-PT" sz="2400" b="1" dirty="0" err="1" smtClean="0"/>
              <a:t>Ers</a:t>
            </a: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 smtClean="0"/>
              <a:t>Iterativo; </a:t>
            </a:r>
            <a:r>
              <a:rPr lang="pt-PT" sz="2400" b="1" dirty="0" err="1" smtClean="0"/>
              <a:t>table-driven</a:t>
            </a:r>
            <a:endParaRPr lang="pt-PT" sz="2400" b="1" dirty="0" smtClean="0"/>
          </a:p>
          <a:p>
            <a:pPr marL="0" indent="0">
              <a:buNone/>
            </a:pPr>
            <a:endParaRPr lang="pt-PT" sz="2400" b="1" dirty="0" smtClean="0"/>
          </a:p>
          <a:p>
            <a:pPr marL="0" indent="0">
              <a:buNone/>
            </a:pPr>
            <a:r>
              <a:rPr lang="pt-PT" sz="2400" dirty="0" smtClean="0"/>
              <a:t>    Q &lt;- S</a:t>
            </a:r>
          </a:p>
          <a:p>
            <a:pPr marL="0" indent="0">
              <a:buNone/>
            </a:pPr>
            <a:r>
              <a:rPr lang="pt-PT" sz="2400" dirty="0" smtClean="0"/>
              <a:t>    Repetir </a:t>
            </a:r>
          </a:p>
          <a:p>
            <a:pPr marL="0" indent="0">
              <a:buNone/>
            </a:pPr>
            <a:r>
              <a:rPr lang="pt-PT" sz="2400" dirty="0"/>
              <a:t> </a:t>
            </a:r>
            <a:r>
              <a:rPr lang="pt-PT" sz="2400" dirty="0" smtClean="0"/>
              <a:t>        T </a:t>
            </a:r>
            <a:r>
              <a:rPr lang="pt-PT" sz="2400" dirty="0"/>
              <a:t>&lt;- </a:t>
            </a:r>
            <a:r>
              <a:rPr lang="pt-PT" sz="2400" dirty="0" err="1"/>
              <a:t>getSymbol</a:t>
            </a:r>
            <a:r>
              <a:rPr lang="pt-PT" sz="2400" dirty="0"/>
              <a:t>()</a:t>
            </a:r>
          </a:p>
          <a:p>
            <a:pPr marL="0" indent="0">
              <a:buNone/>
            </a:pPr>
            <a:r>
              <a:rPr lang="pt-PT" sz="2400" dirty="0" smtClean="0"/>
              <a:t>         Q &lt;- delta[</a:t>
            </a:r>
            <a:r>
              <a:rPr lang="pt-PT" sz="2400" dirty="0" err="1" smtClean="0"/>
              <a:t>q,t</a:t>
            </a:r>
            <a:r>
              <a:rPr lang="pt-PT" sz="2400" dirty="0" smtClean="0"/>
              <a:t>]</a:t>
            </a:r>
          </a:p>
          <a:p>
            <a:pPr marL="0" indent="0">
              <a:buNone/>
            </a:pPr>
            <a:r>
              <a:rPr lang="pt-PT" sz="2400" dirty="0" smtClean="0"/>
              <a:t>     Ate (q in Z)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>
                <a:solidFill>
                  <a:srgbClr val="FF0000"/>
                </a:solidFill>
              </a:rPr>
              <a:t>ER -&gt; AND -&gt; AD -&gt; implementar delta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T3 (2017.02.21)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smtClean="0"/>
              <a:t>Conceitos Básicos:</a:t>
            </a:r>
          </a:p>
          <a:p>
            <a:r>
              <a:rPr lang="pt-PT" sz="2400" b="1" dirty="0" smtClean="0"/>
              <a:t>GRAMÁTICA</a:t>
            </a:r>
          </a:p>
          <a:p>
            <a:r>
              <a:rPr lang="pt-PT" sz="2400" b="1" dirty="0"/>
              <a:t> </a:t>
            </a:r>
            <a:r>
              <a:rPr lang="pt-PT" sz="2400" b="1" dirty="0" smtClean="0"/>
              <a:t>  GIC = &lt; T, N,  S, P&gt;</a:t>
            </a:r>
          </a:p>
          <a:p>
            <a:r>
              <a:rPr lang="pt-PT" sz="2400" b="1" dirty="0"/>
              <a:t> </a:t>
            </a:r>
            <a:r>
              <a:rPr lang="pt-PT" sz="2400" b="1" dirty="0" smtClean="0"/>
              <a:t>   p in P: X0  -&gt;   X1 X2 ….. </a:t>
            </a:r>
            <a:r>
              <a:rPr lang="pt-PT" sz="2400" b="1" dirty="0" err="1" smtClean="0"/>
              <a:t>Xn</a:t>
            </a:r>
            <a:endParaRPr lang="pt-PT" sz="2400" b="1" dirty="0" smtClean="0"/>
          </a:p>
          <a:p>
            <a:r>
              <a:rPr lang="pt-PT" sz="2400" b="1" dirty="0" smtClean="0"/>
              <a:t>SIMBOLO</a:t>
            </a:r>
          </a:p>
          <a:p>
            <a:r>
              <a:rPr lang="pt-PT" sz="2400" b="1" dirty="0"/>
              <a:t> </a:t>
            </a:r>
            <a:r>
              <a:rPr lang="pt-PT" sz="2400" b="1" dirty="0" smtClean="0"/>
              <a:t>   </a:t>
            </a:r>
            <a:r>
              <a:rPr lang="pt-PT" sz="2400" b="1" dirty="0" err="1" smtClean="0"/>
              <a:t>area</a:t>
            </a:r>
            <a:r>
              <a:rPr lang="pt-PT" sz="2400" b="1" dirty="0" smtClean="0"/>
              <a:t> = base * altura ;</a:t>
            </a:r>
          </a:p>
          <a:p>
            <a:r>
              <a:rPr lang="pt-PT" sz="2400" b="1" dirty="0" smtClean="0"/>
              <a:t>    256 257     256   300        256  290</a:t>
            </a:r>
          </a:p>
          <a:p>
            <a:r>
              <a:rPr lang="pt-PT" sz="2400" b="1" dirty="0"/>
              <a:t>    id   </a:t>
            </a:r>
            <a:r>
              <a:rPr lang="pt-PT" sz="2400" b="1" dirty="0" err="1"/>
              <a:t>OpAt</a:t>
            </a:r>
            <a:r>
              <a:rPr lang="pt-PT" sz="2400" b="1" dirty="0"/>
              <a:t>    id    </a:t>
            </a:r>
            <a:r>
              <a:rPr lang="pt-PT" sz="2400" b="1" dirty="0" err="1"/>
              <a:t>OpMul</a:t>
            </a:r>
            <a:r>
              <a:rPr lang="pt-PT" sz="2400" b="1" dirty="0"/>
              <a:t>    id    PV</a:t>
            </a:r>
          </a:p>
          <a:p>
            <a:endParaRPr lang="pt-PT" sz="2400" b="1" dirty="0" smtClean="0"/>
          </a:p>
          <a:p>
            <a:r>
              <a:rPr lang="pt-PT" sz="2400" b="1" dirty="0" smtClean="0"/>
              <a:t>dictionary.com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0985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T3 (2017.02.21)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sz="2400" b="1" dirty="0" smtClean="0"/>
              <a:t>Conceitos Básicos:</a:t>
            </a:r>
          </a:p>
          <a:p>
            <a:r>
              <a:rPr lang="pt-PT" sz="2400" b="1" dirty="0" smtClean="0"/>
              <a:t>GRAMÁTICA exemplo “Turma”</a:t>
            </a:r>
          </a:p>
          <a:p>
            <a:endParaRPr lang="pt-PT" sz="2400" b="1" dirty="0" smtClean="0"/>
          </a:p>
          <a:p>
            <a:r>
              <a:rPr lang="pt-PT" sz="2400" b="1" dirty="0"/>
              <a:t> </a:t>
            </a:r>
            <a:r>
              <a:rPr lang="pt-PT" sz="2400" b="1" dirty="0" smtClean="0"/>
              <a:t>  GIC = &lt; T ={ TURMA, id, PE, PD, num, VIRG, PV, PT},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N={Turma, Aluno, Alunos, Nome, </a:t>
            </a:r>
            <a:r>
              <a:rPr lang="pt-PT" sz="2400" b="1" dirty="0" err="1" smtClean="0"/>
              <a:t>Notas,Nota</a:t>
            </a:r>
            <a:r>
              <a:rPr lang="pt-PT" sz="2400" b="1" dirty="0" smtClean="0"/>
              <a:t>, </a:t>
            </a:r>
            <a:r>
              <a:rPr lang="pt-PT" sz="2400" b="1" dirty="0" err="1" smtClean="0"/>
              <a:t>Cabec</a:t>
            </a:r>
            <a:r>
              <a:rPr lang="pt-PT" sz="2400" b="1" dirty="0" smtClean="0"/>
              <a:t>, </a:t>
            </a:r>
            <a:r>
              <a:rPr lang="pt-PT" sz="2400" b="1" dirty="0" err="1" smtClean="0"/>
              <a:t>Rals</a:t>
            </a:r>
            <a:r>
              <a:rPr lang="pt-PT" sz="2400" b="1" dirty="0" smtClean="0"/>
              <a:t>, </a:t>
            </a:r>
            <a:r>
              <a:rPr lang="pt-PT" sz="2400" b="1" dirty="0" err="1" smtClean="0"/>
              <a:t>RNts</a:t>
            </a:r>
            <a:r>
              <a:rPr lang="pt-PT" sz="2400" b="1" dirty="0" smtClean="0"/>
              <a:t> },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S = Turma,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P={p1: Turma -&gt; </a:t>
            </a:r>
            <a:r>
              <a:rPr lang="pt-PT" sz="2400" b="1" dirty="0" err="1" smtClean="0"/>
              <a:t>Cabec</a:t>
            </a:r>
            <a:r>
              <a:rPr lang="pt-PT" sz="2400" b="1" dirty="0" smtClean="0"/>
              <a:t> Alunos PT,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p2: </a:t>
            </a:r>
            <a:r>
              <a:rPr lang="pt-PT" sz="2400" b="1" dirty="0" err="1" smtClean="0"/>
              <a:t>Cabec</a:t>
            </a:r>
            <a:r>
              <a:rPr lang="pt-PT" sz="2400" b="1" dirty="0"/>
              <a:t> -&gt; TURMA </a:t>
            </a:r>
            <a:r>
              <a:rPr lang="pt-PT" sz="2400" b="1" dirty="0" smtClean="0"/>
              <a:t>id,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p3: Alunos -&gt; Aluno </a:t>
            </a:r>
            <a:r>
              <a:rPr lang="pt-PT" sz="2400" b="1" dirty="0" err="1" smtClean="0"/>
              <a:t>RAls</a:t>
            </a:r>
            <a:r>
              <a:rPr lang="pt-PT" sz="2400" b="1" dirty="0" smtClean="0"/>
              <a:t>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 p4: </a:t>
            </a:r>
            <a:r>
              <a:rPr lang="pt-PT" sz="2400" b="1" dirty="0" err="1" smtClean="0"/>
              <a:t>Rals</a:t>
            </a:r>
            <a:r>
              <a:rPr lang="pt-PT" sz="2400" b="1" dirty="0" smtClean="0"/>
              <a:t> -&gt; €,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p5: </a:t>
            </a:r>
            <a:r>
              <a:rPr lang="pt-PT" sz="2400" b="1" dirty="0" err="1" smtClean="0"/>
              <a:t>Rals</a:t>
            </a:r>
            <a:r>
              <a:rPr lang="pt-PT" sz="2400" b="1" dirty="0" smtClean="0"/>
              <a:t> -&gt; PV Alunos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 p6: Aluno -&gt; Nome PE Notas PD,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 p7: Nome -&gt; id,</a:t>
            </a:r>
          </a:p>
          <a:p>
            <a:pPr marL="0" indent="0">
              <a:buNone/>
            </a:pPr>
            <a:r>
              <a:rPr lang="pt-PT" sz="2400" b="1" dirty="0" smtClean="0"/>
              <a:t>                             p8: Notas -&gt; Nota </a:t>
            </a:r>
            <a:r>
              <a:rPr lang="pt-PT" sz="2400" b="1" dirty="0" err="1" smtClean="0"/>
              <a:t>RNts</a:t>
            </a:r>
            <a:endParaRPr lang="pt-PT" sz="2400" b="1" dirty="0" smtClean="0"/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 p9: Nota -&gt; num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  p10: </a:t>
            </a:r>
            <a:r>
              <a:rPr lang="pt-PT" sz="2400" b="1" dirty="0" err="1" smtClean="0"/>
              <a:t>RNts</a:t>
            </a:r>
            <a:r>
              <a:rPr lang="pt-PT" sz="2400" b="1" dirty="0" smtClean="0"/>
              <a:t> -&gt; €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    p11:  </a:t>
            </a:r>
            <a:r>
              <a:rPr lang="pt-PT" sz="2400" b="1" dirty="0" err="1" smtClean="0"/>
              <a:t>RNts</a:t>
            </a:r>
            <a:r>
              <a:rPr lang="pt-PT" sz="2400" b="1" dirty="0" smtClean="0"/>
              <a:t> -&gt; VIRG Notas }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                   &gt;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7527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T4 (2017.02.24)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b="1" dirty="0" smtClean="0"/>
              <a:t>Conceitos Básicos (</a:t>
            </a:r>
            <a:r>
              <a:rPr lang="pt-PT" sz="2400" b="1" dirty="0" err="1" smtClean="0"/>
              <a:t>cont</a:t>
            </a:r>
            <a:r>
              <a:rPr lang="pt-PT" sz="2400" b="1" dirty="0" smtClean="0"/>
              <a:t>):</a:t>
            </a:r>
          </a:p>
          <a:p>
            <a:r>
              <a:rPr lang="pt-PT" sz="2400" b="1" dirty="0" smtClean="0"/>
              <a:t>Árvore de Derivação</a:t>
            </a:r>
          </a:p>
          <a:p>
            <a:r>
              <a:rPr lang="pt-PT" sz="2400" b="1" dirty="0" smtClean="0"/>
              <a:t>………………</a:t>
            </a:r>
          </a:p>
          <a:p>
            <a:r>
              <a:rPr lang="pt-PT" sz="2400" b="1" dirty="0" smtClean="0"/>
              <a:t>Linguagem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Conjunto de Frases</a:t>
            </a:r>
          </a:p>
          <a:p>
            <a:r>
              <a:rPr lang="pt-PT" sz="2400" b="1" dirty="0" smtClean="0"/>
              <a:t>FRASE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Sequencia de </a:t>
            </a:r>
            <a:r>
              <a:rPr lang="pt-PT" sz="2400" b="1" dirty="0" err="1" smtClean="0"/>
              <a:t>Simbolos</a:t>
            </a:r>
            <a:endParaRPr lang="pt-PT" sz="2400" b="1" dirty="0" smtClean="0"/>
          </a:p>
          <a:p>
            <a:r>
              <a:rPr lang="pt-PT" sz="2400" b="1" dirty="0" smtClean="0"/>
              <a:t>TEXTO</a:t>
            </a:r>
          </a:p>
          <a:p>
            <a:pPr marL="0" indent="0">
              <a:buNone/>
            </a:pPr>
            <a:r>
              <a:rPr lang="pt-PT" sz="2400" b="1" dirty="0"/>
              <a:t> </a:t>
            </a:r>
            <a:r>
              <a:rPr lang="pt-PT" sz="2400" b="1" dirty="0" smtClean="0"/>
              <a:t>     Sequencia de </a:t>
            </a:r>
            <a:r>
              <a:rPr lang="pt-PT" sz="2400" b="1" dirty="0" err="1" smtClean="0"/>
              <a:t>carateres</a:t>
            </a:r>
            <a:endParaRPr lang="pt-PT" sz="2400" b="1" dirty="0" smtClean="0"/>
          </a:p>
          <a:p>
            <a:r>
              <a:rPr lang="pt-PT" sz="2400" b="1" dirty="0" smtClean="0"/>
              <a:t>VOCABULARIO = ALFABETO</a:t>
            </a:r>
          </a:p>
          <a:p>
            <a:pPr marL="0" indent="0">
              <a:buNone/>
            </a:pPr>
            <a:r>
              <a:rPr lang="pt-PT" sz="2400" b="1" dirty="0" smtClean="0"/>
              <a:t>                              Conjunto de símbolos</a:t>
            </a:r>
          </a:p>
          <a:p>
            <a:pPr marL="0" indent="0">
              <a:buNone/>
            </a:pPr>
            <a:endParaRPr lang="pt-P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934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50621"/>
            <a:ext cx="8911687" cy="110166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Aula T5 (2017.03.03)</a:t>
            </a:r>
            <a:br>
              <a:rPr lang="pt-PT" dirty="0" smtClean="0"/>
            </a:br>
            <a:r>
              <a:rPr lang="pt-PT" dirty="0" smtClean="0"/>
              <a:t>Linguagens Formais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52283"/>
            <a:ext cx="8915400" cy="52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 smtClean="0"/>
          </a:p>
          <a:p>
            <a:r>
              <a:rPr lang="pt-PT" dirty="0" smtClean="0"/>
              <a:t>T ={ INIC, FIM, num, </a:t>
            </a:r>
            <a:r>
              <a:rPr lang="pt-PT" dirty="0" err="1" smtClean="0"/>
              <a:t>pal</a:t>
            </a:r>
            <a:r>
              <a:rPr lang="pt-PT" dirty="0" smtClean="0"/>
              <a:t>, SEP }</a:t>
            </a:r>
          </a:p>
          <a:p>
            <a:r>
              <a:rPr lang="pt-PT" dirty="0" smtClean="0"/>
              <a:t>N = { Lista, </a:t>
            </a:r>
            <a:r>
              <a:rPr lang="pt-PT" dirty="0" err="1" smtClean="0"/>
              <a:t>Elems</a:t>
            </a:r>
            <a:r>
              <a:rPr lang="pt-PT" dirty="0" smtClean="0"/>
              <a:t>, Elem }</a:t>
            </a:r>
          </a:p>
          <a:p>
            <a:r>
              <a:rPr lang="pt-PT" dirty="0" smtClean="0"/>
              <a:t>S = Lista</a:t>
            </a:r>
          </a:p>
          <a:p>
            <a:r>
              <a:rPr lang="pt-PT" dirty="0" smtClean="0"/>
              <a:t>P = { p1: Lista -&gt; INIC    </a:t>
            </a:r>
            <a:r>
              <a:rPr lang="pt-PT" dirty="0" err="1" smtClean="0"/>
              <a:t>Elems</a:t>
            </a:r>
            <a:r>
              <a:rPr lang="pt-PT" dirty="0" smtClean="0"/>
              <a:t>   FIM </a:t>
            </a:r>
          </a:p>
          <a:p>
            <a:r>
              <a:rPr lang="pt-PT" dirty="0"/>
              <a:t> </a:t>
            </a:r>
            <a:r>
              <a:rPr lang="pt-PT" dirty="0" smtClean="0"/>
              <a:t>        p2: </a:t>
            </a:r>
            <a:r>
              <a:rPr lang="pt-PT" dirty="0" err="1" smtClean="0"/>
              <a:t>Elems</a:t>
            </a:r>
            <a:r>
              <a:rPr lang="pt-PT" dirty="0" smtClean="0"/>
              <a:t> -&gt; Elem</a:t>
            </a:r>
          </a:p>
          <a:p>
            <a:r>
              <a:rPr lang="pt-PT" dirty="0"/>
              <a:t> </a:t>
            </a:r>
            <a:r>
              <a:rPr lang="pt-PT" dirty="0" smtClean="0"/>
              <a:t>        p3:              | </a:t>
            </a:r>
            <a:r>
              <a:rPr lang="pt-PT" dirty="0" err="1" smtClean="0"/>
              <a:t>Elems</a:t>
            </a:r>
            <a:r>
              <a:rPr lang="pt-PT" dirty="0" smtClean="0"/>
              <a:t>   SEP  Elem</a:t>
            </a:r>
            <a:endParaRPr lang="pt-PT" dirty="0"/>
          </a:p>
          <a:p>
            <a:r>
              <a:rPr lang="pt-PT" dirty="0" smtClean="0"/>
              <a:t>         p4:  Elem -&gt;    </a:t>
            </a:r>
            <a:r>
              <a:rPr lang="pt-PT" dirty="0" err="1" smtClean="0"/>
              <a:t>pal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   p5:             |   num    }</a:t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INIC 1 FIM</a:t>
            </a:r>
          </a:p>
          <a:p>
            <a:r>
              <a:rPr lang="pt-PT" dirty="0" smtClean="0"/>
              <a:t>INIC </a:t>
            </a:r>
            <a:r>
              <a:rPr lang="pt-PT" dirty="0" err="1" smtClean="0"/>
              <a:t>ana</a:t>
            </a:r>
            <a:r>
              <a:rPr lang="pt-PT" dirty="0" smtClean="0"/>
              <a:t> FIM</a:t>
            </a:r>
          </a:p>
          <a:p>
            <a:r>
              <a:rPr lang="pt-PT" dirty="0" smtClean="0"/>
              <a:t>INIC 1, </a:t>
            </a:r>
            <a:r>
              <a:rPr lang="pt-PT" dirty="0" err="1" smtClean="0"/>
              <a:t>ana</a:t>
            </a:r>
            <a:r>
              <a:rPr lang="pt-PT" dirty="0" smtClean="0"/>
              <a:t> 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06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95983</TotalTime>
  <Words>2449</Words>
  <Application>Microsoft Office PowerPoint</Application>
  <PresentationFormat>Personalizados</PresentationFormat>
  <Paragraphs>472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43" baseType="lpstr">
      <vt:lpstr>Haste</vt:lpstr>
      <vt:lpstr>Processamento de Linguagens (MiEI)</vt:lpstr>
      <vt:lpstr>Aula T2 (2017.02.14) Linguagens Formais</vt:lpstr>
      <vt:lpstr>Aula T2 (2017.02.14) Linguagens Formais</vt:lpstr>
      <vt:lpstr>Aula T2 (2017.02.14) Linguagens Formais</vt:lpstr>
      <vt:lpstr>Aula T3 (2017.02.21) Linguagens Regulares</vt:lpstr>
      <vt:lpstr>Aula T3 (2017.02.21) Linguagens Formais</vt:lpstr>
      <vt:lpstr>Aula T3 (2017.02.21) Linguagens Formais</vt:lpstr>
      <vt:lpstr>Aula T4 (2017.02.24) Linguagens Formais</vt:lpstr>
      <vt:lpstr>Aula T5 (2017.03.03) Linguagens Formais</vt:lpstr>
      <vt:lpstr>Aula T5 (2017.03.03) Linguagens Formais</vt:lpstr>
      <vt:lpstr>Aula T6 (2017.03.07) Linguagens Formais</vt:lpstr>
      <vt:lpstr>Aula T7 (2017.03.10) Linguagens Formais</vt:lpstr>
      <vt:lpstr>Aula T8 (2017.03.14) Linguagens Formais - CFG</vt:lpstr>
      <vt:lpstr>Aula T8 (2017.03.14) Linguagens Formais - CFG</vt:lpstr>
      <vt:lpstr>Aula T8 (2017.03.14) Linguagens Formais - CFG</vt:lpstr>
      <vt:lpstr>Aula T8 (2017.0314) Análise Léxica</vt:lpstr>
      <vt:lpstr>Aula T9 (2017.03.17) Análise Léxica</vt:lpstr>
      <vt:lpstr>Aula T9 (2017.03.21) Linguagens Formais………</vt:lpstr>
      <vt:lpstr>Aula T9 (2017.03.17) Análise Léxica</vt:lpstr>
      <vt:lpstr>Aula T10 (2017.03.24) Análise Sintática</vt:lpstr>
      <vt:lpstr>Aula T10 (2017.03.24) Análise Sintática TD, RD</vt:lpstr>
      <vt:lpstr>Aula T10 (2017.03.24) Análise Sintática TD, RD</vt:lpstr>
      <vt:lpstr>Aula T10 (2017.03.24) Análise Sintática TD, RD</vt:lpstr>
      <vt:lpstr>Aula T10 (2017.03.24) Análise Sintática TD, RD</vt:lpstr>
      <vt:lpstr>Aula T10 (2017.03.24) Análise Sintática TD, RD</vt:lpstr>
      <vt:lpstr>Aula T10 (2017.03.28) Análise Sintática TD, RD</vt:lpstr>
      <vt:lpstr>Aula T10 (2017.03.31) Análise Sintática TD, RD</vt:lpstr>
      <vt:lpstr>Aula T10 (2017.03.31) Análise Sintática TD, LL(1)</vt:lpstr>
      <vt:lpstr>Aula T10 (2017.04.07) Análise Sintática TD, LL(1)</vt:lpstr>
      <vt:lpstr>Aula T10 (2017.04.07) Análise Sintática TD, LL(1)</vt:lpstr>
      <vt:lpstr>Aula T10 (2017.04.07) Análise Sintática TD, LL(1)</vt:lpstr>
      <vt:lpstr>Aula T10 (2017.04.07) Análise Sintática TD, LL(1)</vt:lpstr>
      <vt:lpstr>Aula T10 (2017.04.07) Análise Sintática TD, LL(1)</vt:lpstr>
      <vt:lpstr>Aula T10 (2017.04.21) Análise Sintática BU, LR(0)</vt:lpstr>
      <vt:lpstr>Aula T10 (2017.04.21) Análise Sintática BU, LR(0)</vt:lpstr>
      <vt:lpstr>Aula T10 (2017.04.28) Análise Sintática BU, LR(0)</vt:lpstr>
      <vt:lpstr>Aula T6 (2017.03.07) Linguagens Formais</vt:lpstr>
      <vt:lpstr>Aula T10 (2017.04.21) Análise Sintática BU, LR(0)</vt:lpstr>
      <vt:lpstr>Aula T10 (2017.05.08) Geração de Código Assembly</vt:lpstr>
      <vt:lpstr>Aula T10 (2017.05.08) Geração de Código Assembly</vt:lpstr>
      <vt:lpstr>Aula T10 (2017.05.08) Geração de Código Assembly</vt:lpstr>
      <vt:lpstr>Aula T10 (2017.05.08) Geração de Código Assembly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(LEI)</dc:title>
  <dc:creator>User</dc:creator>
  <cp:lastModifiedBy>Pedro Rangel Henriques</cp:lastModifiedBy>
  <cp:revision>102</cp:revision>
  <dcterms:created xsi:type="dcterms:W3CDTF">2015-01-22T07:33:12Z</dcterms:created>
  <dcterms:modified xsi:type="dcterms:W3CDTF">2017-05-23T11:07:30Z</dcterms:modified>
</cp:coreProperties>
</file>