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1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56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2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06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587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48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35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9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5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5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3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1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73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9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6AABB-B7E9-4580-9BCD-ADC3D9864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Arquivos em linguagem 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C59862-328B-4B43-B28E-CA7B321B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Laboratório de Programação</a:t>
            </a:r>
          </a:p>
          <a:p>
            <a:r>
              <a:rPr lang="pt-BR" dirty="0"/>
              <a:t>Luciano Antunes</a:t>
            </a:r>
          </a:p>
        </p:txBody>
      </p:sp>
    </p:spTree>
    <p:extLst>
      <p:ext uri="{BB962C8B-B14F-4D97-AF65-F5344CB8AC3E}">
        <p14:creationId xmlns:p14="http://schemas.microsoft.com/office/powerpoint/2010/main" val="337515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9CD44-C728-4577-B238-3E2A00DA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75" y="-505080"/>
            <a:ext cx="9905998" cy="1478570"/>
          </a:xfrm>
        </p:spPr>
        <p:txBody>
          <a:bodyPr/>
          <a:lstStyle/>
          <a:p>
            <a:r>
              <a:rPr lang="pt-BR" b="1" dirty="0"/>
              <a:t>Exemplo com </a:t>
            </a:r>
            <a:r>
              <a:rPr lang="pt-BR" b="1" dirty="0" err="1"/>
              <a:t>fscanf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A69062-6FBA-4090-A815-39FF78F7B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27" y="618518"/>
            <a:ext cx="11766601" cy="56209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stdio.h</a:t>
            </a:r>
            <a:r>
              <a:rPr lang="pt-BR" sz="12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conio.h</a:t>
            </a:r>
            <a:r>
              <a:rPr lang="pt-BR" sz="12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string.h</a:t>
            </a:r>
            <a:r>
              <a:rPr lang="pt-BR" sz="12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cstdlib</a:t>
            </a:r>
            <a:r>
              <a:rPr lang="pt-BR" sz="12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iostream</a:t>
            </a:r>
            <a:r>
              <a:rPr lang="pt-BR" sz="12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main</a:t>
            </a:r>
            <a:r>
              <a:rPr lang="pt-BR" sz="1200" dirty="0"/>
              <a:t>( 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FILE *</a:t>
            </a:r>
            <a:r>
              <a:rPr lang="pt-BR" sz="1200" dirty="0" err="1"/>
              <a:t>arq_cliente</a:t>
            </a:r>
            <a:r>
              <a:rPr lang="pt-BR" sz="1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char </a:t>
            </a:r>
            <a:r>
              <a:rPr lang="pt-BR" sz="1200" dirty="0" err="1"/>
              <a:t>var_sexo</a:t>
            </a:r>
            <a:r>
              <a:rPr lang="pt-BR" sz="1200" dirty="0"/>
              <a:t>, </a:t>
            </a:r>
            <a:r>
              <a:rPr lang="pt-BR" sz="1200" dirty="0" err="1"/>
              <a:t>var_arquivo_aux</a:t>
            </a:r>
            <a:r>
              <a:rPr lang="pt-BR" sz="1200" dirty="0"/>
              <a:t>, </a:t>
            </a:r>
            <a:r>
              <a:rPr lang="pt-BR" sz="1200" dirty="0" err="1"/>
              <a:t>nomecli</a:t>
            </a:r>
            <a:r>
              <a:rPr lang="pt-BR" sz="1200" dirty="0"/>
              <a:t>[50];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int</a:t>
            </a:r>
            <a:r>
              <a:rPr lang="pt-BR" sz="1200" dirty="0"/>
              <a:t> </a:t>
            </a:r>
            <a:r>
              <a:rPr lang="pt-BR" sz="1200" dirty="0" err="1"/>
              <a:t>cd_cli</a:t>
            </a:r>
            <a:r>
              <a:rPr lang="pt-BR" sz="1200" dirty="0"/>
              <a:t>, </a:t>
            </a:r>
            <a:r>
              <a:rPr lang="pt-BR" sz="1200" dirty="0" err="1"/>
              <a:t>vl_idade</a:t>
            </a:r>
            <a:r>
              <a:rPr lang="pt-BR" sz="1200" dirty="0"/>
              <a:t>, </a:t>
            </a:r>
            <a:r>
              <a:rPr lang="pt-BR" sz="1200" dirty="0" err="1"/>
              <a:t>indice</a:t>
            </a:r>
            <a:r>
              <a:rPr lang="pt-BR" sz="12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float</a:t>
            </a:r>
            <a:r>
              <a:rPr lang="pt-BR" sz="1200" dirty="0"/>
              <a:t> </a:t>
            </a:r>
            <a:r>
              <a:rPr lang="pt-BR" sz="1200" dirty="0" err="1"/>
              <a:t>vl_limite_credito</a:t>
            </a:r>
            <a:r>
              <a:rPr lang="pt-BR" sz="12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arq_cliente</a:t>
            </a:r>
            <a:r>
              <a:rPr lang="pt-BR" sz="1200" dirty="0"/>
              <a:t> = </a:t>
            </a:r>
            <a:r>
              <a:rPr lang="pt-BR" sz="1200" dirty="0" err="1"/>
              <a:t>fopen</a:t>
            </a:r>
            <a:r>
              <a:rPr lang="pt-BR" sz="1200" dirty="0"/>
              <a:t>("CLIENTE.TXT", "r");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if</a:t>
            </a:r>
            <a:r>
              <a:rPr lang="pt-BR" sz="1200" dirty="0"/>
              <a:t> (</a:t>
            </a:r>
            <a:r>
              <a:rPr lang="pt-BR" sz="1200" dirty="0" err="1"/>
              <a:t>arq_cliente</a:t>
            </a:r>
            <a:r>
              <a:rPr lang="pt-BR" sz="1200" dirty="0"/>
              <a:t> == NULL)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	</a:t>
            </a:r>
            <a:r>
              <a:rPr lang="pt-BR" sz="1200" dirty="0" err="1"/>
              <a:t>printf</a:t>
            </a:r>
            <a:r>
              <a:rPr lang="pt-BR" sz="1200" dirty="0"/>
              <a:t>("\</a:t>
            </a:r>
            <a:r>
              <a:rPr lang="pt-BR" sz="1200" dirty="0" err="1"/>
              <a:t>nArquivo</a:t>
            </a:r>
            <a:r>
              <a:rPr lang="pt-BR" sz="1200" dirty="0"/>
              <a:t> CLIENTE.TXT </a:t>
            </a:r>
            <a:r>
              <a:rPr lang="pt-BR" sz="1200" dirty="0" err="1"/>
              <a:t>nao</a:t>
            </a:r>
            <a:r>
              <a:rPr lang="pt-BR" sz="1200" dirty="0"/>
              <a:t> pode ser aberto.");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	</a:t>
            </a:r>
            <a:r>
              <a:rPr lang="pt-BR" sz="1200" dirty="0" err="1"/>
              <a:t>getch</a:t>
            </a:r>
            <a:r>
              <a:rPr lang="pt-BR" sz="1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}</a:t>
            </a:r>
            <a:r>
              <a:rPr lang="pt-BR" sz="1200" dirty="0" err="1"/>
              <a:t>else</a:t>
            </a:r>
            <a:r>
              <a:rPr lang="pt-BR" sz="12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	</a:t>
            </a:r>
            <a:r>
              <a:rPr lang="pt-BR" sz="1200" dirty="0" err="1"/>
              <a:t>var_arquivo_aux</a:t>
            </a:r>
            <a:r>
              <a:rPr lang="pt-BR" sz="1200" dirty="0"/>
              <a:t> = </a:t>
            </a:r>
            <a:r>
              <a:rPr lang="pt-BR" sz="1200" dirty="0" err="1"/>
              <a:t>fscanf</a:t>
            </a:r>
            <a:r>
              <a:rPr lang="pt-BR" sz="1200" dirty="0"/>
              <a:t>(</a:t>
            </a:r>
            <a:r>
              <a:rPr lang="pt-BR" sz="1200" dirty="0" err="1"/>
              <a:t>arq_cliente</a:t>
            </a:r>
            <a:r>
              <a:rPr lang="pt-BR" sz="1200" dirty="0"/>
              <a:t>, "%d %c %s %d %f",&amp;</a:t>
            </a:r>
            <a:r>
              <a:rPr lang="pt-BR" sz="1200" dirty="0" err="1"/>
              <a:t>cd_cli</a:t>
            </a:r>
            <a:r>
              <a:rPr lang="pt-BR" sz="1200" dirty="0"/>
              <a:t>, &amp;</a:t>
            </a:r>
            <a:r>
              <a:rPr lang="pt-BR" sz="1200" dirty="0" err="1"/>
              <a:t>var_sexo</a:t>
            </a:r>
            <a:r>
              <a:rPr lang="pt-BR" sz="1200" dirty="0"/>
              <a:t>	,&amp;</a:t>
            </a:r>
            <a:r>
              <a:rPr lang="pt-BR" sz="1200" dirty="0" err="1"/>
              <a:t>nomecli</a:t>
            </a:r>
            <a:r>
              <a:rPr lang="pt-BR" sz="1200" dirty="0"/>
              <a:t>, &amp;</a:t>
            </a:r>
            <a:r>
              <a:rPr lang="pt-BR" sz="1200" dirty="0" err="1"/>
              <a:t>vl_idade</a:t>
            </a:r>
            <a:r>
              <a:rPr lang="pt-BR" sz="1200" dirty="0"/>
              <a:t>, 	&amp;</a:t>
            </a:r>
            <a:r>
              <a:rPr lang="pt-BR" sz="1200" dirty="0" err="1"/>
              <a:t>vl_limite_credito</a:t>
            </a:r>
            <a:r>
              <a:rPr lang="pt-BR" sz="1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while</a:t>
            </a:r>
            <a:r>
              <a:rPr lang="pt-BR" sz="1200" dirty="0"/>
              <a:t> (</a:t>
            </a:r>
            <a:r>
              <a:rPr lang="pt-BR" sz="1200" dirty="0" err="1"/>
              <a:t>var_arquivo_aux</a:t>
            </a:r>
            <a:r>
              <a:rPr lang="pt-BR" sz="1200" dirty="0"/>
              <a:t> != EOF)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indice</a:t>
            </a:r>
            <a:r>
              <a:rPr lang="pt-BR" sz="1200" dirty="0"/>
              <a:t> = </a:t>
            </a:r>
            <a:r>
              <a:rPr lang="pt-BR" sz="1200" dirty="0" err="1"/>
              <a:t>indice</a:t>
            </a:r>
            <a:r>
              <a:rPr lang="pt-BR" sz="1200" dirty="0"/>
              <a:t> + 1;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printf</a:t>
            </a:r>
            <a:r>
              <a:rPr lang="pt-BR" sz="1200" dirty="0"/>
              <a:t>("\n Dados do %d § cliente : \n ", </a:t>
            </a:r>
            <a:r>
              <a:rPr lang="pt-BR" sz="1200" dirty="0" err="1"/>
              <a:t>indice</a:t>
            </a:r>
            <a:r>
              <a:rPr lang="pt-BR" sz="1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printf</a:t>
            </a:r>
            <a:r>
              <a:rPr lang="pt-BR" sz="1200" dirty="0"/>
              <a:t>("\n </a:t>
            </a:r>
            <a:r>
              <a:rPr lang="pt-BR" sz="1200" dirty="0" err="1"/>
              <a:t>Codigo</a:t>
            </a:r>
            <a:r>
              <a:rPr lang="pt-BR" sz="1200" dirty="0"/>
              <a:t> do Cliente...: %d Sexo..: %c", </a:t>
            </a:r>
            <a:r>
              <a:rPr lang="pt-BR" sz="1200" dirty="0" err="1"/>
              <a:t>cd_cli</a:t>
            </a:r>
            <a:r>
              <a:rPr lang="pt-BR" sz="1200" dirty="0"/>
              <a:t>, </a:t>
            </a:r>
            <a:r>
              <a:rPr lang="pt-BR" sz="1200" dirty="0" err="1"/>
              <a:t>var_sexo</a:t>
            </a:r>
            <a:r>
              <a:rPr lang="pt-BR" sz="1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printf</a:t>
            </a:r>
            <a:r>
              <a:rPr lang="pt-BR" sz="1200" dirty="0"/>
              <a:t>("\n Nome do Cliente.................: %s ", </a:t>
            </a:r>
            <a:r>
              <a:rPr lang="pt-BR" sz="1200" dirty="0" err="1"/>
              <a:t>nomecli</a:t>
            </a:r>
            <a:r>
              <a:rPr lang="pt-BR" sz="1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printf</a:t>
            </a:r>
            <a:r>
              <a:rPr lang="pt-BR" sz="1200" dirty="0"/>
              <a:t>("\n Idade..........: %d Credito....: %8.2f", </a:t>
            </a:r>
            <a:r>
              <a:rPr lang="pt-BR" sz="1200" dirty="0" err="1"/>
              <a:t>vl_idade</a:t>
            </a:r>
            <a:r>
              <a:rPr lang="pt-BR" sz="1200" dirty="0"/>
              <a:t>, </a:t>
            </a:r>
            <a:r>
              <a:rPr lang="pt-BR" sz="1200" dirty="0" err="1"/>
              <a:t>vl_limite_credito</a:t>
            </a:r>
            <a:r>
              <a:rPr lang="pt-BR" sz="1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printf</a:t>
            </a:r>
            <a:r>
              <a:rPr lang="pt-BR" sz="1200" dirty="0"/>
              <a:t>("\n-------------------------------------------------------------- [Tecle algo] !");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getch</a:t>
            </a:r>
            <a:r>
              <a:rPr lang="pt-BR" sz="1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var_arquivo_aux</a:t>
            </a:r>
            <a:r>
              <a:rPr lang="pt-BR" sz="1200" dirty="0"/>
              <a:t> = </a:t>
            </a:r>
            <a:r>
              <a:rPr lang="pt-BR" sz="1200" dirty="0" err="1"/>
              <a:t>fscanf</a:t>
            </a:r>
            <a:r>
              <a:rPr lang="pt-BR" sz="1200" dirty="0"/>
              <a:t>(</a:t>
            </a:r>
            <a:r>
              <a:rPr lang="pt-BR" sz="1200" dirty="0" err="1"/>
              <a:t>arq_cliente</a:t>
            </a:r>
            <a:r>
              <a:rPr lang="pt-BR" sz="1200" dirty="0"/>
              <a:t>, "%d %c %s %d %f",&amp;</a:t>
            </a:r>
            <a:r>
              <a:rPr lang="pt-BR" sz="1200" dirty="0" err="1"/>
              <a:t>cd_cli</a:t>
            </a:r>
            <a:r>
              <a:rPr lang="pt-BR" sz="1200" dirty="0"/>
              <a:t>, &amp;</a:t>
            </a:r>
            <a:r>
              <a:rPr lang="pt-BR" sz="1200" dirty="0" err="1"/>
              <a:t>var_sexo</a:t>
            </a:r>
            <a:endParaRPr lang="pt-BR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,&amp;</a:t>
            </a:r>
            <a:r>
              <a:rPr lang="pt-BR" sz="1200" dirty="0" err="1"/>
              <a:t>nomecli</a:t>
            </a:r>
            <a:r>
              <a:rPr lang="pt-BR" sz="1200" dirty="0"/>
              <a:t>, &amp;</a:t>
            </a:r>
            <a:r>
              <a:rPr lang="pt-BR" sz="1200" dirty="0" err="1"/>
              <a:t>vl_idade</a:t>
            </a:r>
            <a:r>
              <a:rPr lang="pt-BR" sz="1200" dirty="0"/>
              <a:t>, &amp;</a:t>
            </a:r>
            <a:r>
              <a:rPr lang="pt-BR" sz="1200" dirty="0" err="1"/>
              <a:t>vl_limite_credito</a:t>
            </a:r>
            <a:r>
              <a:rPr lang="pt-BR" sz="1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fclose</a:t>
            </a:r>
            <a:r>
              <a:rPr lang="pt-BR" sz="1200" dirty="0"/>
              <a:t> (</a:t>
            </a:r>
            <a:r>
              <a:rPr lang="pt-BR" sz="1200" dirty="0" err="1"/>
              <a:t>arq_cliente</a:t>
            </a:r>
            <a:r>
              <a:rPr lang="pt-BR" sz="12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printf</a:t>
            </a:r>
            <a:r>
              <a:rPr lang="pt-BR" sz="1200" dirty="0"/>
              <a:t>("\n *** FIM : [Tecle algo] !");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getch</a:t>
            </a:r>
            <a:r>
              <a:rPr lang="pt-BR" sz="1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51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42584-2241-4383-87D5-8FB31C35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e gravação de estruturas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E3645-B038-459E-AB68-9BB60D6A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da manipulação de arquivos do tipo texto, pode-se ler e escrever estruturas maiores que 1 byte, usando as funções </a:t>
            </a:r>
            <a:r>
              <a:rPr lang="pt-BR" b="1" i="1" dirty="0" err="1"/>
              <a:t>fread</a:t>
            </a:r>
            <a:r>
              <a:rPr lang="pt-BR" b="1" i="1" dirty="0"/>
              <a:t>() </a:t>
            </a:r>
            <a:r>
              <a:rPr lang="pt-BR" dirty="0"/>
              <a:t>e </a:t>
            </a:r>
            <a:r>
              <a:rPr lang="pt-BR" b="1" i="1" dirty="0" err="1"/>
              <a:t>fwrite</a:t>
            </a:r>
            <a:r>
              <a:rPr lang="pt-BR" b="1" i="1" dirty="0"/>
              <a:t>()</a:t>
            </a:r>
            <a:r>
              <a:rPr lang="pt-BR" dirty="0"/>
              <a:t>, conforme as sintaxes a seguir:</a:t>
            </a:r>
          </a:p>
          <a:p>
            <a:pPr marL="0" indent="0">
              <a:buNone/>
            </a:pPr>
            <a:r>
              <a:rPr lang="pt-BR" dirty="0" err="1"/>
              <a:t>fread</a:t>
            </a:r>
            <a:r>
              <a:rPr lang="pt-BR" dirty="0"/>
              <a:t> (</a:t>
            </a:r>
            <a:r>
              <a:rPr lang="pt-BR" b="1" dirty="0"/>
              <a:t>buffer</a:t>
            </a:r>
            <a:r>
              <a:rPr lang="pt-BR" dirty="0"/>
              <a:t>, </a:t>
            </a:r>
            <a:r>
              <a:rPr lang="pt-BR" dirty="0" err="1"/>
              <a:t>tamanhoembytes</a:t>
            </a:r>
            <a:r>
              <a:rPr lang="pt-BR" dirty="0"/>
              <a:t>, quantidade, </a:t>
            </a:r>
            <a:r>
              <a:rPr lang="pt-BR" dirty="0" err="1"/>
              <a:t>ponteirodearquivo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fwrite</a:t>
            </a:r>
            <a:r>
              <a:rPr lang="pt-BR" dirty="0"/>
              <a:t>(</a:t>
            </a:r>
            <a:r>
              <a:rPr lang="pt-BR" b="1" dirty="0"/>
              <a:t>buffer</a:t>
            </a:r>
            <a:r>
              <a:rPr lang="pt-BR" dirty="0"/>
              <a:t>, </a:t>
            </a:r>
            <a:r>
              <a:rPr lang="pt-BR" dirty="0" err="1"/>
              <a:t>tamanhoembytes</a:t>
            </a:r>
            <a:r>
              <a:rPr lang="pt-BR" dirty="0"/>
              <a:t>, quantidade, </a:t>
            </a:r>
            <a:r>
              <a:rPr lang="pt-BR" dirty="0" err="1"/>
              <a:t>ponteirodearquivo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345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42584-2241-4383-87D5-8FB31C35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e gravação de estruturas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E3645-B038-459E-AB68-9BB60D6A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</a:t>
            </a:r>
            <a:r>
              <a:rPr lang="pt-BR" b="1" i="1" dirty="0"/>
              <a:t>buffer </a:t>
            </a:r>
            <a:r>
              <a:rPr lang="pt-BR" dirty="0"/>
              <a:t>é um endereço de memória da estrutura de onde deve ser lido ou onde devem ser escritos os valores (</a:t>
            </a:r>
            <a:r>
              <a:rPr lang="pt-BR" dirty="0" err="1"/>
              <a:t>fread</a:t>
            </a:r>
            <a:r>
              <a:rPr lang="pt-BR" dirty="0"/>
              <a:t>() e </a:t>
            </a:r>
            <a:r>
              <a:rPr lang="pt-BR" dirty="0" err="1"/>
              <a:t>fwrite</a:t>
            </a:r>
            <a:r>
              <a:rPr lang="pt-BR" dirty="0"/>
              <a:t>(), respectivamente)</a:t>
            </a:r>
          </a:p>
          <a:p>
            <a:r>
              <a:rPr lang="pt-BR" dirty="0"/>
              <a:t>O </a:t>
            </a:r>
            <a:r>
              <a:rPr lang="pt-BR" b="1" i="1" dirty="0" err="1"/>
              <a:t>tamanhoembytes</a:t>
            </a:r>
            <a:r>
              <a:rPr lang="pt-BR" b="1" i="1" dirty="0"/>
              <a:t> </a:t>
            </a:r>
            <a:r>
              <a:rPr lang="pt-BR" dirty="0"/>
              <a:t>é um valor numérico que define o número de bytes da estrutura que deve ser lida/escrita</a:t>
            </a:r>
          </a:p>
          <a:p>
            <a:r>
              <a:rPr lang="pt-BR" dirty="0"/>
              <a:t>A </a:t>
            </a:r>
            <a:r>
              <a:rPr lang="pt-BR" b="1" i="1" dirty="0"/>
              <a:t>quantidade </a:t>
            </a:r>
            <a:r>
              <a:rPr lang="pt-BR" dirty="0"/>
              <a:t>é o número de estruturas que devem ser lidas ou escritas em cada processo de </a:t>
            </a:r>
            <a:r>
              <a:rPr lang="pt-BR" dirty="0" err="1"/>
              <a:t>fread</a:t>
            </a:r>
            <a:r>
              <a:rPr lang="pt-BR" dirty="0"/>
              <a:t> ou </a:t>
            </a:r>
            <a:r>
              <a:rPr lang="pt-BR" dirty="0" err="1"/>
              <a:t>fwrite</a:t>
            </a:r>
            <a:endParaRPr lang="pt-BR" dirty="0"/>
          </a:p>
          <a:p>
            <a:r>
              <a:rPr lang="pt-BR" dirty="0"/>
              <a:t>O </a:t>
            </a:r>
            <a:r>
              <a:rPr lang="pt-BR" b="1" i="1" dirty="0" err="1"/>
              <a:t>ponteirodearquivo</a:t>
            </a:r>
            <a:r>
              <a:rPr lang="pt-BR" b="1" i="1" dirty="0"/>
              <a:t> </a:t>
            </a:r>
            <a:r>
              <a:rPr lang="pt-BR" dirty="0"/>
              <a:t>é o ponteiro do arquivo de onde deve ser lida ou escrita uma estrutura</a:t>
            </a:r>
          </a:p>
        </p:txBody>
      </p:sp>
    </p:spTree>
    <p:extLst>
      <p:ext uri="{BB962C8B-B14F-4D97-AF65-F5344CB8AC3E}">
        <p14:creationId xmlns:p14="http://schemas.microsoft.com/office/powerpoint/2010/main" val="67159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42584-2241-4383-87D5-8FB31C35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e gravação de estruturas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E3645-B038-459E-AB68-9BB60D6A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função </a:t>
            </a:r>
            <a:r>
              <a:rPr lang="pt-BR" b="1" i="1" dirty="0" err="1"/>
              <a:t>sizeof</a:t>
            </a:r>
            <a:r>
              <a:rPr lang="pt-BR" b="1" i="1" dirty="0"/>
              <a:t> </a:t>
            </a:r>
            <a:r>
              <a:rPr lang="pt-BR" dirty="0"/>
              <a:t>retorna a quantidade de bytes de um determinado tipo ou variável</a:t>
            </a:r>
          </a:p>
          <a:p>
            <a:r>
              <a:rPr lang="pt-BR" dirty="0"/>
              <a:t>Tal função é importante para que o programa de manipulação de arquivos possa saber se ainda existem registros para serem lidos</a:t>
            </a:r>
          </a:p>
          <a:p>
            <a:r>
              <a:rPr lang="pt-BR" dirty="0"/>
              <a:t>Por exemplo, enquanto o retorno da instrução abaixo for igual a 1, o programa continua lendo registros: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retorno = </a:t>
            </a:r>
            <a:r>
              <a:rPr lang="pt-BR" dirty="0" err="1"/>
              <a:t>fread</a:t>
            </a:r>
            <a:r>
              <a:rPr lang="pt-BR" dirty="0"/>
              <a:t>(&amp;</a:t>
            </a:r>
            <a:r>
              <a:rPr lang="pt-BR" dirty="0" err="1"/>
              <a:t>Vcli</a:t>
            </a:r>
            <a:r>
              <a:rPr lang="pt-BR" dirty="0"/>
              <a:t>, </a:t>
            </a:r>
            <a:r>
              <a:rPr lang="pt-BR" dirty="0" err="1"/>
              <a:t>sizeof</a:t>
            </a:r>
            <a:r>
              <a:rPr lang="pt-BR" dirty="0"/>
              <a:t>(</a:t>
            </a:r>
            <a:r>
              <a:rPr lang="pt-BR" dirty="0" err="1"/>
              <a:t>struct</a:t>
            </a:r>
            <a:r>
              <a:rPr lang="pt-BR" dirty="0"/>
              <a:t> </a:t>
            </a:r>
            <a:r>
              <a:rPr lang="pt-BR" dirty="0" err="1"/>
              <a:t>Tcliente</a:t>
            </a:r>
            <a:r>
              <a:rPr lang="pt-BR" dirty="0"/>
              <a:t>), 1, cliente);</a:t>
            </a:r>
          </a:p>
        </p:txBody>
      </p:sp>
    </p:spTree>
    <p:extLst>
      <p:ext uri="{BB962C8B-B14F-4D97-AF65-F5344CB8AC3E}">
        <p14:creationId xmlns:p14="http://schemas.microsoft.com/office/powerpoint/2010/main" val="242387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5E41E-5294-4198-8845-6E68D3F7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Posição do registro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50F69C-D855-4695-9EEB-6303B882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meio da linguagem C não é possível saber qual é a posição de cada registro no arquivo</a:t>
            </a:r>
          </a:p>
          <a:p>
            <a:r>
              <a:rPr lang="pt-BR" dirty="0"/>
              <a:t>Em outras linguagens, a movimentação em registros é feita por meio de funções que fazem a leitura da linha do registro</a:t>
            </a:r>
          </a:p>
          <a:p>
            <a:r>
              <a:rPr lang="pt-BR" dirty="0"/>
              <a:t>Em C esta posição pode ser calculada pelo tamanho do registro</a:t>
            </a:r>
          </a:p>
        </p:txBody>
      </p:sp>
    </p:spTree>
    <p:extLst>
      <p:ext uri="{BB962C8B-B14F-4D97-AF65-F5344CB8AC3E}">
        <p14:creationId xmlns:p14="http://schemas.microsoft.com/office/powerpoint/2010/main" val="249972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5E41E-5294-4198-8845-6E68D3F7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Posição do registro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50F69C-D855-4695-9EEB-6303B882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é possível, como em outras linguagens, pedir para que se posicione no segundo, terceiro ou último registro </a:t>
            </a:r>
          </a:p>
          <a:p>
            <a:r>
              <a:rPr lang="pt-BR" dirty="0"/>
              <a:t>Para isso, programador em C deve saber o tamanho em bytes de cada registro, e posicionar-se de acordo com este tamanho.</a:t>
            </a:r>
          </a:p>
          <a:p>
            <a:r>
              <a:rPr lang="pt-BR" dirty="0"/>
              <a:t>A função </a:t>
            </a:r>
            <a:r>
              <a:rPr lang="pt-BR" b="1" i="1" dirty="0" err="1"/>
              <a:t>seek</a:t>
            </a:r>
            <a:r>
              <a:rPr lang="pt-BR" b="1" i="1" dirty="0"/>
              <a:t>()</a:t>
            </a:r>
            <a:r>
              <a:rPr lang="pt-BR" dirty="0"/>
              <a:t>, apresentada logo abaixo movimenta-se de byte em byte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seek</a:t>
            </a:r>
            <a:r>
              <a:rPr lang="pt-BR" dirty="0"/>
              <a:t>(&lt;</a:t>
            </a:r>
            <a:r>
              <a:rPr lang="pt-BR" dirty="0" err="1"/>
              <a:t>referência_ao_arquivo</a:t>
            </a:r>
            <a:r>
              <a:rPr lang="pt-BR" dirty="0"/>
              <a:t>&gt;, &lt;n&gt;, &lt;modo&gt;);</a:t>
            </a:r>
          </a:p>
        </p:txBody>
      </p:sp>
    </p:spTree>
    <p:extLst>
      <p:ext uri="{BB962C8B-B14F-4D97-AF65-F5344CB8AC3E}">
        <p14:creationId xmlns:p14="http://schemas.microsoft.com/office/powerpoint/2010/main" val="377810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5E41E-5294-4198-8845-6E68D3F7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Posição do registro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50F69C-D855-4695-9EEB-6303B882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parâmetro &lt;n&gt; indica quantos bytes devem ser avançados ou retrocedidos</a:t>
            </a:r>
          </a:p>
          <a:p>
            <a:r>
              <a:rPr lang="pt-BR" dirty="0"/>
              <a:t>O exemplo a seguir posiciona-se no quarto registro do arquivo de cliente</a:t>
            </a:r>
          </a:p>
          <a:p>
            <a:r>
              <a:rPr lang="pt-BR" dirty="0"/>
              <a:t>Observe que é utilizada uma função auxiliar – a função </a:t>
            </a:r>
            <a:r>
              <a:rPr lang="pt-BR" b="1" i="1" dirty="0" err="1"/>
              <a:t>sizeof</a:t>
            </a:r>
            <a:r>
              <a:rPr lang="pt-BR" b="1" i="1" dirty="0"/>
              <a:t>() </a:t>
            </a:r>
            <a:r>
              <a:rPr lang="pt-BR" dirty="0"/>
              <a:t>que indica quantos bytes possui o registro a ser inserido (ou a estrutura definida para o registro)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fseek</a:t>
            </a:r>
            <a:r>
              <a:rPr lang="pt-BR" dirty="0"/>
              <a:t>(</a:t>
            </a:r>
            <a:r>
              <a:rPr lang="pt-BR" dirty="0" err="1"/>
              <a:t>Arquivo_de_Cliente</a:t>
            </a:r>
            <a:r>
              <a:rPr lang="pt-BR" dirty="0"/>
              <a:t>, 4 * </a:t>
            </a:r>
            <a:r>
              <a:rPr lang="pt-BR" dirty="0" err="1"/>
              <a:t>sizeof</a:t>
            </a:r>
            <a:r>
              <a:rPr lang="pt-BR" dirty="0"/>
              <a:t>(Cliente), SEEK_SET);</a:t>
            </a:r>
          </a:p>
        </p:txBody>
      </p:sp>
    </p:spTree>
    <p:extLst>
      <p:ext uri="{BB962C8B-B14F-4D97-AF65-F5344CB8AC3E}">
        <p14:creationId xmlns:p14="http://schemas.microsoft.com/office/powerpoint/2010/main" val="385703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5E41E-5294-4198-8845-6E68D3F7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Posição do registro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50F69C-D855-4695-9EEB-6303B882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Outros parâmetros usados pela função </a:t>
            </a:r>
            <a:r>
              <a:rPr lang="pt-BR" dirty="0" err="1"/>
              <a:t>seek</a:t>
            </a:r>
            <a:r>
              <a:rPr lang="pt-BR" dirty="0"/>
              <a:t>()</a:t>
            </a:r>
          </a:p>
          <a:p>
            <a:r>
              <a:rPr lang="pt-BR" b="1" dirty="0"/>
              <a:t>SEEK_SET </a:t>
            </a:r>
            <a:r>
              <a:rPr lang="pt-BR" dirty="0"/>
              <a:t>- Parte do início do arquivo e avança &lt;n&gt; bytes</a:t>
            </a:r>
          </a:p>
          <a:p>
            <a:r>
              <a:rPr lang="pt-BR" b="1" dirty="0"/>
              <a:t>SEEK_END </a:t>
            </a:r>
            <a:r>
              <a:rPr lang="pt-BR" dirty="0"/>
              <a:t>- Parte do final do arquivo e retrocede &lt;n&gt; bytes</a:t>
            </a:r>
          </a:p>
          <a:p>
            <a:r>
              <a:rPr lang="pt-BR" b="1" dirty="0"/>
              <a:t>SEEK_CUR </a:t>
            </a:r>
            <a:r>
              <a:rPr lang="pt-BR" dirty="0"/>
              <a:t>- Parte do local atual e avança &lt;n&gt; bytes</a:t>
            </a:r>
          </a:p>
        </p:txBody>
      </p:sp>
    </p:spTree>
    <p:extLst>
      <p:ext uri="{BB962C8B-B14F-4D97-AF65-F5344CB8AC3E}">
        <p14:creationId xmlns:p14="http://schemas.microsoft.com/office/powerpoint/2010/main" val="162891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B86F3-8039-4254-9762-958C82E0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Arquivo em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D69EF-7D6A-4781-84C9-58775FB8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dois tipos possíveis de acesso a arquivos na linguagem C : sequencial (lendo um registro após o outro) e aleatório (posicionando-se diretamente num determinado registro);</a:t>
            </a:r>
          </a:p>
          <a:p>
            <a:r>
              <a:rPr lang="pt-BR" dirty="0"/>
              <a:t>Os arquivos em C são denominados STREAM.</a:t>
            </a:r>
          </a:p>
        </p:txBody>
      </p:sp>
    </p:spTree>
    <p:extLst>
      <p:ext uri="{BB962C8B-B14F-4D97-AF65-F5344CB8AC3E}">
        <p14:creationId xmlns:p14="http://schemas.microsoft.com/office/powerpoint/2010/main" val="251839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410F9-7E8A-469F-99EF-4DD36E5F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Manipulação de Arquivo em C</a:t>
            </a:r>
            <a:br>
              <a:rPr lang="pt-BR" dirty="0"/>
            </a:br>
            <a:r>
              <a:rPr lang="pt-BR" dirty="0"/>
              <a:t>Funções em linguagem C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F4FAA395-48DA-4AB4-AE59-1D12A729B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28001"/>
              </p:ext>
            </p:extLst>
          </p:nvPr>
        </p:nvGraphicFramePr>
        <p:xfrm>
          <a:off x="1568173" y="2097088"/>
          <a:ext cx="8689009" cy="41471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5534">
                  <a:extLst>
                    <a:ext uri="{9D8B030D-6E8A-4147-A177-3AD203B41FA5}">
                      <a16:colId xmlns:a16="http://schemas.microsoft.com/office/drawing/2014/main" val="1763602963"/>
                    </a:ext>
                  </a:extLst>
                </a:gridCol>
                <a:gridCol w="5233475">
                  <a:extLst>
                    <a:ext uri="{9D8B030D-6E8A-4147-A177-3AD203B41FA5}">
                      <a16:colId xmlns:a16="http://schemas.microsoft.com/office/drawing/2014/main" val="750744565"/>
                    </a:ext>
                  </a:extLst>
                </a:gridCol>
              </a:tblGrid>
              <a:tr h="377017">
                <a:tc>
                  <a:txBody>
                    <a:bodyPr/>
                    <a:lstStyle/>
                    <a:p>
                      <a:r>
                        <a:rPr lang="pt-BR" dirty="0"/>
                        <a:t>Função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439370"/>
                  </a:ext>
                </a:extLst>
              </a:tr>
              <a:tr h="377017">
                <a:tc>
                  <a:txBody>
                    <a:bodyPr/>
                    <a:lstStyle/>
                    <a:p>
                      <a:r>
                        <a:rPr lang="pt-BR" dirty="0" err="1"/>
                        <a:t>fopen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um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49736"/>
                  </a:ext>
                </a:extLst>
              </a:tr>
              <a:tr h="377017">
                <a:tc>
                  <a:txBody>
                    <a:bodyPr/>
                    <a:lstStyle/>
                    <a:p>
                      <a:r>
                        <a:rPr lang="pt-BR" dirty="0" err="1"/>
                        <a:t>Fclose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Fecha um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37993"/>
                  </a:ext>
                </a:extLst>
              </a:tr>
              <a:tr h="377017">
                <a:tc>
                  <a:txBody>
                    <a:bodyPr/>
                    <a:lstStyle/>
                    <a:p>
                      <a:r>
                        <a:rPr lang="pt-BR" dirty="0" err="1"/>
                        <a:t>putc</a:t>
                      </a:r>
                      <a:r>
                        <a:rPr lang="pt-BR" dirty="0"/>
                        <a:t>() e </a:t>
                      </a:r>
                      <a:r>
                        <a:rPr lang="pt-BR" dirty="0" err="1"/>
                        <a:t>fputc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Escrve</a:t>
                      </a:r>
                      <a:r>
                        <a:rPr lang="pt-BR" dirty="0"/>
                        <a:t> um caractere em um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88567"/>
                  </a:ext>
                </a:extLst>
              </a:tr>
              <a:tr h="377017">
                <a:tc>
                  <a:txBody>
                    <a:bodyPr/>
                    <a:lstStyle/>
                    <a:p>
                      <a:r>
                        <a:rPr lang="pt-BR" dirty="0" err="1"/>
                        <a:t>getc</a:t>
                      </a:r>
                      <a:r>
                        <a:rPr lang="pt-BR" dirty="0"/>
                        <a:t>() e </a:t>
                      </a:r>
                      <a:r>
                        <a:rPr lang="pt-BR" dirty="0" err="1"/>
                        <a:t>fgetc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Lê um caractere de um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59127"/>
                  </a:ext>
                </a:extLst>
              </a:tr>
              <a:tr h="377017">
                <a:tc>
                  <a:txBody>
                    <a:bodyPr/>
                    <a:lstStyle/>
                    <a:p>
                      <a:r>
                        <a:rPr lang="pt-BR" dirty="0" err="1"/>
                        <a:t>fseek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Posiciona em um registro de um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72631"/>
                  </a:ext>
                </a:extLst>
              </a:tr>
              <a:tr h="377017">
                <a:tc>
                  <a:txBody>
                    <a:bodyPr/>
                    <a:lstStyle/>
                    <a:p>
                      <a:r>
                        <a:rPr lang="pt-BR" dirty="0" err="1"/>
                        <a:t>fprintf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Efetua a impressão formatada em um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38352"/>
                  </a:ext>
                </a:extLst>
              </a:tr>
              <a:tr h="377017">
                <a:tc>
                  <a:txBody>
                    <a:bodyPr/>
                    <a:lstStyle/>
                    <a:p>
                      <a:r>
                        <a:rPr lang="pt-BR" dirty="0" err="1"/>
                        <a:t>fscanf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Elefetua</a:t>
                      </a:r>
                      <a:r>
                        <a:rPr lang="pt-BR" dirty="0"/>
                        <a:t> a leitura formatada em um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68351"/>
                  </a:ext>
                </a:extLst>
              </a:tr>
              <a:tr h="377017">
                <a:tc>
                  <a:txBody>
                    <a:bodyPr/>
                    <a:lstStyle/>
                    <a:p>
                      <a:r>
                        <a:rPr lang="pt-BR" dirty="0" err="1"/>
                        <a:t>feof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o final de um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33399"/>
                  </a:ext>
                </a:extLst>
              </a:tr>
              <a:tr h="377017">
                <a:tc>
                  <a:txBody>
                    <a:bodyPr/>
                    <a:lstStyle/>
                    <a:p>
                      <a:r>
                        <a:rPr lang="pt-BR" dirty="0" err="1"/>
                        <a:t>fwrite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Escreve tipos maiores que 1 byte em um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59444"/>
                  </a:ext>
                </a:extLst>
              </a:tr>
              <a:tr h="377017">
                <a:tc>
                  <a:txBody>
                    <a:bodyPr/>
                    <a:lstStyle/>
                    <a:p>
                      <a:r>
                        <a:rPr lang="pt-BR" dirty="0" err="1"/>
                        <a:t>fread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Lê tipos maiores que 1 byte de um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0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78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8E65C-3260-476B-9086-7729B797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Manipulação de Arquivo em C</a:t>
            </a:r>
            <a:br>
              <a:rPr lang="pt-BR" dirty="0"/>
            </a:br>
            <a:r>
              <a:rPr lang="pt-BR" dirty="0"/>
              <a:t>declaração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E9C6E-1D03-4F2E-9DD8-789E00CB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definição também está no arquivo </a:t>
            </a:r>
            <a:r>
              <a:rPr lang="pt-BR" dirty="0" err="1"/>
              <a:t>stdio.h</a:t>
            </a:r>
            <a:r>
              <a:rPr lang="pt-BR" dirty="0"/>
              <a:t>, e um ponteiro de arquivo pode ser declarado da seguinte maneira: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FILE *arquivo;</a:t>
            </a:r>
          </a:p>
        </p:txBody>
      </p:sp>
    </p:spTree>
    <p:extLst>
      <p:ext uri="{BB962C8B-B14F-4D97-AF65-F5344CB8AC3E}">
        <p14:creationId xmlns:p14="http://schemas.microsoft.com/office/powerpoint/2010/main" val="46713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8E65C-3260-476B-9086-7729B797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Manipulação de Arquivo em C</a:t>
            </a:r>
            <a:br>
              <a:rPr lang="pt-BR" dirty="0"/>
            </a:br>
            <a:r>
              <a:rPr lang="pt-BR" dirty="0"/>
              <a:t>abertura de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E9C6E-1D03-4F2E-9DD8-789E00CB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que abre um arquivo em C é a função </a:t>
            </a:r>
            <a:r>
              <a:rPr lang="pt-BR" b="1" i="1" dirty="0" err="1"/>
              <a:t>fopen</a:t>
            </a:r>
            <a:r>
              <a:rPr lang="pt-BR" b="1" i="1" dirty="0"/>
              <a:t>()</a:t>
            </a:r>
            <a:r>
              <a:rPr lang="pt-BR" dirty="0"/>
              <a:t>, que devolve o valor NULL (nulo) ou um ponteiro associado ao arquivo, devendo ser passado para função o nome físico do arquivo e o modo como este arquivo deve ser aberto</a:t>
            </a:r>
          </a:p>
          <a:p>
            <a:pPr marL="0" indent="0">
              <a:buNone/>
            </a:pPr>
            <a:r>
              <a:rPr lang="pt-BR" dirty="0"/>
              <a:t>	arquivo=</a:t>
            </a:r>
            <a:r>
              <a:rPr lang="pt-BR" b="1" dirty="0" err="1"/>
              <a:t>fopen</a:t>
            </a:r>
            <a:r>
              <a:rPr lang="pt-BR" b="1" dirty="0"/>
              <a:t> </a:t>
            </a:r>
            <a:r>
              <a:rPr lang="pt-BR" dirty="0"/>
              <a:t>("texto.</a:t>
            </a:r>
            <a:r>
              <a:rPr lang="pt-BR" dirty="0" err="1"/>
              <a:t>txt</a:t>
            </a:r>
            <a:r>
              <a:rPr lang="pt-BR" dirty="0"/>
              <a:t>","w");</a:t>
            </a:r>
          </a:p>
        </p:txBody>
      </p:sp>
    </p:spTree>
    <p:extLst>
      <p:ext uri="{BB962C8B-B14F-4D97-AF65-F5344CB8AC3E}">
        <p14:creationId xmlns:p14="http://schemas.microsoft.com/office/powerpoint/2010/main" val="163046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8E65C-3260-476B-9086-7729B797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abertura de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E9C6E-1D03-4F2E-9DD8-789E00CB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De acordo com a instrução anterior, está sendo aberto um arquivo de nome “texto.txt”, habilitado apenas para escrita (w-</a:t>
            </a:r>
            <a:r>
              <a:rPr lang="pt-BR" dirty="0" err="1"/>
              <a:t>write</a:t>
            </a:r>
            <a:r>
              <a:rPr lang="pt-BR" dirty="0"/>
              <a:t>)</a:t>
            </a:r>
          </a:p>
          <a:p>
            <a:r>
              <a:rPr lang="pt-BR" dirty="0"/>
              <a:t>Por exemplo, pode-se codificar a instrução de abertura de arquivo da seguinte maneira: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((Arquivo = </a:t>
            </a:r>
            <a:r>
              <a:rPr lang="pt-BR" b="1" dirty="0" err="1"/>
              <a:t>fopen</a:t>
            </a:r>
            <a:r>
              <a:rPr lang="pt-BR" dirty="0"/>
              <a:t>("texto.</a:t>
            </a:r>
            <a:r>
              <a:rPr lang="pt-BR" dirty="0" err="1"/>
              <a:t>txt</a:t>
            </a:r>
            <a:r>
              <a:rPr lang="pt-BR" dirty="0"/>
              <a:t>","w")) == </a:t>
            </a:r>
            <a:r>
              <a:rPr lang="pt-BR" b="1" dirty="0"/>
              <a:t>NULL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 err="1"/>
              <a:t>printf</a:t>
            </a:r>
            <a:r>
              <a:rPr lang="pt-BR" dirty="0"/>
              <a:t>("\n Arquivo TEXTO.TXT não pode ser aberto : TECLE ALGO");</a:t>
            </a:r>
          </a:p>
          <a:p>
            <a:pPr marL="0" indent="0">
              <a:buNone/>
            </a:pPr>
            <a:r>
              <a:rPr lang="pt-BR" dirty="0" err="1"/>
              <a:t>getch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870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8E65C-3260-476B-9086-7729B797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Fechando um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E9C6E-1D03-4F2E-9DD8-789E00CB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o esvaziamento da memória de um arquivo é utilizada a função </a:t>
            </a:r>
            <a:r>
              <a:rPr lang="pt-BR" b="1" i="1" dirty="0" err="1"/>
              <a:t>fclose</a:t>
            </a:r>
            <a:r>
              <a:rPr lang="pt-BR" b="1" i="1" dirty="0"/>
              <a:t>()</a:t>
            </a:r>
            <a:r>
              <a:rPr lang="pt-BR" dirty="0"/>
              <a:t>, que associa-se diretamente ao nome lógico do arquivo: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err="1"/>
              <a:t>fclose</a:t>
            </a:r>
            <a:r>
              <a:rPr lang="pt-BR" b="1" dirty="0"/>
              <a:t> </a:t>
            </a:r>
            <a:r>
              <a:rPr lang="pt-BR" dirty="0"/>
              <a:t>(Arquivo);</a:t>
            </a:r>
          </a:p>
        </p:txBody>
      </p:sp>
    </p:spTree>
    <p:extLst>
      <p:ext uri="{BB962C8B-B14F-4D97-AF65-F5344CB8AC3E}">
        <p14:creationId xmlns:p14="http://schemas.microsoft.com/office/powerpoint/2010/main" val="295464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8E65C-3260-476B-9086-7729B797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Gravação e leitura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E9C6E-1D03-4F2E-9DD8-789E00CB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1" dirty="0" err="1"/>
              <a:t>putc</a:t>
            </a:r>
            <a:r>
              <a:rPr lang="pt-BR" b="1" i="1" dirty="0"/>
              <a:t>() </a:t>
            </a:r>
            <a:r>
              <a:rPr lang="pt-BR" dirty="0"/>
              <a:t>ou </a:t>
            </a:r>
            <a:r>
              <a:rPr lang="pt-BR" b="1" i="1" dirty="0" err="1"/>
              <a:t>fputc</a:t>
            </a:r>
            <a:r>
              <a:rPr lang="pt-BR" b="1" i="1" dirty="0"/>
              <a:t>()</a:t>
            </a:r>
            <a:r>
              <a:rPr lang="pt-BR" dirty="0"/>
              <a:t>: Grava um único </a:t>
            </a:r>
            <a:r>
              <a:rPr lang="pt-BR" dirty="0" err="1"/>
              <a:t>caracter</a:t>
            </a:r>
            <a:r>
              <a:rPr lang="pt-BR" dirty="0"/>
              <a:t> no arquivo</a:t>
            </a:r>
          </a:p>
          <a:p>
            <a:r>
              <a:rPr lang="pt-BR" b="1" i="1" dirty="0" err="1"/>
              <a:t>fprintf</a:t>
            </a:r>
            <a:r>
              <a:rPr lang="pt-BR" b="1" i="1" dirty="0"/>
              <a:t>() </a:t>
            </a:r>
            <a:r>
              <a:rPr lang="pt-BR" dirty="0"/>
              <a:t>: Grava dados formatados no arquivo, de acordo com o tipo de dados (</a:t>
            </a:r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, ...). Similar ao </a:t>
            </a:r>
            <a:r>
              <a:rPr lang="pt-BR" dirty="0" err="1"/>
              <a:t>printf</a:t>
            </a:r>
            <a:r>
              <a:rPr lang="pt-BR" dirty="0"/>
              <a:t>, porém ao invés de imprimir na tela, grava em arquivo</a:t>
            </a:r>
          </a:p>
          <a:p>
            <a:r>
              <a:rPr lang="pt-BR" b="1" i="1" dirty="0" err="1"/>
              <a:t>fwrite</a:t>
            </a:r>
            <a:r>
              <a:rPr lang="pt-BR" b="1" i="1" dirty="0"/>
              <a:t>() </a:t>
            </a:r>
            <a:r>
              <a:rPr lang="pt-BR" dirty="0"/>
              <a:t>: Grava um conjunto de dados heterogêneos (</a:t>
            </a:r>
            <a:r>
              <a:rPr lang="pt-BR" dirty="0" err="1"/>
              <a:t>struct</a:t>
            </a:r>
            <a:r>
              <a:rPr lang="pt-BR" dirty="0"/>
              <a:t>) no arquivo</a:t>
            </a:r>
          </a:p>
          <a:p>
            <a:r>
              <a:rPr lang="pt-BR" b="1" i="1" dirty="0" err="1"/>
              <a:t>fscanf</a:t>
            </a:r>
            <a:r>
              <a:rPr lang="pt-BR" b="1" i="1" dirty="0"/>
              <a:t>()</a:t>
            </a:r>
            <a:r>
              <a:rPr lang="pt-BR" dirty="0"/>
              <a:t>: retorna a quantidade variáveis lidas com sucesso</a:t>
            </a:r>
          </a:p>
        </p:txBody>
      </p:sp>
    </p:spTree>
    <p:extLst>
      <p:ext uri="{BB962C8B-B14F-4D97-AF65-F5344CB8AC3E}">
        <p14:creationId xmlns:p14="http://schemas.microsoft.com/office/powerpoint/2010/main" val="24905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707DF-E2A2-4563-BBFE-FAFECFDB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Gravação e leitura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D8392-41CF-4645-B0C7-D23042D8B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93504"/>
          </a:xfrm>
        </p:spPr>
        <p:txBody>
          <a:bodyPr>
            <a:normAutofit fontScale="92500"/>
          </a:bodyPr>
          <a:lstStyle/>
          <a:p>
            <a:r>
              <a:rPr lang="pt-BR" dirty="0"/>
              <a:t>Grava o conteúdo da variável </a:t>
            </a:r>
            <a:r>
              <a:rPr lang="pt-BR" dirty="0" err="1"/>
              <a:t>caracter</a:t>
            </a:r>
            <a:r>
              <a:rPr lang="pt-BR" dirty="0"/>
              <a:t> no arquivo </a:t>
            </a:r>
          </a:p>
          <a:p>
            <a:pPr lvl="1"/>
            <a:r>
              <a:rPr lang="pt-BR" dirty="0" err="1"/>
              <a:t>putc</a:t>
            </a:r>
            <a:r>
              <a:rPr lang="pt-BR" dirty="0"/>
              <a:t> (</a:t>
            </a:r>
            <a:r>
              <a:rPr lang="pt-BR" dirty="0" err="1"/>
              <a:t>caracter</a:t>
            </a:r>
            <a:r>
              <a:rPr lang="pt-BR" dirty="0"/>
              <a:t>, arquivo);</a:t>
            </a:r>
          </a:p>
          <a:p>
            <a:r>
              <a:rPr lang="pt-BR" dirty="0"/>
              <a:t>Grava dados formatados no arquivo, de acordo com o tipo de dados (</a:t>
            </a:r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, ...)</a:t>
            </a:r>
          </a:p>
          <a:p>
            <a:pPr lvl="1"/>
            <a:r>
              <a:rPr lang="pt-BR" dirty="0" err="1"/>
              <a:t>fprintf</a:t>
            </a:r>
            <a:r>
              <a:rPr lang="pt-BR" dirty="0"/>
              <a:t>(arquivo, "formatos", var1, var2 ...);</a:t>
            </a:r>
          </a:p>
          <a:p>
            <a:r>
              <a:rPr lang="pt-BR" dirty="0"/>
              <a:t>Grava um conjunto de dados heterogêneos (</a:t>
            </a:r>
            <a:r>
              <a:rPr lang="pt-BR" dirty="0" err="1"/>
              <a:t>struct</a:t>
            </a:r>
            <a:r>
              <a:rPr lang="pt-BR" dirty="0"/>
              <a:t>) no arquivo</a:t>
            </a:r>
          </a:p>
          <a:p>
            <a:pPr lvl="1"/>
            <a:r>
              <a:rPr lang="pt-BR" dirty="0" err="1"/>
              <a:t>fwrite</a:t>
            </a:r>
            <a:r>
              <a:rPr lang="pt-BR" dirty="0"/>
              <a:t> (buffer, </a:t>
            </a:r>
            <a:r>
              <a:rPr lang="pt-BR" dirty="0" err="1"/>
              <a:t>tamanhoembytes</a:t>
            </a:r>
            <a:r>
              <a:rPr lang="pt-BR" dirty="0"/>
              <a:t>, quantidade, </a:t>
            </a:r>
            <a:r>
              <a:rPr lang="pt-BR" dirty="0" err="1"/>
              <a:t>ponteirodearquivo</a:t>
            </a:r>
            <a:r>
              <a:rPr lang="pt-BR" dirty="0"/>
              <a:t>);</a:t>
            </a:r>
          </a:p>
          <a:p>
            <a:r>
              <a:rPr lang="pt-BR" dirty="0"/>
              <a:t>Retorna a quantidade variáveis lidas com sucesso</a:t>
            </a:r>
          </a:p>
          <a:p>
            <a:pPr lvl="1"/>
            <a:r>
              <a:rPr lang="pt-BR" dirty="0" err="1"/>
              <a:t>fscanf</a:t>
            </a:r>
            <a:r>
              <a:rPr lang="pt-BR" dirty="0"/>
              <a:t>(arquivo, "formatos", &amp;var1, &amp;var2 ...);</a:t>
            </a:r>
          </a:p>
        </p:txBody>
      </p:sp>
    </p:spTree>
    <p:extLst>
      <p:ext uri="{BB962C8B-B14F-4D97-AF65-F5344CB8AC3E}">
        <p14:creationId xmlns:p14="http://schemas.microsoft.com/office/powerpoint/2010/main" val="365241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1348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Orgânico</vt:lpstr>
      <vt:lpstr>Arquivos em linguagem C</vt:lpstr>
      <vt:lpstr>Manipulação de Arquivo em C</vt:lpstr>
      <vt:lpstr>Manipulação de Arquivo em C Funções em linguagem C</vt:lpstr>
      <vt:lpstr>Manipulação de Arquivo em C declaração</vt:lpstr>
      <vt:lpstr>Manipulação de Arquivo em C abertura de arquivo</vt:lpstr>
      <vt:lpstr>abertura de arquivo</vt:lpstr>
      <vt:lpstr>Fechando um arquivo</vt:lpstr>
      <vt:lpstr>Gravação e leitura de dados</vt:lpstr>
      <vt:lpstr>Gravação e leitura de dados</vt:lpstr>
      <vt:lpstr>Exemplo com fscanf</vt:lpstr>
      <vt:lpstr>Leitura e gravação de estruturas</vt:lpstr>
      <vt:lpstr>Leitura e gravação de estruturas</vt:lpstr>
      <vt:lpstr>Leitura e gravação de estruturas</vt:lpstr>
      <vt:lpstr>Posição do registro</vt:lpstr>
      <vt:lpstr>Posição do registro</vt:lpstr>
      <vt:lpstr>Posição do registro</vt:lpstr>
      <vt:lpstr>Posição do registro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 em linguagem C</dc:title>
  <dc:creator>Luciano Antunes</dc:creator>
  <cp:lastModifiedBy>Luciano Antunes</cp:lastModifiedBy>
  <cp:revision>4</cp:revision>
  <dcterms:created xsi:type="dcterms:W3CDTF">2020-07-20T02:11:37Z</dcterms:created>
  <dcterms:modified xsi:type="dcterms:W3CDTF">2020-07-20T02:40:12Z</dcterms:modified>
</cp:coreProperties>
</file>