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6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81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4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8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49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19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5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6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7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3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6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4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8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4B1C-0FD9-4DDB-B35E-9963901A6755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DC4769-C7AF-4917-99A8-66E21276B9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Arquivos em linguagem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Antunes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9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na abertura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 prática, nem sempre é possível abrir um arquivo. Podem ocorrer algumas situações que impedem essa abertura, por exemplo:</a:t>
            </a:r>
          </a:p>
          <a:p>
            <a:r>
              <a:rPr lang="pt-BR" dirty="0"/>
              <a:t>Você está tentando abrir um arquivo no modo de leitura, mas o arquivo não existe;</a:t>
            </a:r>
          </a:p>
          <a:p>
            <a:r>
              <a:rPr lang="pt-BR" dirty="0"/>
              <a:t>Você não tem permissão para ler ou gravar no arquivo;</a:t>
            </a:r>
          </a:p>
          <a:p>
            <a:r>
              <a:rPr lang="pt-BR" dirty="0"/>
              <a:t>O arquivo está bloqueado por estar sendo usado por outro programa.</a:t>
            </a:r>
          </a:p>
          <a:p>
            <a:r>
              <a:rPr lang="pt-BR" dirty="0"/>
              <a:t>Quando o arquivo não pode ser aberto a função </a:t>
            </a:r>
            <a:r>
              <a:rPr lang="pt-BR" dirty="0" err="1"/>
              <a:t>fopen</a:t>
            </a:r>
            <a:r>
              <a:rPr lang="pt-BR" dirty="0"/>
              <a:t> retorna o valor NULL.</a:t>
            </a:r>
          </a:p>
          <a:p>
            <a:r>
              <a:rPr lang="pt-BR" dirty="0"/>
              <a:t>É altamente recomendável criar um trecho de código a fim de verificar se a abertura ocorreu com sucesso ou não.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77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na abertura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if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 (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pont_arq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 == NULL)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 	</a:t>
            </a:r>
            <a:r>
              <a:rPr lang="pt-BR" altLang="pt-BR" dirty="0" err="1" smtClean="0">
                <a:solidFill>
                  <a:srgbClr val="333333"/>
                </a:solidFill>
                <a:latin typeface="Menlo"/>
              </a:rPr>
              <a:t>printf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("ERRO! O arquivo não foi aberto!\n");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else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{ </a:t>
            </a: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pt-BR" altLang="pt-BR" dirty="0" err="1" smtClean="0">
                <a:solidFill>
                  <a:srgbClr val="333333"/>
                </a:solidFill>
                <a:latin typeface="Menlo"/>
              </a:rPr>
              <a:t>printf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("O arquivo foi aberto com sucesso</a:t>
            </a: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!");</a:t>
            </a: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}</a:t>
            </a:r>
            <a:r>
              <a:rPr lang="pt-BR" altLang="pt-BR" sz="2800" dirty="0">
                <a:solidFill>
                  <a:schemeClr val="tx1"/>
                </a:solidFill>
              </a:rPr>
              <a:t> </a:t>
            </a:r>
            <a:endParaRPr lang="pt-BR" altLang="pt-B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2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Gravando dados em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função </a:t>
            </a:r>
            <a:r>
              <a:rPr lang="pt-BR" b="1" dirty="0" err="1"/>
              <a:t>fprintf</a:t>
            </a:r>
            <a:r>
              <a:rPr lang="pt-BR" dirty="0"/>
              <a:t> armazena dados em um arquivo. Seu funcionamento é muito semelhante ao </a:t>
            </a:r>
            <a:r>
              <a:rPr lang="pt-BR" dirty="0" err="1"/>
              <a:t>printf</a:t>
            </a:r>
            <a:r>
              <a:rPr lang="pt-BR" dirty="0"/>
              <a:t>, a diferença principal é a existência de um parâmetro para informar o arquivo onde os dados serão armazenados.</a:t>
            </a:r>
          </a:p>
          <a:p>
            <a:r>
              <a:rPr lang="pt-BR" b="1" dirty="0"/>
              <a:t>Sintaxe:</a:t>
            </a:r>
            <a:endParaRPr lang="pt-BR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err="1" smtClean="0"/>
              <a:t>fprintf</a:t>
            </a:r>
            <a:r>
              <a:rPr lang="pt-BR" b="1" dirty="0" smtClean="0"/>
              <a:t>(</a:t>
            </a:r>
            <a:r>
              <a:rPr lang="pt-BR" b="1" dirty="0" err="1" smtClean="0"/>
              <a:t>nome_do_ponteiro_para_o_arquivo</a:t>
            </a:r>
            <a:r>
              <a:rPr lang="pt-BR" b="1" dirty="0"/>
              <a:t>, “%s”,</a:t>
            </a:r>
            <a:r>
              <a:rPr lang="pt-BR" b="1" dirty="0" err="1"/>
              <a:t>variavel_string</a:t>
            </a:r>
            <a:r>
              <a:rPr lang="pt-BR" b="1" dirty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64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Leitura de arquivos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Leitura </a:t>
            </a:r>
            <a:r>
              <a:rPr lang="pt-BR" b="1" dirty="0" err="1"/>
              <a:t>caracter</a:t>
            </a:r>
            <a:r>
              <a:rPr lang="pt-BR" b="1" dirty="0"/>
              <a:t> por </a:t>
            </a:r>
            <a:r>
              <a:rPr lang="pt-BR" b="1" dirty="0" err="1"/>
              <a:t>caracter</a:t>
            </a:r>
            <a:r>
              <a:rPr lang="pt-BR" b="1" dirty="0"/>
              <a:t> – Função </a:t>
            </a:r>
            <a:r>
              <a:rPr lang="pt-BR" b="1" dirty="0" err="1"/>
              <a:t>getc</a:t>
            </a:r>
            <a:r>
              <a:rPr lang="pt-BR" b="1" dirty="0"/>
              <a:t>()</a:t>
            </a:r>
            <a:endParaRPr lang="pt-BR" dirty="0"/>
          </a:p>
          <a:p>
            <a:r>
              <a:rPr lang="pt-BR" dirty="0"/>
              <a:t>Faz a leitura de um </a:t>
            </a:r>
            <a:r>
              <a:rPr lang="pt-BR" dirty="0" err="1"/>
              <a:t>caracter</a:t>
            </a:r>
            <a:r>
              <a:rPr lang="pt-BR" dirty="0"/>
              <a:t> no arquivo.</a:t>
            </a:r>
          </a:p>
          <a:p>
            <a:r>
              <a:rPr lang="pt-BR" dirty="0"/>
              <a:t>Sintaxe:</a:t>
            </a:r>
          </a:p>
          <a:p>
            <a:r>
              <a:rPr lang="pt-BR" dirty="0" err="1"/>
              <a:t>getc</a:t>
            </a:r>
            <a:r>
              <a:rPr lang="pt-BR" dirty="0"/>
              <a:t>(</a:t>
            </a:r>
            <a:r>
              <a:rPr lang="pt-BR" dirty="0" err="1"/>
              <a:t>ponteiro_do_arquivo</a:t>
            </a:r>
            <a:r>
              <a:rPr lang="pt-BR" dirty="0"/>
              <a:t>);</a:t>
            </a:r>
          </a:p>
          <a:p>
            <a:r>
              <a:rPr lang="pt-BR" dirty="0"/>
              <a:t>Para realizar a leitura de um arquivo inteiro </a:t>
            </a:r>
            <a:r>
              <a:rPr lang="pt-BR" dirty="0" err="1"/>
              <a:t>caracter</a:t>
            </a:r>
            <a:r>
              <a:rPr lang="pt-BR" dirty="0"/>
              <a:t> por </a:t>
            </a:r>
            <a:r>
              <a:rPr lang="pt-BR" dirty="0" err="1"/>
              <a:t>caracter</a:t>
            </a:r>
            <a:r>
              <a:rPr lang="pt-BR" dirty="0"/>
              <a:t> podemos usar </a:t>
            </a:r>
            <a:r>
              <a:rPr lang="pt-BR" dirty="0" err="1"/>
              <a:t>getc</a:t>
            </a:r>
            <a:r>
              <a:rPr lang="pt-BR" dirty="0"/>
              <a:t> dentro de um laço de repetição.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15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Arquivos -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dirty="0">
                <a:solidFill>
                  <a:srgbClr val="333333"/>
                </a:solidFill>
                <a:latin typeface="Menlo"/>
              </a:rPr>
              <a:t>do {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	//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faz a leitura do 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caracter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 no arquivo apontado por 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pont_arq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>
                <a:solidFill>
                  <a:srgbClr val="333333"/>
                </a:solidFill>
                <a:latin typeface="Menlo"/>
              </a:rPr>
              <a:t>	</a:t>
            </a: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c 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= 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getc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(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pont_arq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);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>
                <a:solidFill>
                  <a:srgbClr val="333333"/>
                </a:solidFill>
                <a:latin typeface="Menlo"/>
              </a:rPr>
              <a:t>	</a:t>
            </a: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//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exibe o 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caracter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 lido na tela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>
                <a:solidFill>
                  <a:srgbClr val="333333"/>
                </a:solidFill>
                <a:latin typeface="Menlo"/>
              </a:rPr>
              <a:t>	</a:t>
            </a:r>
            <a:r>
              <a:rPr lang="pt-BR" altLang="pt-BR" dirty="0" err="1" smtClean="0">
                <a:solidFill>
                  <a:srgbClr val="333333"/>
                </a:solidFill>
                <a:latin typeface="Menlo"/>
              </a:rPr>
              <a:t>printf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("%c" , c); </a:t>
            </a:r>
            <a:endParaRPr lang="pt-BR" altLang="pt-BR" dirty="0" smtClean="0">
              <a:solidFill>
                <a:srgbClr val="333333"/>
              </a:solidFill>
              <a:latin typeface="Menlo"/>
            </a:endParaRPr>
          </a:p>
          <a:p>
            <a:pPr marL="0" indent="0">
              <a:buNone/>
            </a:pPr>
            <a:r>
              <a:rPr lang="pt-BR" altLang="pt-BR" dirty="0" smtClean="0">
                <a:solidFill>
                  <a:srgbClr val="333333"/>
                </a:solidFill>
                <a:latin typeface="Menlo"/>
              </a:rPr>
              <a:t>}</a:t>
            </a:r>
            <a:r>
              <a:rPr lang="pt-BR" altLang="pt-BR" dirty="0" err="1">
                <a:solidFill>
                  <a:srgbClr val="333333"/>
                </a:solidFill>
                <a:latin typeface="Menlo"/>
              </a:rPr>
              <a:t>while</a:t>
            </a:r>
            <a:r>
              <a:rPr lang="pt-BR" altLang="pt-BR" dirty="0">
                <a:solidFill>
                  <a:srgbClr val="333333"/>
                </a:solidFill>
                <a:latin typeface="Menlo"/>
              </a:rPr>
              <a:t> (c != EOF);</a:t>
            </a:r>
            <a:r>
              <a:rPr lang="pt-BR" altLang="pt-BR" sz="2800" dirty="0">
                <a:solidFill>
                  <a:schemeClr val="tx1"/>
                </a:solidFill>
              </a:rPr>
              <a:t> </a:t>
            </a:r>
            <a:endParaRPr lang="pt-BR" altLang="pt-B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70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Leitura </a:t>
            </a:r>
            <a:r>
              <a:rPr lang="pt-BR" b="1" dirty="0"/>
              <a:t>de </a:t>
            </a:r>
            <a:r>
              <a:rPr lang="pt-BR" b="1" dirty="0" err="1"/>
              <a:t>strings</a:t>
            </a:r>
            <a:r>
              <a:rPr lang="pt-BR" b="1" dirty="0"/>
              <a:t> – Função </a:t>
            </a:r>
            <a:r>
              <a:rPr lang="pt-BR" b="1" dirty="0" err="1"/>
              <a:t>fgets</a:t>
            </a:r>
            <a:r>
              <a:rPr lang="pt-BR" b="1" dirty="0"/>
              <a:t>()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utilizada para leitura de </a:t>
            </a:r>
            <a:r>
              <a:rPr lang="pt-BR" dirty="0" err="1"/>
              <a:t>strings</a:t>
            </a:r>
            <a:r>
              <a:rPr lang="pt-BR" dirty="0"/>
              <a:t> em um arquivo. Realiza a leitura dos caracteres até o final da linha quando encontra o </a:t>
            </a:r>
            <a:r>
              <a:rPr lang="pt-BR" dirty="0" err="1"/>
              <a:t>caracter</a:t>
            </a:r>
            <a:r>
              <a:rPr lang="pt-BR" dirty="0"/>
              <a:t> \n.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leitura é efetuada de tal forma que a </a:t>
            </a:r>
            <a:r>
              <a:rPr lang="pt-BR" dirty="0" err="1"/>
              <a:t>string</a:t>
            </a:r>
            <a:r>
              <a:rPr lang="pt-BR" dirty="0"/>
              <a:t> lida é armazenada em um ponteiro do tipo char.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função pode ser finalizada quando encontrar o final do arquivo, neste caso retorna o endereço da </a:t>
            </a:r>
            <a:r>
              <a:rPr lang="pt-BR" dirty="0" err="1"/>
              <a:t>string</a:t>
            </a:r>
            <a:r>
              <a:rPr lang="pt-BR" dirty="0"/>
              <a:t> lida. Se ocorrer algum erro na leitura do arquivo, a função retorna NULL.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4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Leitura </a:t>
            </a:r>
            <a:r>
              <a:rPr lang="pt-BR" b="1" dirty="0"/>
              <a:t>de </a:t>
            </a:r>
            <a:r>
              <a:rPr lang="pt-BR" b="1" dirty="0" err="1"/>
              <a:t>strings</a:t>
            </a:r>
            <a:r>
              <a:rPr lang="pt-BR" b="1" dirty="0"/>
              <a:t> – Função </a:t>
            </a:r>
            <a:r>
              <a:rPr lang="pt-BR" b="1" dirty="0" err="1"/>
              <a:t>fgets</a:t>
            </a:r>
            <a:r>
              <a:rPr lang="pt-BR" b="1" dirty="0"/>
              <a:t>()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2600" y="1905000"/>
            <a:ext cx="9752012" cy="48387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3500" b="1" dirty="0"/>
              <a:t>#include &lt;</a:t>
            </a:r>
            <a:r>
              <a:rPr lang="pt-BR" sz="3500" b="1" dirty="0" err="1"/>
              <a:t>stdio.h</a:t>
            </a:r>
            <a:r>
              <a:rPr lang="pt-BR" sz="3500" b="1" dirty="0"/>
              <a:t>&gt;</a:t>
            </a:r>
            <a:endParaRPr lang="pt-BR" sz="3500" dirty="0"/>
          </a:p>
          <a:p>
            <a:pPr marL="0" indent="0">
              <a:buNone/>
            </a:pPr>
            <a:r>
              <a:rPr lang="pt-BR" sz="3500" b="1" dirty="0"/>
              <a:t>#include &lt;</a:t>
            </a:r>
            <a:r>
              <a:rPr lang="pt-BR" sz="3500" b="1" dirty="0" err="1"/>
              <a:t>stdlib.h</a:t>
            </a:r>
            <a:r>
              <a:rPr lang="pt-BR" sz="3500" b="1" dirty="0"/>
              <a:t>&gt;</a:t>
            </a:r>
            <a:endParaRPr lang="pt-BR" sz="3500" dirty="0"/>
          </a:p>
          <a:p>
            <a:pPr marL="0" indent="0">
              <a:buNone/>
            </a:pPr>
            <a:r>
              <a:rPr lang="pt-BR" sz="3500" b="1" dirty="0" err="1"/>
              <a:t>int</a:t>
            </a:r>
            <a:r>
              <a:rPr lang="pt-BR" sz="3500" dirty="0"/>
              <a:t> </a:t>
            </a:r>
            <a:r>
              <a:rPr lang="pt-BR" sz="3500" b="1" dirty="0" err="1"/>
              <a:t>main</a:t>
            </a:r>
            <a:r>
              <a:rPr lang="pt-BR" sz="3500" dirty="0"/>
              <a:t>(</a:t>
            </a:r>
            <a:r>
              <a:rPr lang="pt-BR" sz="3500" b="1" dirty="0" err="1"/>
              <a:t>void</a:t>
            </a:r>
            <a:r>
              <a:rPr lang="pt-BR" sz="3500" dirty="0"/>
              <a:t>)</a:t>
            </a:r>
          </a:p>
          <a:p>
            <a:pPr marL="0" indent="0">
              <a:buNone/>
            </a:pPr>
            <a:r>
              <a:rPr lang="pt-BR" sz="3500" dirty="0"/>
              <a:t>{</a:t>
            </a:r>
          </a:p>
          <a:p>
            <a:pPr marL="0" indent="0">
              <a:buNone/>
            </a:pPr>
            <a:r>
              <a:rPr lang="pt-BR" sz="3500" dirty="0"/>
              <a:t>FILE *</a:t>
            </a:r>
            <a:r>
              <a:rPr lang="pt-BR" sz="3500" dirty="0" err="1"/>
              <a:t>pont_arq</a:t>
            </a:r>
            <a:r>
              <a:rPr lang="pt-BR" sz="3500" dirty="0"/>
              <a:t>;</a:t>
            </a:r>
          </a:p>
          <a:p>
            <a:pPr marL="0" indent="0">
              <a:buNone/>
            </a:pPr>
            <a:r>
              <a:rPr lang="pt-BR" sz="3500" b="1" dirty="0"/>
              <a:t>char</a:t>
            </a:r>
            <a:r>
              <a:rPr lang="pt-BR" sz="3500" dirty="0"/>
              <a:t> </a:t>
            </a:r>
            <a:r>
              <a:rPr lang="pt-BR" sz="3500" dirty="0" err="1"/>
              <a:t>texto_str</a:t>
            </a:r>
            <a:r>
              <a:rPr lang="pt-BR" sz="3500" dirty="0"/>
              <a:t>[20];</a:t>
            </a:r>
          </a:p>
          <a:p>
            <a:pPr marL="0" indent="0">
              <a:buNone/>
            </a:pPr>
            <a:r>
              <a:rPr lang="pt-BR" sz="3500" dirty="0"/>
              <a:t>//abrindo o </a:t>
            </a:r>
            <a:r>
              <a:rPr lang="pt-BR" sz="3500" dirty="0" err="1"/>
              <a:t>arquivo_frase</a:t>
            </a:r>
            <a:r>
              <a:rPr lang="pt-BR" sz="3500" dirty="0"/>
              <a:t> em modo "somente leitura"</a:t>
            </a:r>
          </a:p>
          <a:p>
            <a:pPr marL="0" indent="0">
              <a:buNone/>
            </a:pPr>
            <a:r>
              <a:rPr lang="pt-BR" sz="3500" dirty="0" err="1"/>
              <a:t>pont_arq</a:t>
            </a:r>
            <a:r>
              <a:rPr lang="pt-BR" sz="3500" dirty="0"/>
              <a:t> = </a:t>
            </a:r>
            <a:r>
              <a:rPr lang="pt-BR" sz="3500" b="1" dirty="0" err="1"/>
              <a:t>fopen</a:t>
            </a:r>
            <a:r>
              <a:rPr lang="pt-BR" sz="3500" dirty="0"/>
              <a:t>("arquivo_palavra.txt", "r");</a:t>
            </a:r>
          </a:p>
          <a:p>
            <a:pPr marL="0" indent="0">
              <a:buNone/>
            </a:pPr>
            <a:r>
              <a:rPr lang="pt-BR" sz="3500" dirty="0"/>
              <a:t>//enquanto não for fim de arquivo o </a:t>
            </a:r>
            <a:r>
              <a:rPr lang="pt-BR" sz="3500" dirty="0" err="1"/>
              <a:t>looping</a:t>
            </a:r>
            <a:r>
              <a:rPr lang="pt-BR" sz="3500" dirty="0"/>
              <a:t> será executado</a:t>
            </a:r>
          </a:p>
          <a:p>
            <a:pPr marL="0" indent="0">
              <a:buNone/>
            </a:pPr>
            <a:r>
              <a:rPr lang="pt-BR" sz="3500" dirty="0"/>
              <a:t>//e será impresso o texto</a:t>
            </a:r>
          </a:p>
          <a:p>
            <a:pPr marL="0" indent="0">
              <a:buNone/>
            </a:pPr>
            <a:r>
              <a:rPr lang="pt-BR" sz="3500" b="1" dirty="0" err="1"/>
              <a:t>while</a:t>
            </a:r>
            <a:r>
              <a:rPr lang="pt-BR" sz="3500" dirty="0"/>
              <a:t>(</a:t>
            </a:r>
            <a:r>
              <a:rPr lang="pt-BR" sz="3500" b="1" dirty="0" err="1"/>
              <a:t>fgets</a:t>
            </a:r>
            <a:r>
              <a:rPr lang="pt-BR" sz="3500" dirty="0"/>
              <a:t>(</a:t>
            </a:r>
            <a:r>
              <a:rPr lang="pt-BR" sz="3500" dirty="0" err="1"/>
              <a:t>texto_str</a:t>
            </a:r>
            <a:r>
              <a:rPr lang="pt-BR" sz="3500" dirty="0"/>
              <a:t>, 20, </a:t>
            </a:r>
            <a:r>
              <a:rPr lang="pt-BR" sz="3500" dirty="0" err="1"/>
              <a:t>pont_arq</a:t>
            </a:r>
            <a:r>
              <a:rPr lang="pt-BR" sz="3500" dirty="0"/>
              <a:t>) != NULL)</a:t>
            </a:r>
          </a:p>
          <a:p>
            <a:pPr marL="0" indent="0">
              <a:buNone/>
            </a:pPr>
            <a:r>
              <a:rPr lang="pt-BR" sz="3500" b="1" dirty="0" err="1"/>
              <a:t>printf</a:t>
            </a:r>
            <a:r>
              <a:rPr lang="pt-BR" sz="3500" dirty="0"/>
              <a:t>("%s", </a:t>
            </a:r>
            <a:r>
              <a:rPr lang="pt-BR" sz="3500" dirty="0" err="1"/>
              <a:t>texto_str</a:t>
            </a:r>
            <a:r>
              <a:rPr lang="pt-BR" sz="3500" dirty="0"/>
              <a:t>);</a:t>
            </a:r>
          </a:p>
          <a:p>
            <a:pPr marL="0" indent="0">
              <a:buNone/>
            </a:pPr>
            <a:r>
              <a:rPr lang="pt-BR" sz="3500" dirty="0"/>
              <a:t>//fechando o arquivo</a:t>
            </a:r>
          </a:p>
          <a:p>
            <a:pPr marL="0" indent="0">
              <a:buNone/>
            </a:pPr>
            <a:r>
              <a:rPr lang="pt-BR" sz="3500" b="1" dirty="0" err="1"/>
              <a:t>fclose</a:t>
            </a:r>
            <a:r>
              <a:rPr lang="pt-BR" sz="3500" dirty="0"/>
              <a:t>(</a:t>
            </a:r>
            <a:r>
              <a:rPr lang="pt-BR" sz="3500" dirty="0" err="1"/>
              <a:t>pont_arq</a:t>
            </a:r>
            <a:r>
              <a:rPr lang="pt-BR" sz="3500" dirty="0"/>
              <a:t>);</a:t>
            </a:r>
          </a:p>
          <a:p>
            <a:pPr marL="0" indent="0">
              <a:buNone/>
            </a:pPr>
            <a:r>
              <a:rPr lang="pt-BR" sz="3500" b="1" dirty="0" err="1"/>
              <a:t>getch</a:t>
            </a:r>
            <a:r>
              <a:rPr lang="pt-BR" sz="3500" dirty="0"/>
              <a:t>();</a:t>
            </a:r>
          </a:p>
          <a:p>
            <a:pPr marL="0" indent="0">
              <a:buNone/>
            </a:pPr>
            <a:r>
              <a:rPr lang="pt-BR" sz="3500" b="1" dirty="0" err="1"/>
              <a:t>return</a:t>
            </a:r>
            <a:r>
              <a:rPr lang="pt-BR" sz="3500" dirty="0"/>
              <a:t>(0);</a:t>
            </a:r>
          </a:p>
          <a:p>
            <a:pPr marL="0" indent="0">
              <a:buNone/>
            </a:pPr>
            <a:r>
              <a:rPr lang="pt-BR" sz="3500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6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arquivos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 possui uma série de funções para manipulação de arquivos, cujos protótipos estão reunidos na biblioteca padrão de estrada e </a:t>
            </a:r>
            <a:r>
              <a:rPr lang="pt-BR" dirty="0" smtClean="0"/>
              <a:t>saída:</a:t>
            </a:r>
          </a:p>
          <a:p>
            <a:pPr marL="0" indent="0">
              <a:buNone/>
            </a:pPr>
            <a:r>
              <a:rPr lang="pt-BR" dirty="0" smtClean="0"/>
              <a:t>#include&lt;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56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arquivos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 não possui funções que automaticamente leiam todas as informações de um arquivo. </a:t>
            </a:r>
            <a:endParaRPr lang="pt-BR" dirty="0" smtClean="0"/>
          </a:p>
          <a:p>
            <a:r>
              <a:rPr lang="pt-BR" dirty="0" smtClean="0"/>
              <a:t>Suas </a:t>
            </a:r>
            <a:r>
              <a:rPr lang="pt-BR" dirty="0"/>
              <a:t>funções se limitam a abrir/fechar e ler </a:t>
            </a:r>
            <a:r>
              <a:rPr lang="pt-BR" dirty="0" smtClean="0"/>
              <a:t>caracteres/bytes</a:t>
            </a:r>
          </a:p>
          <a:p>
            <a:r>
              <a:rPr lang="pt-BR" dirty="0" smtClean="0"/>
              <a:t>É </a:t>
            </a:r>
            <a:r>
              <a:rPr lang="pt-BR" dirty="0"/>
              <a:t>tarefa do programador criar a função que lerá um arquivo de uma maneira específica.</a:t>
            </a:r>
          </a:p>
        </p:txBody>
      </p:sp>
    </p:spTree>
    <p:extLst>
      <p:ext uri="{BB962C8B-B14F-4D97-AF65-F5344CB8AC3E}">
        <p14:creationId xmlns:p14="http://schemas.microsoft.com/office/powerpoint/2010/main" val="362779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arquivos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Todas as funções de manipulação de arquivos trabalham com o conceito de "ponteiro de arquivo".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ponteiro de arquivo </a:t>
            </a:r>
            <a:r>
              <a:rPr lang="pt-BR" dirty="0" smtClean="0"/>
              <a:t>pode ser declarado da </a:t>
            </a:r>
            <a:r>
              <a:rPr lang="pt-BR" dirty="0"/>
              <a:t>seguinte </a:t>
            </a:r>
            <a:r>
              <a:rPr lang="pt-BR" dirty="0" smtClean="0"/>
              <a:t>forma:</a:t>
            </a:r>
          </a:p>
          <a:p>
            <a:pPr lvl="1"/>
            <a:r>
              <a:rPr lang="pt-BR" dirty="0" smtClean="0"/>
              <a:t>FILE </a:t>
            </a:r>
            <a:r>
              <a:rPr lang="pt-BR" dirty="0"/>
              <a:t>*p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 </a:t>
            </a:r>
            <a:r>
              <a:rPr lang="pt-BR" dirty="0"/>
              <a:t>é o ponteiro para arquivos que </a:t>
            </a:r>
            <a:r>
              <a:rPr lang="pt-BR" dirty="0" smtClean="0"/>
              <a:t>permite </a:t>
            </a:r>
            <a:r>
              <a:rPr lang="pt-BR" dirty="0"/>
              <a:t>manipular arquivos no C. </a:t>
            </a:r>
          </a:p>
        </p:txBody>
      </p:sp>
    </p:spTree>
    <p:extLst>
      <p:ext uri="{BB962C8B-B14F-4D97-AF65-F5344CB8AC3E}">
        <p14:creationId xmlns:p14="http://schemas.microsoft.com/office/powerpoint/2010/main" val="338258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- 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abertura de um arquivo, usa-se a função </a:t>
            </a:r>
            <a:r>
              <a:rPr lang="pt-BR" dirty="0" err="1" smtClean="0"/>
              <a:t>fopen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&lt; ponteiro &gt; = </a:t>
            </a:r>
            <a:r>
              <a:rPr lang="pt-BR" b="1" dirty="0" err="1"/>
              <a:t>fopen</a:t>
            </a:r>
            <a:r>
              <a:rPr lang="pt-BR" b="1" dirty="0"/>
              <a:t>(“nome do </a:t>
            </a:r>
            <a:r>
              <a:rPr lang="pt-BR" b="1" dirty="0" err="1"/>
              <a:t>arquivo”,”tipo</a:t>
            </a:r>
            <a:r>
              <a:rPr lang="pt-BR" b="1" dirty="0"/>
              <a:t> de abertura”);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parâmetro arquivo </a:t>
            </a:r>
            <a:r>
              <a:rPr lang="pt-BR" dirty="0"/>
              <a:t>determina qual arquivo deverá ser aberto, sendo que o mesmo deve ser válido no sistema operacional que estiver sendo utilizado.</a:t>
            </a:r>
          </a:p>
        </p:txBody>
      </p:sp>
    </p:spTree>
    <p:extLst>
      <p:ext uri="{BB962C8B-B14F-4D97-AF65-F5344CB8AC3E}">
        <p14:creationId xmlns:p14="http://schemas.microsoft.com/office/powerpoint/2010/main" val="10545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- 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modo de abertura determina que tipo de uso será feito do arquivo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tabela a seguir mostra os modo válidos de abertura de um arquivo.</a:t>
            </a:r>
          </a:p>
        </p:txBody>
      </p:sp>
    </p:spTree>
    <p:extLst>
      <p:ext uri="{BB962C8B-B14F-4D97-AF65-F5344CB8AC3E}">
        <p14:creationId xmlns:p14="http://schemas.microsoft.com/office/powerpoint/2010/main" val="267324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- 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63581"/>
              </p:ext>
            </p:extLst>
          </p:nvPr>
        </p:nvGraphicFramePr>
        <p:xfrm>
          <a:off x="1433333" y="1641185"/>
          <a:ext cx="10071279" cy="501395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13460"/>
                <a:gridCol w="9057819"/>
              </a:tblGrid>
              <a:tr h="1817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Modo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Significado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b"/>
                </a:tc>
              </a:tr>
              <a:tr h="1817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Abre um arquivo texto para leitura. O arquivo deve existir antes de ser aberto.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w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Abrir um arquivo texto para gravação. Se o arquivo não existir, ele será criado. Se já existir, o conteúdo anterior será destruído.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545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Abrir um arquivo texto para gravação. Os dados serão adicionados no fim do arquivo ("</a:t>
                      </a:r>
                      <a:r>
                        <a:rPr lang="pt-BR" sz="1400" u="none" strike="noStrike" dirty="0" err="1">
                          <a:effectLst/>
                        </a:rPr>
                        <a:t>append</a:t>
                      </a:r>
                      <a:r>
                        <a:rPr lang="pt-BR" sz="1400" u="none" strike="noStrike" dirty="0">
                          <a:effectLst/>
                        </a:rPr>
                        <a:t>"), se ele já existir, ou um novo arquivo será criado, no caso de arquivo não existente anteriormente.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Abre um arquivo binário para leitura. Igual ao modo "r" anterior, só que o arquivo é binário.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wb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Cria um arquivo binário para escrita, como no modo "w" anterior, só que o arquivo é binário.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Acrescenta dados binários no fim do arquivo, como no modo "a" anterior, só que o arquivo é binário.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r+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Abre um arquivo texto para leitura e gravação. O arquivo deve existir e pode ser modificado.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w+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Cria um arquivo texto para leitura e gravação. Se o arquivo existir, o conteúdo anterior será destruído. Se não existir, será criado.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5451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a+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Abre um arquivo texto para gravação e leitura. Os dados serão adicionados no fim do arquivo se ele já existir, ou um novo arquivo será criado, no caso de arquivo não existente anteriormente.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r+b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Abre um arquivo binário para leitura e escrita. O mesmo que "r+" acima, só que o arquivo é binário.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w+b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Cria um arquivo binário para leitura e escrita. O mesmo que "w+" acima, só que o arquivo é binário.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  <a:tr h="363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a+b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Acrescenta dados ou cria uma arquivo binário para leitura e escrita. O mesmo que "a+" acima, só que o arquivo é binário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6" marR="7266" marT="726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ponteiro para </a:t>
            </a:r>
            <a:r>
              <a:rPr lang="pt-BR" dirty="0" smtClean="0"/>
              <a:t>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Em </a:t>
            </a:r>
            <a:r>
              <a:rPr lang="pt-BR" dirty="0"/>
              <a:t>C, o arquivo é manipulado através de um ponteiro especial para o arquivo.</a:t>
            </a:r>
          </a:p>
          <a:p>
            <a:pPr marL="0" indent="0">
              <a:buNone/>
            </a:pPr>
            <a:r>
              <a:rPr lang="pt-BR" dirty="0"/>
              <a:t>A função deste ponteiro é “apontar” a localização de um registro.</a:t>
            </a:r>
          </a:p>
          <a:p>
            <a:pPr marL="0" indent="0">
              <a:buNone/>
            </a:pPr>
            <a:r>
              <a:rPr lang="pt-BR" b="1" dirty="0"/>
              <a:t>Sintaxe:</a:t>
            </a:r>
            <a:br>
              <a:rPr lang="pt-BR" b="1" dirty="0"/>
            </a:br>
            <a:r>
              <a:rPr lang="pt-BR" b="1" dirty="0"/>
              <a:t>FILE &lt; *ponteiro 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 tipo FILE está definido na biblioteca </a:t>
            </a:r>
            <a:r>
              <a:rPr lang="pt-BR" dirty="0" err="1"/>
              <a:t>stdio.h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Exemplo de declaração de um ponteiro para arquivo em C:</a:t>
            </a:r>
          </a:p>
          <a:p>
            <a:pPr marL="0" indent="0">
              <a:buNone/>
            </a:pPr>
            <a:r>
              <a:rPr lang="pt-BR" b="1" dirty="0"/>
              <a:t>FILE *</a:t>
            </a:r>
            <a:r>
              <a:rPr lang="pt-BR" b="1" dirty="0" err="1"/>
              <a:t>pont_arq</a:t>
            </a:r>
            <a:r>
              <a:rPr lang="pt-BR" b="1" dirty="0"/>
              <a:t>;</a:t>
            </a:r>
            <a:br>
              <a:rPr lang="pt-BR" b="1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Lembrando que FILE deve ser escrito em letras maiúsculas.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99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Fechamento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 de fechamento de arquivo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b="1" dirty="0" err="1" smtClean="0"/>
              <a:t>fclose</a:t>
            </a:r>
            <a:r>
              <a:rPr lang="pt-BR" b="1" dirty="0"/>
              <a:t>&lt; ponteiro &gt;;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81508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901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Menlo</vt:lpstr>
      <vt:lpstr>Wingdings 3</vt:lpstr>
      <vt:lpstr>Cacho</vt:lpstr>
      <vt:lpstr>Arquivos em linguagem C</vt:lpstr>
      <vt:lpstr>Manipulando arquivos em C</vt:lpstr>
      <vt:lpstr>Manipulando arquivos em C</vt:lpstr>
      <vt:lpstr>Manipulando arquivos em C</vt:lpstr>
      <vt:lpstr>Arquivo - abertura</vt:lpstr>
      <vt:lpstr>Arquivo - abertura</vt:lpstr>
      <vt:lpstr>Arquivo - Abertura</vt:lpstr>
      <vt:lpstr>O ponteiro para arquivo</vt:lpstr>
      <vt:lpstr>Fechamento de arquivo</vt:lpstr>
      <vt:lpstr>Problemas na abertura de arquivos</vt:lpstr>
      <vt:lpstr>Problemas na abertura de arquivos</vt:lpstr>
      <vt:lpstr>Gravando dados em arquivos</vt:lpstr>
      <vt:lpstr>Leitura de arquivos </vt:lpstr>
      <vt:lpstr>Leitura de Arquivos - exemplo</vt:lpstr>
      <vt:lpstr>Leitura de strings – Função fgets() </vt:lpstr>
      <vt:lpstr>Leitura de strings – Função fgets()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em linguagem C</dc:title>
  <dc:creator>Antunes</dc:creator>
  <cp:lastModifiedBy>Antunes</cp:lastModifiedBy>
  <cp:revision>7</cp:revision>
  <dcterms:created xsi:type="dcterms:W3CDTF">2019-06-18T18:12:57Z</dcterms:created>
  <dcterms:modified xsi:type="dcterms:W3CDTF">2019-06-18T19:50:57Z</dcterms:modified>
</cp:coreProperties>
</file>