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0" r:id="rId3"/>
    <p:sldId id="274" r:id="rId4"/>
    <p:sldId id="275" r:id="rId5"/>
    <p:sldId id="258" r:id="rId6"/>
    <p:sldId id="278" r:id="rId7"/>
    <p:sldId id="279" r:id="rId8"/>
    <p:sldId id="260" r:id="rId9"/>
    <p:sldId id="261" r:id="rId10"/>
    <p:sldId id="262" r:id="rId11"/>
    <p:sldId id="263" r:id="rId12"/>
    <p:sldId id="285" r:id="rId13"/>
    <p:sldId id="271" r:id="rId14"/>
    <p:sldId id="265" r:id="rId15"/>
    <p:sldId id="266" r:id="rId16"/>
    <p:sldId id="276" r:id="rId17"/>
    <p:sldId id="267" r:id="rId18"/>
    <p:sldId id="268" r:id="rId19"/>
    <p:sldId id="281" r:id="rId20"/>
    <p:sldId id="280" r:id="rId21"/>
    <p:sldId id="282" r:id="rId22"/>
    <p:sldId id="283" r:id="rId23"/>
    <p:sldId id="284" r:id="rId24"/>
    <p:sldId id="269" r:id="rId25"/>
  </p:sldIdLst>
  <p:sldSz cx="9144000" cy="6858000" type="screen4x3"/>
  <p:notesSz cx="6791325" cy="992187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AFD00"/>
    <a:srgbClr val="00279F"/>
    <a:srgbClr val="F57B49"/>
    <a:srgbClr val="FC0128"/>
    <a:srgbClr val="9CCD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33" autoAdjust="0"/>
    <p:restoredTop sz="90959" autoAdjust="0"/>
  </p:normalViewPr>
  <p:slideViewPr>
    <p:cSldViewPr>
      <p:cViewPr varScale="1">
        <p:scale>
          <a:sx n="74" d="100"/>
          <a:sy n="74" d="100"/>
        </p:scale>
        <p:origin x="124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430"/>
    </p:cViewPr>
  </p:sorterViewPr>
  <p:notesViewPr>
    <p:cSldViewPr>
      <p:cViewPr varScale="1">
        <p:scale>
          <a:sx n="54" d="100"/>
          <a:sy n="54" d="100"/>
        </p:scale>
        <p:origin x="-1902" y="-90"/>
      </p:cViewPr>
      <p:guideLst>
        <p:guide orient="horz" pos="3125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38888" y="9517063"/>
            <a:ext cx="38258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298" tIns="44357" rIns="90298" bIns="44357" anchor="ctr">
            <a:spAutoFit/>
          </a:bodyPr>
          <a:lstStyle/>
          <a:p>
            <a:pPr algn="r" defTabSz="912813"/>
            <a:fld id="{D8EA85CF-B8DA-482D-92EE-FF048E65D6E7}" type="slidenum">
              <a:rPr lang="en-GB" sz="1400"/>
              <a:pPr algn="r" defTabSz="912813"/>
              <a:t>‹nº›</a:t>
            </a:fld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3208843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6463"/>
            <a:ext cx="4981575" cy="417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298" tIns="44357" rIns="90298" bIns="443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 um die Formate des Vorlagentextes zu bearbeiten</a:t>
            </a:r>
          </a:p>
          <a:p>
            <a:pPr lvl="1"/>
            <a:r>
              <a:rPr lang="en-GB" smtClean="0"/>
              <a:t>Zweite Ebene</a:t>
            </a:r>
          </a:p>
          <a:p>
            <a:pPr lvl="2"/>
            <a:r>
              <a:rPr lang="en-GB" smtClean="0"/>
              <a:t>Dritte Ebene</a:t>
            </a:r>
          </a:p>
          <a:p>
            <a:pPr lvl="3"/>
            <a:r>
              <a:rPr lang="en-GB" smtClean="0"/>
              <a:t>Vierte Ebene</a:t>
            </a:r>
          </a:p>
          <a:p>
            <a:pPr lvl="4"/>
            <a:r>
              <a:rPr lang="en-GB" smtClean="0"/>
              <a:t>Fünfte Ebene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4738" y="863600"/>
            <a:ext cx="4643437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38888" y="9517063"/>
            <a:ext cx="38258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298" tIns="44357" rIns="90298" bIns="44357" anchor="ctr">
            <a:spAutoFit/>
          </a:bodyPr>
          <a:lstStyle/>
          <a:p>
            <a:pPr algn="r" defTabSz="912813"/>
            <a:fld id="{B0E7445F-B8F0-4C44-A4E5-F4E5EC03B01C}" type="slidenum">
              <a:rPr lang="en-GB" sz="1400"/>
              <a:pPr algn="r" defTabSz="912813"/>
              <a:t>‹nº›</a:t>
            </a:fld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39559795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85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53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03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22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29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65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15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60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38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86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59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05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9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72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7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53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05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09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01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48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650A-8BD1-4FDE-9899-1C20DF4B7708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69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3A2E-6632-4F9D-8728-2CF59ACBBE60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5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3A2E-6632-4F9D-8728-2CF59ACBBE60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603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3A2E-6632-4F9D-8728-2CF59ACBBE60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2560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3A2E-6632-4F9D-8728-2CF59ACBBE60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82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3A2E-6632-4F9D-8728-2CF59ACBBE60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65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3A2E-6632-4F9D-8728-2CF59ACBBE60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37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262D-6073-4A30-973C-53BE1D29884A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11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B0AF-EEE9-4421-9298-EB11A547E63F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366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0"/>
            <a:ext cx="8382000" cy="12954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4114800" cy="49530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4953000" y="1371600"/>
            <a:ext cx="4114800" cy="495300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20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7E61-D2F8-452B-B53A-91FE1E439E24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D44C-5E2F-400D-88F9-B60B318A44C9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7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3A57-F65A-4C42-9156-7629C10666E9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5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BF0B-319E-4F95-BA43-902EB3DC9783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82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58B3-6703-4BBB-A09E-33FD65E7DB24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63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9955-2DD3-491E-92B6-7018343227CE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6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8A28-1D79-4F41-9521-CF26BB2C7EE3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88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9950-AF07-4F2A-A949-E1C816A93B30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3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A43A2E-6632-4F9D-8728-2CF59ACBBE60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39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73238"/>
            <a:ext cx="7772400" cy="1655762"/>
          </a:xfrm>
          <a:noFill/>
          <a:ln/>
        </p:spPr>
        <p:txBody>
          <a:bodyPr>
            <a:normAutofit fontScale="90000"/>
          </a:bodyPr>
          <a:lstStyle/>
          <a:p>
            <a:pPr algn="ctr"/>
            <a:r>
              <a:rPr lang="en-GB">
                <a:latin typeface="Book Antiqua" pitchFamily="18" charset="0"/>
              </a:rPr>
              <a:t>Programação I - 2ª fase</a:t>
            </a:r>
            <a:r>
              <a:rPr lang="en-GB"/>
              <a:t/>
            </a:r>
            <a:br>
              <a:rPr lang="en-GB"/>
            </a:br>
            <a:r>
              <a:rPr lang="en-GB"/>
              <a:t/>
            </a:r>
            <a:br>
              <a:rPr lang="en-GB"/>
            </a:br>
            <a:r>
              <a:rPr lang="en-GB"/>
              <a:t>Escopo de Variáveis</a:t>
            </a:r>
            <a:br>
              <a:rPr lang="en-GB"/>
            </a:br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592138" y="3559175"/>
            <a:ext cx="3263900" cy="215900"/>
          </a:xfrm>
          <a:prstGeom prst="rect">
            <a:avLst/>
          </a:prstGeom>
          <a:solidFill>
            <a:srgbClr val="F57B49"/>
          </a:solidFill>
          <a:ln w="12700">
            <a:solidFill>
              <a:srgbClr val="F57B4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0266" name="Group 26"/>
          <p:cNvGrpSpPr>
            <a:grpSpLocks/>
          </p:cNvGrpSpPr>
          <p:nvPr/>
        </p:nvGrpSpPr>
        <p:grpSpPr bwMode="auto">
          <a:xfrm>
            <a:off x="2411413" y="1484313"/>
            <a:ext cx="1925637" cy="2184400"/>
            <a:chOff x="1536" y="1061"/>
            <a:chExt cx="1196" cy="1431"/>
          </a:xfrm>
        </p:grpSpPr>
        <p:sp>
          <p:nvSpPr>
            <p:cNvPr id="10264" name="Arc 24"/>
            <p:cNvSpPr>
              <a:spLocks/>
            </p:cNvSpPr>
            <p:nvPr/>
          </p:nvSpPr>
          <p:spPr bwMode="auto">
            <a:xfrm>
              <a:off x="2336" y="1562"/>
              <a:ext cx="396" cy="93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8575" cap="rnd">
              <a:solidFill>
                <a:srgbClr val="F57B4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65" name="Arc 25"/>
            <p:cNvSpPr>
              <a:spLocks/>
            </p:cNvSpPr>
            <p:nvPr/>
          </p:nvSpPr>
          <p:spPr bwMode="auto">
            <a:xfrm>
              <a:off x="1536" y="1061"/>
              <a:ext cx="1196" cy="50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 cap="rnd">
              <a:solidFill>
                <a:srgbClr val="F57B49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0271" name="Rectangle 31"/>
          <p:cNvSpPr>
            <a:spLocks noChangeArrowheads="1"/>
          </p:cNvSpPr>
          <p:nvPr/>
        </p:nvSpPr>
        <p:spPr bwMode="auto">
          <a:xfrm>
            <a:off x="685800" y="0"/>
            <a:ext cx="4114800" cy="6597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</a:pPr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  <a:t>Programa: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#include &lt;stdio.h&gt;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 a, b; //globais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GB" sz="1600" b="1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 func_A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int localA, localB;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- - - 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void func_B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 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int localA, localB;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localA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localB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main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int x;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a = 2;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b = 10;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func_B();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x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</p:txBody>
      </p:sp>
      <p:grpSp>
        <p:nvGrpSpPr>
          <p:cNvPr id="10272" name="Group 32"/>
          <p:cNvGrpSpPr>
            <a:grpSpLocks/>
          </p:cNvGrpSpPr>
          <p:nvPr/>
        </p:nvGrpSpPr>
        <p:grpSpPr bwMode="auto">
          <a:xfrm>
            <a:off x="5202238" y="1350963"/>
            <a:ext cx="1760537" cy="638175"/>
            <a:chOff x="3288" y="514"/>
            <a:chExt cx="1109" cy="402"/>
          </a:xfrm>
        </p:grpSpPr>
        <p:sp>
          <p:nvSpPr>
            <p:cNvPr id="10273" name="AutoShape 33"/>
            <p:cNvSpPr>
              <a:spLocks noChangeArrowheads="1"/>
            </p:cNvSpPr>
            <p:nvPr/>
          </p:nvSpPr>
          <p:spPr bwMode="auto">
            <a:xfrm>
              <a:off x="4213" y="628"/>
              <a:ext cx="184" cy="136"/>
            </a:xfrm>
            <a:prstGeom prst="rightArrow">
              <a:avLst>
                <a:gd name="adj1" fmla="val 50000"/>
                <a:gd name="adj2" fmla="val 67653"/>
              </a:avLst>
            </a:prstGeom>
            <a:solidFill>
              <a:srgbClr val="F57B4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74" name="Rectangle 34"/>
            <p:cNvSpPr>
              <a:spLocks noChangeArrowheads="1"/>
            </p:cNvSpPr>
            <p:nvPr/>
          </p:nvSpPr>
          <p:spPr bwMode="auto">
            <a:xfrm>
              <a:off x="3288" y="514"/>
              <a:ext cx="938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sz="1800" b="1"/>
                <a:t>StackPointer</a:t>
              </a:r>
            </a:p>
            <a:p>
              <a:r>
                <a:rPr lang="en-GB" sz="1800" i="1"/>
                <a:t>Topo da Pilha</a:t>
              </a:r>
            </a:p>
          </p:txBody>
        </p:sp>
      </p:grpSp>
      <p:sp>
        <p:nvSpPr>
          <p:cNvPr id="10275" name="Rectangle 35"/>
          <p:cNvSpPr>
            <a:spLocks noChangeArrowheads="1"/>
          </p:cNvSpPr>
          <p:nvPr/>
        </p:nvSpPr>
        <p:spPr bwMode="auto">
          <a:xfrm>
            <a:off x="7073900" y="115888"/>
            <a:ext cx="14652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/>
              <a:t>Topo da Memória</a:t>
            </a:r>
          </a:p>
        </p:txBody>
      </p:sp>
      <p:sp>
        <p:nvSpPr>
          <p:cNvPr id="10276" name="Rectangle 36"/>
          <p:cNvSpPr>
            <a:spLocks noChangeArrowheads="1"/>
          </p:cNvSpPr>
          <p:nvPr/>
        </p:nvSpPr>
        <p:spPr bwMode="auto">
          <a:xfrm>
            <a:off x="6997700" y="1628775"/>
            <a:ext cx="1663700" cy="1878013"/>
          </a:xfrm>
          <a:prstGeom prst="rect">
            <a:avLst/>
          </a:prstGeom>
          <a:gradFill rotWithShape="0">
            <a:gsLst>
              <a:gs pos="0">
                <a:srgbClr val="7B00E4"/>
              </a:gs>
              <a:gs pos="100000">
                <a:srgbClr val="7B00E4">
                  <a:gamma/>
                  <a:shade val="29804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77" name="Rectangle 37"/>
          <p:cNvSpPr>
            <a:spLocks noChangeArrowheads="1"/>
          </p:cNvSpPr>
          <p:nvPr/>
        </p:nvSpPr>
        <p:spPr bwMode="auto">
          <a:xfrm>
            <a:off x="7004050" y="3525838"/>
            <a:ext cx="1651000" cy="431800"/>
          </a:xfrm>
          <a:prstGeom prst="rect">
            <a:avLst/>
          </a:prstGeom>
          <a:solidFill>
            <a:srgbClr val="00279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a  = 2</a:t>
            </a:r>
          </a:p>
          <a:p>
            <a:pPr algn="ctr"/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b = 10</a:t>
            </a:r>
          </a:p>
        </p:txBody>
      </p:sp>
      <p:sp>
        <p:nvSpPr>
          <p:cNvPr id="10278" name="Rectangle 38"/>
          <p:cNvSpPr>
            <a:spLocks noChangeArrowheads="1"/>
          </p:cNvSpPr>
          <p:nvPr/>
        </p:nvSpPr>
        <p:spPr bwMode="auto">
          <a:xfrm>
            <a:off x="7004050" y="3983038"/>
            <a:ext cx="1651000" cy="660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10010101...</a:t>
            </a:r>
          </a:p>
        </p:txBody>
      </p:sp>
      <p:sp>
        <p:nvSpPr>
          <p:cNvPr id="10279" name="Rectangle 39"/>
          <p:cNvSpPr>
            <a:spLocks noChangeArrowheads="1"/>
          </p:cNvSpPr>
          <p:nvPr/>
        </p:nvSpPr>
        <p:spPr bwMode="auto">
          <a:xfrm>
            <a:off x="6997700" y="4665663"/>
            <a:ext cx="1663700" cy="673100"/>
          </a:xfrm>
          <a:prstGeom prst="rect">
            <a:avLst/>
          </a:prstGeom>
          <a:gradFill rotWithShape="0">
            <a:gsLst>
              <a:gs pos="0">
                <a:srgbClr val="00B7A5">
                  <a:gamma/>
                  <a:shade val="29804"/>
                  <a:invGamma/>
                </a:srgbClr>
              </a:gs>
              <a:gs pos="100000">
                <a:srgbClr val="00B7A5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Sist.Operacional</a:t>
            </a:r>
          </a:p>
        </p:txBody>
      </p:sp>
      <p:sp>
        <p:nvSpPr>
          <p:cNvPr id="10280" name="AutoShape 40"/>
          <p:cNvSpPr>
            <a:spLocks noChangeArrowheads="1"/>
          </p:cNvSpPr>
          <p:nvPr/>
        </p:nvSpPr>
        <p:spPr bwMode="auto">
          <a:xfrm>
            <a:off x="6616700" y="3290888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81" name="Rectangle 41"/>
          <p:cNvSpPr>
            <a:spLocks noChangeArrowheads="1"/>
          </p:cNvSpPr>
          <p:nvPr/>
        </p:nvSpPr>
        <p:spPr bwMode="auto">
          <a:xfrm>
            <a:off x="5202238" y="2505075"/>
            <a:ext cx="1501775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 b="1"/>
              <a:t>HeapPointer</a:t>
            </a:r>
          </a:p>
          <a:p>
            <a:r>
              <a:rPr lang="en-GB" sz="1800" i="1"/>
              <a:t>Início da Área</a:t>
            </a:r>
          </a:p>
          <a:p>
            <a:r>
              <a:rPr lang="en-GB" sz="1800" i="1"/>
              <a:t>de Memória </a:t>
            </a:r>
          </a:p>
          <a:p>
            <a:r>
              <a:rPr lang="en-GB" sz="1800" i="1"/>
              <a:t>Alocável</a:t>
            </a:r>
          </a:p>
        </p:txBody>
      </p:sp>
      <p:sp>
        <p:nvSpPr>
          <p:cNvPr id="10282" name="Rectangle 42"/>
          <p:cNvSpPr>
            <a:spLocks noChangeArrowheads="1"/>
          </p:cNvSpPr>
          <p:nvPr/>
        </p:nvSpPr>
        <p:spPr bwMode="auto">
          <a:xfrm>
            <a:off x="7140575" y="5384800"/>
            <a:ext cx="14779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/>
              <a:t>Base da Memória</a:t>
            </a:r>
          </a:p>
        </p:txBody>
      </p:sp>
      <p:sp>
        <p:nvSpPr>
          <p:cNvPr id="10283" name="Rectangle 43"/>
          <p:cNvSpPr>
            <a:spLocks noChangeArrowheads="1"/>
          </p:cNvSpPr>
          <p:nvPr/>
        </p:nvSpPr>
        <p:spPr bwMode="auto">
          <a:xfrm rot="5400000">
            <a:off x="8179595" y="3987006"/>
            <a:ext cx="12493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P r o g r a m a</a:t>
            </a:r>
          </a:p>
        </p:txBody>
      </p:sp>
      <p:sp>
        <p:nvSpPr>
          <p:cNvPr id="10284" name="Rectangle 44"/>
          <p:cNvSpPr>
            <a:spLocks noChangeArrowheads="1"/>
          </p:cNvSpPr>
          <p:nvPr/>
        </p:nvSpPr>
        <p:spPr bwMode="auto">
          <a:xfrm>
            <a:off x="5562600" y="3657600"/>
            <a:ext cx="16303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Variáveis globais</a:t>
            </a:r>
          </a:p>
        </p:txBody>
      </p:sp>
      <p:sp>
        <p:nvSpPr>
          <p:cNvPr id="10285" name="Rectangle 45"/>
          <p:cNvSpPr>
            <a:spLocks noChangeArrowheads="1"/>
          </p:cNvSpPr>
          <p:nvPr/>
        </p:nvSpPr>
        <p:spPr bwMode="auto">
          <a:xfrm>
            <a:off x="5778500" y="4160838"/>
            <a:ext cx="16303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Código objeto</a:t>
            </a:r>
          </a:p>
        </p:txBody>
      </p:sp>
      <p:sp>
        <p:nvSpPr>
          <p:cNvPr id="10286" name="Rectangle 46"/>
          <p:cNvSpPr>
            <a:spLocks noChangeArrowheads="1"/>
          </p:cNvSpPr>
          <p:nvPr/>
        </p:nvSpPr>
        <p:spPr bwMode="auto">
          <a:xfrm>
            <a:off x="6997700" y="633413"/>
            <a:ext cx="1662113" cy="673100"/>
          </a:xfrm>
          <a:prstGeom prst="rect">
            <a:avLst/>
          </a:prstGeom>
          <a:gradFill rotWithShape="0">
            <a:gsLst>
              <a:gs pos="0">
                <a:srgbClr val="FC0128"/>
              </a:gs>
              <a:gs pos="100000">
                <a:srgbClr val="FC012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func_B( )</a:t>
            </a:r>
          </a:p>
          <a:p>
            <a:pPr algn="ctr"/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localA</a:t>
            </a:r>
          </a:p>
          <a:p>
            <a:pPr algn="ctr"/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localB</a:t>
            </a:r>
          </a:p>
        </p:txBody>
      </p:sp>
      <p:sp>
        <p:nvSpPr>
          <p:cNvPr id="10287" name="Arc 47"/>
          <p:cNvSpPr>
            <a:spLocks/>
          </p:cNvSpPr>
          <p:nvPr/>
        </p:nvSpPr>
        <p:spPr bwMode="auto">
          <a:xfrm>
            <a:off x="8248650" y="704850"/>
            <a:ext cx="715963" cy="3541713"/>
          </a:xfrm>
          <a:custGeom>
            <a:avLst/>
            <a:gdLst>
              <a:gd name="G0" fmla="+- 4028 0 0"/>
              <a:gd name="G1" fmla="+- 21600 0 0"/>
              <a:gd name="G2" fmla="+- 21600 0 0"/>
              <a:gd name="T0" fmla="*/ 4028 w 25628"/>
              <a:gd name="T1" fmla="*/ 0 h 43200"/>
              <a:gd name="T2" fmla="*/ 0 w 25628"/>
              <a:gd name="T3" fmla="*/ 42821 h 43200"/>
              <a:gd name="T4" fmla="*/ 4028 w 25628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628" h="43200" fill="none" extrusionOk="0">
                <a:moveTo>
                  <a:pt x="4027" y="0"/>
                </a:moveTo>
                <a:cubicBezTo>
                  <a:pt x="15957" y="0"/>
                  <a:pt x="25628" y="9670"/>
                  <a:pt x="25628" y="21600"/>
                </a:cubicBezTo>
                <a:cubicBezTo>
                  <a:pt x="25628" y="33529"/>
                  <a:pt x="15957" y="43200"/>
                  <a:pt x="4028" y="43200"/>
                </a:cubicBezTo>
                <a:cubicBezTo>
                  <a:pt x="2676" y="43200"/>
                  <a:pt x="1327" y="43073"/>
                  <a:pt x="-1" y="42821"/>
                </a:cubicBezTo>
              </a:path>
              <a:path w="25628" h="43200" stroke="0" extrusionOk="0">
                <a:moveTo>
                  <a:pt x="4027" y="0"/>
                </a:moveTo>
                <a:cubicBezTo>
                  <a:pt x="15957" y="0"/>
                  <a:pt x="25628" y="9670"/>
                  <a:pt x="25628" y="21600"/>
                </a:cubicBezTo>
                <a:cubicBezTo>
                  <a:pt x="25628" y="33529"/>
                  <a:pt x="15957" y="43200"/>
                  <a:pt x="4028" y="43200"/>
                </a:cubicBezTo>
                <a:cubicBezTo>
                  <a:pt x="2676" y="43200"/>
                  <a:pt x="1327" y="43073"/>
                  <a:pt x="-1" y="42821"/>
                </a:cubicBezTo>
                <a:lnTo>
                  <a:pt x="4028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288" name="Rectangle 48"/>
          <p:cNvSpPr>
            <a:spLocks noChangeArrowheads="1"/>
          </p:cNvSpPr>
          <p:nvPr/>
        </p:nvSpPr>
        <p:spPr bwMode="auto">
          <a:xfrm>
            <a:off x="6997700" y="1300163"/>
            <a:ext cx="1662113" cy="328612"/>
          </a:xfrm>
          <a:prstGeom prst="rect">
            <a:avLst/>
          </a:prstGeom>
          <a:solidFill>
            <a:srgbClr val="F57B4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GB" sz="1400" b="1"/>
              <a:t>func_A ()</a:t>
            </a:r>
          </a:p>
        </p:txBody>
      </p:sp>
      <p:sp>
        <p:nvSpPr>
          <p:cNvPr id="10289" name="Freeform 49"/>
          <p:cNvSpPr>
            <a:spLocks/>
          </p:cNvSpPr>
          <p:nvPr/>
        </p:nvSpPr>
        <p:spPr bwMode="auto">
          <a:xfrm flipH="1">
            <a:off x="8297863" y="981075"/>
            <a:ext cx="360362" cy="503238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8" y="453"/>
              </a:cxn>
            </a:cxnLst>
            <a:rect l="0" t="0" r="r" b="b"/>
            <a:pathLst>
              <a:path w="8" h="453">
                <a:moveTo>
                  <a:pt x="8" y="0"/>
                </a:moveTo>
                <a:cubicBezTo>
                  <a:pt x="4" y="189"/>
                  <a:pt x="0" y="378"/>
                  <a:pt x="8" y="453"/>
                </a:cubicBezTo>
              </a:path>
            </a:pathLst>
          </a:custGeom>
          <a:noFill/>
          <a:ln w="34925" cap="flat" cmpd="sng">
            <a:solidFill>
              <a:srgbClr val="00FF00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0290" name="Rectangle 50"/>
          <p:cNvSpPr>
            <a:spLocks noChangeArrowheads="1"/>
          </p:cNvSpPr>
          <p:nvPr/>
        </p:nvSpPr>
        <p:spPr bwMode="auto">
          <a:xfrm>
            <a:off x="6988175" y="404813"/>
            <a:ext cx="1687513" cy="242887"/>
          </a:xfrm>
          <a:prstGeom prst="rect">
            <a:avLst/>
          </a:prstGeom>
          <a:solidFill>
            <a:srgbClr val="F57B4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GB" sz="1400" b="1"/>
              <a:t>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592138" y="1882775"/>
            <a:ext cx="3263900" cy="215900"/>
          </a:xfrm>
          <a:prstGeom prst="rect">
            <a:avLst/>
          </a:prstGeom>
          <a:solidFill>
            <a:srgbClr val="F57B49"/>
          </a:solidFill>
          <a:ln w="12700">
            <a:solidFill>
              <a:srgbClr val="F57B4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298" name="Rectangle 34"/>
          <p:cNvSpPr>
            <a:spLocks noChangeArrowheads="1"/>
          </p:cNvSpPr>
          <p:nvPr/>
        </p:nvSpPr>
        <p:spPr bwMode="auto">
          <a:xfrm>
            <a:off x="685800" y="0"/>
            <a:ext cx="4114800" cy="6597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</a:pPr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  <a:t>Programa: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#include &lt;stdio.h&gt;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 a, b; //globais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GB" sz="1600" b="1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 func_A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int localA, localB;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- - - 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void func_B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 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int localA, localB;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localA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localB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main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int x;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a = 2;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b = 10;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func_B();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x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</p:txBody>
      </p:sp>
      <p:grpSp>
        <p:nvGrpSpPr>
          <p:cNvPr id="11299" name="Group 35"/>
          <p:cNvGrpSpPr>
            <a:grpSpLocks/>
          </p:cNvGrpSpPr>
          <p:nvPr/>
        </p:nvGrpSpPr>
        <p:grpSpPr bwMode="auto">
          <a:xfrm>
            <a:off x="5230813" y="1938338"/>
            <a:ext cx="1760537" cy="638175"/>
            <a:chOff x="3288" y="514"/>
            <a:chExt cx="1109" cy="402"/>
          </a:xfrm>
        </p:grpSpPr>
        <p:sp>
          <p:nvSpPr>
            <p:cNvPr id="11300" name="AutoShape 36"/>
            <p:cNvSpPr>
              <a:spLocks noChangeArrowheads="1"/>
            </p:cNvSpPr>
            <p:nvPr/>
          </p:nvSpPr>
          <p:spPr bwMode="auto">
            <a:xfrm>
              <a:off x="4213" y="628"/>
              <a:ext cx="184" cy="136"/>
            </a:xfrm>
            <a:prstGeom prst="rightArrow">
              <a:avLst>
                <a:gd name="adj1" fmla="val 50000"/>
                <a:gd name="adj2" fmla="val 67653"/>
              </a:avLst>
            </a:prstGeom>
            <a:solidFill>
              <a:srgbClr val="F57B4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301" name="Rectangle 37"/>
            <p:cNvSpPr>
              <a:spLocks noChangeArrowheads="1"/>
            </p:cNvSpPr>
            <p:nvPr/>
          </p:nvSpPr>
          <p:spPr bwMode="auto">
            <a:xfrm>
              <a:off x="3288" y="514"/>
              <a:ext cx="938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sz="1800" b="1"/>
                <a:t>StackPointer</a:t>
              </a:r>
            </a:p>
            <a:p>
              <a:r>
                <a:rPr lang="en-GB" sz="1800" i="1"/>
                <a:t>Topo da Pilha</a:t>
              </a:r>
            </a:p>
          </p:txBody>
        </p:sp>
      </p:grpSp>
      <p:sp>
        <p:nvSpPr>
          <p:cNvPr id="11302" name="Rectangle 38"/>
          <p:cNvSpPr>
            <a:spLocks noChangeArrowheads="1"/>
          </p:cNvSpPr>
          <p:nvPr/>
        </p:nvSpPr>
        <p:spPr bwMode="auto">
          <a:xfrm>
            <a:off x="7026275" y="1882775"/>
            <a:ext cx="1663700" cy="1577975"/>
          </a:xfrm>
          <a:prstGeom prst="rect">
            <a:avLst/>
          </a:prstGeom>
          <a:gradFill rotWithShape="0">
            <a:gsLst>
              <a:gs pos="0">
                <a:srgbClr val="7B00E4"/>
              </a:gs>
              <a:gs pos="100000">
                <a:srgbClr val="7B00E4">
                  <a:gamma/>
                  <a:shade val="29804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11303" name="Rectangle 39"/>
          <p:cNvSpPr>
            <a:spLocks noChangeArrowheads="1"/>
          </p:cNvSpPr>
          <p:nvPr/>
        </p:nvSpPr>
        <p:spPr bwMode="auto">
          <a:xfrm>
            <a:off x="7032625" y="3479800"/>
            <a:ext cx="1651000" cy="431800"/>
          </a:xfrm>
          <a:prstGeom prst="rect">
            <a:avLst/>
          </a:prstGeom>
          <a:solidFill>
            <a:srgbClr val="00279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a  = 2</a:t>
            </a:r>
          </a:p>
          <a:p>
            <a:pPr algn="ctr"/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b = 10</a:t>
            </a:r>
          </a:p>
        </p:txBody>
      </p:sp>
      <p:sp>
        <p:nvSpPr>
          <p:cNvPr id="11304" name="Rectangle 40"/>
          <p:cNvSpPr>
            <a:spLocks noChangeArrowheads="1"/>
          </p:cNvSpPr>
          <p:nvPr/>
        </p:nvSpPr>
        <p:spPr bwMode="auto">
          <a:xfrm>
            <a:off x="7032625" y="3937000"/>
            <a:ext cx="1651000" cy="660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10010101...</a:t>
            </a:r>
          </a:p>
        </p:txBody>
      </p:sp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7026275" y="4619625"/>
            <a:ext cx="1663700" cy="673100"/>
          </a:xfrm>
          <a:prstGeom prst="rect">
            <a:avLst/>
          </a:prstGeom>
          <a:gradFill rotWithShape="0">
            <a:gsLst>
              <a:gs pos="0">
                <a:srgbClr val="00B7A5">
                  <a:gamma/>
                  <a:shade val="29804"/>
                  <a:invGamma/>
                </a:srgbClr>
              </a:gs>
              <a:gs pos="100000">
                <a:srgbClr val="00B7A5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Sist.Operacional</a:t>
            </a:r>
          </a:p>
        </p:txBody>
      </p:sp>
      <p:sp>
        <p:nvSpPr>
          <p:cNvPr id="11306" name="AutoShape 42"/>
          <p:cNvSpPr>
            <a:spLocks noChangeArrowheads="1"/>
          </p:cNvSpPr>
          <p:nvPr/>
        </p:nvSpPr>
        <p:spPr bwMode="auto">
          <a:xfrm>
            <a:off x="6645275" y="3244850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11307" name="Rectangle 43"/>
          <p:cNvSpPr>
            <a:spLocks noChangeArrowheads="1"/>
          </p:cNvSpPr>
          <p:nvPr/>
        </p:nvSpPr>
        <p:spPr bwMode="auto">
          <a:xfrm>
            <a:off x="4787900" y="2708275"/>
            <a:ext cx="1944688" cy="912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800" b="1"/>
              <a:t>HeapPointer</a:t>
            </a:r>
          </a:p>
          <a:p>
            <a:r>
              <a:rPr lang="en-GB" sz="1800" i="1"/>
              <a:t>Início da Área de Memória Alocável</a:t>
            </a:r>
          </a:p>
        </p:txBody>
      </p:sp>
      <p:sp>
        <p:nvSpPr>
          <p:cNvPr id="11308" name="Rectangle 44"/>
          <p:cNvSpPr>
            <a:spLocks noChangeArrowheads="1"/>
          </p:cNvSpPr>
          <p:nvPr/>
        </p:nvSpPr>
        <p:spPr bwMode="auto">
          <a:xfrm>
            <a:off x="7169150" y="5338763"/>
            <a:ext cx="14779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/>
              <a:t>Base da Memória</a:t>
            </a:r>
          </a:p>
        </p:txBody>
      </p:sp>
      <p:sp>
        <p:nvSpPr>
          <p:cNvPr id="11309" name="Rectangle 45"/>
          <p:cNvSpPr>
            <a:spLocks noChangeArrowheads="1"/>
          </p:cNvSpPr>
          <p:nvPr/>
        </p:nvSpPr>
        <p:spPr bwMode="auto">
          <a:xfrm rot="5400000">
            <a:off x="8208169" y="3940969"/>
            <a:ext cx="12493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P r o g r a m a</a:t>
            </a:r>
          </a:p>
        </p:txBody>
      </p:sp>
      <p:sp>
        <p:nvSpPr>
          <p:cNvPr id="11310" name="Rectangle 46"/>
          <p:cNvSpPr>
            <a:spLocks noChangeArrowheads="1"/>
          </p:cNvSpPr>
          <p:nvPr/>
        </p:nvSpPr>
        <p:spPr bwMode="auto">
          <a:xfrm>
            <a:off x="5591175" y="3611563"/>
            <a:ext cx="16303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Variáveis globais</a:t>
            </a:r>
          </a:p>
        </p:txBody>
      </p:sp>
      <p:sp>
        <p:nvSpPr>
          <p:cNvPr id="11311" name="Rectangle 47"/>
          <p:cNvSpPr>
            <a:spLocks noChangeArrowheads="1"/>
          </p:cNvSpPr>
          <p:nvPr/>
        </p:nvSpPr>
        <p:spPr bwMode="auto">
          <a:xfrm>
            <a:off x="5807075" y="4114800"/>
            <a:ext cx="16303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Código objeto</a:t>
            </a:r>
          </a:p>
        </p:txBody>
      </p:sp>
      <p:sp>
        <p:nvSpPr>
          <p:cNvPr id="11312" name="Rectangle 48"/>
          <p:cNvSpPr>
            <a:spLocks noChangeArrowheads="1"/>
          </p:cNvSpPr>
          <p:nvPr/>
        </p:nvSpPr>
        <p:spPr bwMode="auto">
          <a:xfrm>
            <a:off x="7024688" y="896938"/>
            <a:ext cx="1662112" cy="673100"/>
          </a:xfrm>
          <a:prstGeom prst="rect">
            <a:avLst/>
          </a:prstGeom>
          <a:solidFill>
            <a:srgbClr val="F57B4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func_B( )</a:t>
            </a:r>
          </a:p>
          <a:p>
            <a:pPr algn="ctr"/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localA</a:t>
            </a:r>
          </a:p>
          <a:p>
            <a:pPr algn="ctr"/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localB</a:t>
            </a:r>
          </a:p>
        </p:txBody>
      </p:sp>
      <p:sp>
        <p:nvSpPr>
          <p:cNvPr id="11313" name="Arc 49"/>
          <p:cNvSpPr>
            <a:spLocks/>
          </p:cNvSpPr>
          <p:nvPr/>
        </p:nvSpPr>
        <p:spPr bwMode="auto">
          <a:xfrm>
            <a:off x="8464550" y="1138238"/>
            <a:ext cx="715963" cy="3062287"/>
          </a:xfrm>
          <a:custGeom>
            <a:avLst/>
            <a:gdLst>
              <a:gd name="G0" fmla="+- 4028 0 0"/>
              <a:gd name="G1" fmla="+- 21600 0 0"/>
              <a:gd name="G2" fmla="+- 21600 0 0"/>
              <a:gd name="T0" fmla="*/ 4028 w 25628"/>
              <a:gd name="T1" fmla="*/ 0 h 43200"/>
              <a:gd name="T2" fmla="*/ 0 w 25628"/>
              <a:gd name="T3" fmla="*/ 42821 h 43200"/>
              <a:gd name="T4" fmla="*/ 4028 w 25628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628" h="43200" fill="none" extrusionOk="0">
                <a:moveTo>
                  <a:pt x="4027" y="0"/>
                </a:moveTo>
                <a:cubicBezTo>
                  <a:pt x="15957" y="0"/>
                  <a:pt x="25628" y="9670"/>
                  <a:pt x="25628" y="21600"/>
                </a:cubicBezTo>
                <a:cubicBezTo>
                  <a:pt x="25628" y="33529"/>
                  <a:pt x="15957" y="43200"/>
                  <a:pt x="4028" y="43200"/>
                </a:cubicBezTo>
                <a:cubicBezTo>
                  <a:pt x="2676" y="43200"/>
                  <a:pt x="1327" y="43073"/>
                  <a:pt x="-1" y="42821"/>
                </a:cubicBezTo>
              </a:path>
              <a:path w="25628" h="43200" stroke="0" extrusionOk="0">
                <a:moveTo>
                  <a:pt x="4027" y="0"/>
                </a:moveTo>
                <a:cubicBezTo>
                  <a:pt x="15957" y="0"/>
                  <a:pt x="25628" y="9670"/>
                  <a:pt x="25628" y="21600"/>
                </a:cubicBezTo>
                <a:cubicBezTo>
                  <a:pt x="25628" y="33529"/>
                  <a:pt x="15957" y="43200"/>
                  <a:pt x="4028" y="43200"/>
                </a:cubicBezTo>
                <a:cubicBezTo>
                  <a:pt x="2676" y="43200"/>
                  <a:pt x="1327" y="43073"/>
                  <a:pt x="-1" y="42821"/>
                </a:cubicBezTo>
                <a:lnTo>
                  <a:pt x="4028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314" name="Rectangle 50"/>
          <p:cNvSpPr>
            <a:spLocks noChangeArrowheads="1"/>
          </p:cNvSpPr>
          <p:nvPr/>
        </p:nvSpPr>
        <p:spPr bwMode="auto">
          <a:xfrm>
            <a:off x="7026275" y="1544638"/>
            <a:ext cx="1662113" cy="6731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72549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GB" sz="1400" b="1"/>
              <a:t>func_A ()</a:t>
            </a:r>
          </a:p>
          <a:p>
            <a:pPr algn="ctr"/>
            <a:r>
              <a:rPr lang="en-GB" sz="1400" b="1"/>
              <a:t>localA</a:t>
            </a:r>
          </a:p>
          <a:p>
            <a:pPr algn="ctr"/>
            <a:r>
              <a:rPr lang="en-GB" sz="1400" b="1"/>
              <a:t>localB</a:t>
            </a:r>
          </a:p>
        </p:txBody>
      </p:sp>
      <p:sp>
        <p:nvSpPr>
          <p:cNvPr id="11316" name="Rectangle 52"/>
          <p:cNvSpPr>
            <a:spLocks noChangeArrowheads="1"/>
          </p:cNvSpPr>
          <p:nvPr/>
        </p:nvSpPr>
        <p:spPr bwMode="auto">
          <a:xfrm>
            <a:off x="7096125" y="260350"/>
            <a:ext cx="14652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/>
              <a:t>Topo da Memória</a:t>
            </a:r>
          </a:p>
        </p:txBody>
      </p:sp>
      <p:sp>
        <p:nvSpPr>
          <p:cNvPr id="11318" name="Freeform 54"/>
          <p:cNvSpPr>
            <a:spLocks/>
          </p:cNvSpPr>
          <p:nvPr/>
        </p:nvSpPr>
        <p:spPr bwMode="auto">
          <a:xfrm flipH="1">
            <a:off x="8388350" y="1341438"/>
            <a:ext cx="360363" cy="719137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8" y="453"/>
              </a:cxn>
            </a:cxnLst>
            <a:rect l="0" t="0" r="r" b="b"/>
            <a:pathLst>
              <a:path w="8" h="453">
                <a:moveTo>
                  <a:pt x="8" y="0"/>
                </a:moveTo>
                <a:cubicBezTo>
                  <a:pt x="4" y="189"/>
                  <a:pt x="0" y="378"/>
                  <a:pt x="8" y="453"/>
                </a:cubicBezTo>
              </a:path>
            </a:pathLst>
          </a:custGeom>
          <a:noFill/>
          <a:ln w="34925" cap="flat" cmpd="sng">
            <a:solidFill>
              <a:srgbClr val="00FF00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1319" name="Rectangle 55"/>
          <p:cNvSpPr>
            <a:spLocks noChangeArrowheads="1"/>
          </p:cNvSpPr>
          <p:nvPr/>
        </p:nvSpPr>
        <p:spPr bwMode="auto">
          <a:xfrm>
            <a:off x="7023100" y="631825"/>
            <a:ext cx="1652588" cy="271463"/>
          </a:xfrm>
          <a:prstGeom prst="rect">
            <a:avLst/>
          </a:prstGeom>
          <a:solidFill>
            <a:srgbClr val="F57B4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GB" sz="1400" b="1"/>
              <a:t>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592138" y="2139950"/>
            <a:ext cx="3263900" cy="215900"/>
          </a:xfrm>
          <a:prstGeom prst="rect">
            <a:avLst/>
          </a:prstGeom>
          <a:solidFill>
            <a:srgbClr val="F57B49"/>
          </a:solidFill>
          <a:ln w="12700">
            <a:solidFill>
              <a:srgbClr val="F57B4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685800" y="0"/>
            <a:ext cx="4114800" cy="6597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</a:pPr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  <a:t>Programa: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#include &lt;stdio.h&gt;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 a, b; //globais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GB" sz="1600" b="1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 func_A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int localA, localB;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- - - 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void func_B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 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int localA, localB;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localA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localB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main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int x;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a = 2;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b = 10;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func_B();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x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</p:txBody>
      </p:sp>
      <p:grpSp>
        <p:nvGrpSpPr>
          <p:cNvPr id="114692" name="Group 4"/>
          <p:cNvGrpSpPr>
            <a:grpSpLocks/>
          </p:cNvGrpSpPr>
          <p:nvPr/>
        </p:nvGrpSpPr>
        <p:grpSpPr bwMode="auto">
          <a:xfrm>
            <a:off x="5230813" y="1938338"/>
            <a:ext cx="1760537" cy="638175"/>
            <a:chOff x="3288" y="514"/>
            <a:chExt cx="1109" cy="402"/>
          </a:xfrm>
        </p:grpSpPr>
        <p:sp>
          <p:nvSpPr>
            <p:cNvPr id="114693" name="AutoShape 5"/>
            <p:cNvSpPr>
              <a:spLocks noChangeArrowheads="1"/>
            </p:cNvSpPr>
            <p:nvPr/>
          </p:nvSpPr>
          <p:spPr bwMode="auto">
            <a:xfrm>
              <a:off x="4213" y="628"/>
              <a:ext cx="184" cy="136"/>
            </a:xfrm>
            <a:prstGeom prst="rightArrow">
              <a:avLst>
                <a:gd name="adj1" fmla="val 50000"/>
                <a:gd name="adj2" fmla="val 67653"/>
              </a:avLst>
            </a:prstGeom>
            <a:solidFill>
              <a:srgbClr val="F57B4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4694" name="Rectangle 6"/>
            <p:cNvSpPr>
              <a:spLocks noChangeArrowheads="1"/>
            </p:cNvSpPr>
            <p:nvPr/>
          </p:nvSpPr>
          <p:spPr bwMode="auto">
            <a:xfrm>
              <a:off x="3288" y="514"/>
              <a:ext cx="938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sz="1800" b="1"/>
                <a:t>StackPointer</a:t>
              </a:r>
            </a:p>
            <a:p>
              <a:r>
                <a:rPr lang="en-GB" sz="1800" i="1"/>
                <a:t>Topo da Pilha</a:t>
              </a:r>
            </a:p>
          </p:txBody>
        </p:sp>
      </p:grp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7026275" y="1882775"/>
            <a:ext cx="1663700" cy="1577975"/>
          </a:xfrm>
          <a:prstGeom prst="rect">
            <a:avLst/>
          </a:prstGeom>
          <a:gradFill rotWithShape="0">
            <a:gsLst>
              <a:gs pos="0">
                <a:srgbClr val="7B00E4"/>
              </a:gs>
              <a:gs pos="100000">
                <a:srgbClr val="7B00E4">
                  <a:gamma/>
                  <a:shade val="29804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114696" name="Rectangle 8"/>
          <p:cNvSpPr>
            <a:spLocks noChangeArrowheads="1"/>
          </p:cNvSpPr>
          <p:nvPr/>
        </p:nvSpPr>
        <p:spPr bwMode="auto">
          <a:xfrm>
            <a:off x="7032625" y="3479800"/>
            <a:ext cx="1651000" cy="431800"/>
          </a:xfrm>
          <a:prstGeom prst="rect">
            <a:avLst/>
          </a:prstGeom>
          <a:solidFill>
            <a:srgbClr val="00279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a  = 2</a:t>
            </a:r>
          </a:p>
          <a:p>
            <a:pPr algn="ctr"/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b = 10</a:t>
            </a:r>
          </a:p>
        </p:txBody>
      </p:sp>
      <p:sp>
        <p:nvSpPr>
          <p:cNvPr id="114697" name="Rectangle 9"/>
          <p:cNvSpPr>
            <a:spLocks noChangeArrowheads="1"/>
          </p:cNvSpPr>
          <p:nvPr/>
        </p:nvSpPr>
        <p:spPr bwMode="auto">
          <a:xfrm>
            <a:off x="7032625" y="3937000"/>
            <a:ext cx="1651000" cy="660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10010101...</a:t>
            </a:r>
          </a:p>
        </p:txBody>
      </p:sp>
      <p:sp>
        <p:nvSpPr>
          <p:cNvPr id="114698" name="Rectangle 10"/>
          <p:cNvSpPr>
            <a:spLocks noChangeArrowheads="1"/>
          </p:cNvSpPr>
          <p:nvPr/>
        </p:nvSpPr>
        <p:spPr bwMode="auto">
          <a:xfrm>
            <a:off x="7026275" y="4619625"/>
            <a:ext cx="1663700" cy="673100"/>
          </a:xfrm>
          <a:prstGeom prst="rect">
            <a:avLst/>
          </a:prstGeom>
          <a:gradFill rotWithShape="0">
            <a:gsLst>
              <a:gs pos="0">
                <a:srgbClr val="00B7A5">
                  <a:gamma/>
                  <a:shade val="29804"/>
                  <a:invGamma/>
                </a:srgbClr>
              </a:gs>
              <a:gs pos="100000">
                <a:srgbClr val="00B7A5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Sist.Operacional</a:t>
            </a:r>
          </a:p>
        </p:txBody>
      </p:sp>
      <p:sp>
        <p:nvSpPr>
          <p:cNvPr id="114699" name="AutoShape 11"/>
          <p:cNvSpPr>
            <a:spLocks noChangeArrowheads="1"/>
          </p:cNvSpPr>
          <p:nvPr/>
        </p:nvSpPr>
        <p:spPr bwMode="auto">
          <a:xfrm>
            <a:off x="6645275" y="3244850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114700" name="Rectangle 12"/>
          <p:cNvSpPr>
            <a:spLocks noChangeArrowheads="1"/>
          </p:cNvSpPr>
          <p:nvPr/>
        </p:nvSpPr>
        <p:spPr bwMode="auto">
          <a:xfrm>
            <a:off x="4787900" y="2708275"/>
            <a:ext cx="1944688" cy="912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800" b="1"/>
              <a:t>HeapPointer</a:t>
            </a:r>
          </a:p>
          <a:p>
            <a:r>
              <a:rPr lang="en-GB" sz="1800" i="1"/>
              <a:t>Início da Área de Memória Alocável</a:t>
            </a:r>
          </a:p>
        </p:txBody>
      </p:sp>
      <p:sp>
        <p:nvSpPr>
          <p:cNvPr id="114701" name="Rectangle 13"/>
          <p:cNvSpPr>
            <a:spLocks noChangeArrowheads="1"/>
          </p:cNvSpPr>
          <p:nvPr/>
        </p:nvSpPr>
        <p:spPr bwMode="auto">
          <a:xfrm>
            <a:off x="7169150" y="5338763"/>
            <a:ext cx="14779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/>
              <a:t>Base da Memória</a:t>
            </a:r>
          </a:p>
        </p:txBody>
      </p:sp>
      <p:sp>
        <p:nvSpPr>
          <p:cNvPr id="114702" name="Rectangle 14"/>
          <p:cNvSpPr>
            <a:spLocks noChangeArrowheads="1"/>
          </p:cNvSpPr>
          <p:nvPr/>
        </p:nvSpPr>
        <p:spPr bwMode="auto">
          <a:xfrm rot="5400000">
            <a:off x="8208169" y="3940969"/>
            <a:ext cx="12493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P r o g r a m a</a:t>
            </a:r>
          </a:p>
        </p:txBody>
      </p:sp>
      <p:sp>
        <p:nvSpPr>
          <p:cNvPr id="114703" name="Rectangle 15"/>
          <p:cNvSpPr>
            <a:spLocks noChangeArrowheads="1"/>
          </p:cNvSpPr>
          <p:nvPr/>
        </p:nvSpPr>
        <p:spPr bwMode="auto">
          <a:xfrm>
            <a:off x="5591175" y="3611563"/>
            <a:ext cx="16303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Variáveis globais</a:t>
            </a:r>
          </a:p>
        </p:txBody>
      </p:sp>
      <p:sp>
        <p:nvSpPr>
          <p:cNvPr id="114704" name="Rectangle 16"/>
          <p:cNvSpPr>
            <a:spLocks noChangeArrowheads="1"/>
          </p:cNvSpPr>
          <p:nvPr/>
        </p:nvSpPr>
        <p:spPr bwMode="auto">
          <a:xfrm>
            <a:off x="5807075" y="4114800"/>
            <a:ext cx="16303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Código objeto</a:t>
            </a:r>
          </a:p>
        </p:txBody>
      </p:sp>
      <p:sp>
        <p:nvSpPr>
          <p:cNvPr id="114705" name="Rectangle 17"/>
          <p:cNvSpPr>
            <a:spLocks noChangeArrowheads="1"/>
          </p:cNvSpPr>
          <p:nvPr/>
        </p:nvSpPr>
        <p:spPr bwMode="auto">
          <a:xfrm>
            <a:off x="7024688" y="896938"/>
            <a:ext cx="1662112" cy="673100"/>
          </a:xfrm>
          <a:prstGeom prst="rect">
            <a:avLst/>
          </a:prstGeom>
          <a:solidFill>
            <a:srgbClr val="F57B4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GB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func_B( )</a:t>
            </a:r>
          </a:p>
          <a:p>
            <a:pPr algn="ctr"/>
            <a:r>
              <a:rPr lang="en-GB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localA</a:t>
            </a:r>
          </a:p>
          <a:p>
            <a:pPr algn="ctr"/>
            <a:r>
              <a:rPr lang="en-GB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localB</a:t>
            </a:r>
          </a:p>
        </p:txBody>
      </p:sp>
      <p:sp>
        <p:nvSpPr>
          <p:cNvPr id="114706" name="Arc 18"/>
          <p:cNvSpPr>
            <a:spLocks/>
          </p:cNvSpPr>
          <p:nvPr/>
        </p:nvSpPr>
        <p:spPr bwMode="auto">
          <a:xfrm>
            <a:off x="8464550" y="1138238"/>
            <a:ext cx="715963" cy="3062287"/>
          </a:xfrm>
          <a:custGeom>
            <a:avLst/>
            <a:gdLst>
              <a:gd name="G0" fmla="+- 4028 0 0"/>
              <a:gd name="G1" fmla="+- 21600 0 0"/>
              <a:gd name="G2" fmla="+- 21600 0 0"/>
              <a:gd name="T0" fmla="*/ 4028 w 25628"/>
              <a:gd name="T1" fmla="*/ 0 h 43200"/>
              <a:gd name="T2" fmla="*/ 0 w 25628"/>
              <a:gd name="T3" fmla="*/ 42821 h 43200"/>
              <a:gd name="T4" fmla="*/ 4028 w 25628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628" h="43200" fill="none" extrusionOk="0">
                <a:moveTo>
                  <a:pt x="4027" y="0"/>
                </a:moveTo>
                <a:cubicBezTo>
                  <a:pt x="15957" y="0"/>
                  <a:pt x="25628" y="9670"/>
                  <a:pt x="25628" y="21600"/>
                </a:cubicBezTo>
                <a:cubicBezTo>
                  <a:pt x="25628" y="33529"/>
                  <a:pt x="15957" y="43200"/>
                  <a:pt x="4028" y="43200"/>
                </a:cubicBezTo>
                <a:cubicBezTo>
                  <a:pt x="2676" y="43200"/>
                  <a:pt x="1327" y="43073"/>
                  <a:pt x="-1" y="42821"/>
                </a:cubicBezTo>
              </a:path>
              <a:path w="25628" h="43200" stroke="0" extrusionOk="0">
                <a:moveTo>
                  <a:pt x="4027" y="0"/>
                </a:moveTo>
                <a:cubicBezTo>
                  <a:pt x="15957" y="0"/>
                  <a:pt x="25628" y="9670"/>
                  <a:pt x="25628" y="21600"/>
                </a:cubicBezTo>
                <a:cubicBezTo>
                  <a:pt x="25628" y="33529"/>
                  <a:pt x="15957" y="43200"/>
                  <a:pt x="4028" y="43200"/>
                </a:cubicBezTo>
                <a:cubicBezTo>
                  <a:pt x="2676" y="43200"/>
                  <a:pt x="1327" y="43073"/>
                  <a:pt x="-1" y="42821"/>
                </a:cubicBezTo>
                <a:lnTo>
                  <a:pt x="4028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4707" name="Rectangle 19"/>
          <p:cNvSpPr>
            <a:spLocks noChangeArrowheads="1"/>
          </p:cNvSpPr>
          <p:nvPr/>
        </p:nvSpPr>
        <p:spPr bwMode="auto">
          <a:xfrm>
            <a:off x="7026275" y="1544638"/>
            <a:ext cx="1662113" cy="6731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72549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GB" sz="1400"/>
              <a:t>func_A ()</a:t>
            </a:r>
          </a:p>
          <a:p>
            <a:pPr algn="ctr"/>
            <a:r>
              <a:rPr lang="en-GB" sz="1400"/>
              <a:t>localA</a:t>
            </a:r>
          </a:p>
          <a:p>
            <a:pPr algn="ctr"/>
            <a:r>
              <a:rPr lang="en-GB" sz="1400"/>
              <a:t>localB</a:t>
            </a:r>
          </a:p>
        </p:txBody>
      </p:sp>
      <p:sp>
        <p:nvSpPr>
          <p:cNvPr id="114708" name="Rectangle 20"/>
          <p:cNvSpPr>
            <a:spLocks noChangeArrowheads="1"/>
          </p:cNvSpPr>
          <p:nvPr/>
        </p:nvSpPr>
        <p:spPr bwMode="auto">
          <a:xfrm>
            <a:off x="7096125" y="260350"/>
            <a:ext cx="14652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/>
              <a:t>Topo da Memória</a:t>
            </a:r>
          </a:p>
        </p:txBody>
      </p:sp>
      <p:sp>
        <p:nvSpPr>
          <p:cNvPr id="114709" name="Freeform 21"/>
          <p:cNvSpPr>
            <a:spLocks/>
          </p:cNvSpPr>
          <p:nvPr/>
        </p:nvSpPr>
        <p:spPr bwMode="auto">
          <a:xfrm flipH="1">
            <a:off x="8388350" y="1341438"/>
            <a:ext cx="360363" cy="719137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8" y="453"/>
              </a:cxn>
            </a:cxnLst>
            <a:rect l="0" t="0" r="r" b="b"/>
            <a:pathLst>
              <a:path w="8" h="453">
                <a:moveTo>
                  <a:pt x="8" y="0"/>
                </a:moveTo>
                <a:cubicBezTo>
                  <a:pt x="4" y="189"/>
                  <a:pt x="0" y="378"/>
                  <a:pt x="8" y="453"/>
                </a:cubicBezTo>
              </a:path>
            </a:pathLst>
          </a:custGeom>
          <a:noFill/>
          <a:ln w="34925" cap="flat" cmpd="sng">
            <a:solidFill>
              <a:srgbClr val="00FF00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14710" name="Rectangle 22"/>
          <p:cNvSpPr>
            <a:spLocks noChangeArrowheads="1"/>
          </p:cNvSpPr>
          <p:nvPr/>
        </p:nvSpPr>
        <p:spPr bwMode="auto">
          <a:xfrm>
            <a:off x="7023100" y="631825"/>
            <a:ext cx="1652588" cy="271463"/>
          </a:xfrm>
          <a:prstGeom prst="rect">
            <a:avLst/>
          </a:prstGeom>
          <a:solidFill>
            <a:srgbClr val="F57B4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GB" sz="1400" b="1"/>
              <a:t>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22" name="Rectangle 26"/>
          <p:cNvSpPr>
            <a:spLocks noChangeArrowheads="1"/>
          </p:cNvSpPr>
          <p:nvPr/>
        </p:nvSpPr>
        <p:spPr bwMode="auto">
          <a:xfrm>
            <a:off x="6951663" y="908050"/>
            <a:ext cx="1652587" cy="271463"/>
          </a:xfrm>
          <a:prstGeom prst="rect">
            <a:avLst/>
          </a:prstGeom>
          <a:solidFill>
            <a:srgbClr val="F57B4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400" b="1"/>
              <a:t>x</a:t>
            </a:r>
          </a:p>
        </p:txBody>
      </p:sp>
      <p:sp>
        <p:nvSpPr>
          <p:cNvPr id="80917" name="Rectangle 21"/>
          <p:cNvSpPr>
            <a:spLocks noChangeArrowheads="1"/>
          </p:cNvSpPr>
          <p:nvPr/>
        </p:nvSpPr>
        <p:spPr bwMode="auto">
          <a:xfrm>
            <a:off x="6948488" y="1182688"/>
            <a:ext cx="1662112" cy="673100"/>
          </a:xfrm>
          <a:prstGeom prst="rect">
            <a:avLst/>
          </a:prstGeom>
          <a:solidFill>
            <a:srgbClr val="F57B4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func_B( )</a:t>
            </a:r>
          </a:p>
          <a:p>
            <a:pPr algn="ctr"/>
            <a:r>
              <a:rPr lang="en-GB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localA</a:t>
            </a:r>
          </a:p>
          <a:p>
            <a:pPr algn="ctr"/>
            <a:r>
              <a:rPr lang="en-GB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localB</a:t>
            </a: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525463" y="2565400"/>
            <a:ext cx="3240087" cy="215900"/>
          </a:xfrm>
          <a:prstGeom prst="rect">
            <a:avLst/>
          </a:prstGeom>
          <a:solidFill>
            <a:srgbClr val="F57B49"/>
          </a:solidFill>
          <a:ln w="12700">
            <a:solidFill>
              <a:srgbClr val="F57B4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80899" name="Group 3"/>
          <p:cNvGrpSpPr>
            <a:grpSpLocks/>
          </p:cNvGrpSpPr>
          <p:nvPr/>
        </p:nvGrpSpPr>
        <p:grpSpPr bwMode="auto">
          <a:xfrm>
            <a:off x="2768600" y="2708275"/>
            <a:ext cx="1046163" cy="1081088"/>
            <a:chOff x="2112" y="1589"/>
            <a:chExt cx="432" cy="855"/>
          </a:xfrm>
        </p:grpSpPr>
        <p:sp>
          <p:nvSpPr>
            <p:cNvPr id="80900" name="Arc 4"/>
            <p:cNvSpPr>
              <a:spLocks/>
            </p:cNvSpPr>
            <p:nvPr/>
          </p:nvSpPr>
          <p:spPr bwMode="auto">
            <a:xfrm>
              <a:off x="2112" y="1589"/>
              <a:ext cx="428" cy="1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 cap="rnd">
              <a:solidFill>
                <a:srgbClr val="F57B4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0901" name="Arc 5"/>
            <p:cNvSpPr>
              <a:spLocks/>
            </p:cNvSpPr>
            <p:nvPr/>
          </p:nvSpPr>
          <p:spPr bwMode="auto">
            <a:xfrm>
              <a:off x="2274" y="2260"/>
              <a:ext cx="266" cy="1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8575" cap="rnd">
              <a:solidFill>
                <a:srgbClr val="F57B49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0902" name="Line 6"/>
            <p:cNvSpPr>
              <a:spLocks noChangeShapeType="1"/>
            </p:cNvSpPr>
            <p:nvPr/>
          </p:nvSpPr>
          <p:spPr bwMode="auto">
            <a:xfrm>
              <a:off x="2544" y="1776"/>
              <a:ext cx="0" cy="480"/>
            </a:xfrm>
            <a:prstGeom prst="line">
              <a:avLst/>
            </a:prstGeom>
            <a:noFill/>
            <a:ln w="28575">
              <a:solidFill>
                <a:srgbClr val="F57B4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536575" y="128588"/>
            <a:ext cx="4114800" cy="632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</a:pPr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  <a:t>Programa: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#include &lt;stdio.h&gt;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 a, b; //globais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GB" sz="1600" b="1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 func_A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int localA, localB;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- - - 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void func_B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 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int localA, localB;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localA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localB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main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int x;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a = 2;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b = 10;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func_B();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x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</p:txBody>
      </p:sp>
      <p:grpSp>
        <p:nvGrpSpPr>
          <p:cNvPr id="80904" name="Group 8"/>
          <p:cNvGrpSpPr>
            <a:grpSpLocks/>
          </p:cNvGrpSpPr>
          <p:nvPr/>
        </p:nvGrpSpPr>
        <p:grpSpPr bwMode="auto">
          <a:xfrm>
            <a:off x="5148263" y="1638300"/>
            <a:ext cx="1760537" cy="638175"/>
            <a:chOff x="3288" y="514"/>
            <a:chExt cx="1109" cy="402"/>
          </a:xfrm>
        </p:grpSpPr>
        <p:sp>
          <p:nvSpPr>
            <p:cNvPr id="80905" name="AutoShape 9"/>
            <p:cNvSpPr>
              <a:spLocks noChangeArrowheads="1"/>
            </p:cNvSpPr>
            <p:nvPr/>
          </p:nvSpPr>
          <p:spPr bwMode="auto">
            <a:xfrm>
              <a:off x="4213" y="628"/>
              <a:ext cx="184" cy="136"/>
            </a:xfrm>
            <a:prstGeom prst="rightArrow">
              <a:avLst>
                <a:gd name="adj1" fmla="val 50000"/>
                <a:gd name="adj2" fmla="val 67653"/>
              </a:avLst>
            </a:prstGeom>
            <a:solidFill>
              <a:srgbClr val="F57B4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0906" name="Rectangle 10"/>
            <p:cNvSpPr>
              <a:spLocks noChangeArrowheads="1"/>
            </p:cNvSpPr>
            <p:nvPr/>
          </p:nvSpPr>
          <p:spPr bwMode="auto">
            <a:xfrm>
              <a:off x="3288" y="514"/>
              <a:ext cx="938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sz="1800" b="1"/>
                <a:t>StackPointer</a:t>
              </a:r>
            </a:p>
            <a:p>
              <a:r>
                <a:rPr lang="en-GB" sz="1800" i="1"/>
                <a:t>Topo da Pilha</a:t>
              </a:r>
            </a:p>
          </p:txBody>
        </p:sp>
      </p:grpSp>
      <p:sp>
        <p:nvSpPr>
          <p:cNvPr id="80907" name="Rectangle 11"/>
          <p:cNvSpPr>
            <a:spLocks noChangeArrowheads="1"/>
          </p:cNvSpPr>
          <p:nvPr/>
        </p:nvSpPr>
        <p:spPr bwMode="auto">
          <a:xfrm>
            <a:off x="6950075" y="1844675"/>
            <a:ext cx="1663700" cy="2035175"/>
          </a:xfrm>
          <a:prstGeom prst="rect">
            <a:avLst/>
          </a:prstGeom>
          <a:gradFill rotWithShape="0">
            <a:gsLst>
              <a:gs pos="0">
                <a:srgbClr val="7B00E4"/>
              </a:gs>
              <a:gs pos="100000">
                <a:srgbClr val="7B00E4">
                  <a:gamma/>
                  <a:shade val="29804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6956425" y="3898900"/>
            <a:ext cx="1651000" cy="431800"/>
          </a:xfrm>
          <a:prstGeom prst="rect">
            <a:avLst/>
          </a:prstGeom>
          <a:solidFill>
            <a:srgbClr val="00279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a  = 2</a:t>
            </a:r>
          </a:p>
          <a:p>
            <a:pPr algn="ctr"/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b = 10</a:t>
            </a:r>
            <a:endParaRPr lang="en-GB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0909" name="Rectangle 13"/>
          <p:cNvSpPr>
            <a:spLocks noChangeArrowheads="1"/>
          </p:cNvSpPr>
          <p:nvPr/>
        </p:nvSpPr>
        <p:spPr bwMode="auto">
          <a:xfrm>
            <a:off x="6956425" y="4356100"/>
            <a:ext cx="1651000" cy="660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10010101...</a:t>
            </a:r>
          </a:p>
        </p:txBody>
      </p:sp>
      <p:sp>
        <p:nvSpPr>
          <p:cNvPr id="80910" name="Rectangle 14"/>
          <p:cNvSpPr>
            <a:spLocks noChangeArrowheads="1"/>
          </p:cNvSpPr>
          <p:nvPr/>
        </p:nvSpPr>
        <p:spPr bwMode="auto">
          <a:xfrm>
            <a:off x="6950075" y="5038725"/>
            <a:ext cx="1663700" cy="673100"/>
          </a:xfrm>
          <a:prstGeom prst="rect">
            <a:avLst/>
          </a:prstGeom>
          <a:gradFill rotWithShape="0">
            <a:gsLst>
              <a:gs pos="0">
                <a:srgbClr val="00B7A5">
                  <a:gamma/>
                  <a:shade val="29804"/>
                  <a:invGamma/>
                </a:srgbClr>
              </a:gs>
              <a:gs pos="100000">
                <a:srgbClr val="00B7A5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Sist.Operacional</a:t>
            </a:r>
          </a:p>
        </p:txBody>
      </p:sp>
      <p:sp>
        <p:nvSpPr>
          <p:cNvPr id="80911" name="AutoShape 15"/>
          <p:cNvSpPr>
            <a:spLocks noChangeArrowheads="1"/>
          </p:cNvSpPr>
          <p:nvPr/>
        </p:nvSpPr>
        <p:spPr bwMode="auto">
          <a:xfrm>
            <a:off x="6569075" y="3663950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5154613" y="2878138"/>
            <a:ext cx="1501775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 b="1"/>
              <a:t>HeapPointer</a:t>
            </a:r>
          </a:p>
          <a:p>
            <a:r>
              <a:rPr lang="en-GB" sz="1800" i="1"/>
              <a:t>Início da Área</a:t>
            </a:r>
          </a:p>
          <a:p>
            <a:r>
              <a:rPr lang="en-GB" sz="1800" i="1"/>
              <a:t>de Memória </a:t>
            </a:r>
          </a:p>
          <a:p>
            <a:r>
              <a:rPr lang="en-GB" sz="1800" i="1"/>
              <a:t>Alocável</a:t>
            </a:r>
          </a:p>
        </p:txBody>
      </p:sp>
      <p:sp>
        <p:nvSpPr>
          <p:cNvPr id="80913" name="Rectangle 17"/>
          <p:cNvSpPr>
            <a:spLocks noChangeArrowheads="1"/>
          </p:cNvSpPr>
          <p:nvPr/>
        </p:nvSpPr>
        <p:spPr bwMode="auto">
          <a:xfrm>
            <a:off x="7092950" y="5757863"/>
            <a:ext cx="14779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/>
              <a:t>Base da Memória</a:t>
            </a:r>
          </a:p>
        </p:txBody>
      </p:sp>
      <p:sp>
        <p:nvSpPr>
          <p:cNvPr id="80914" name="Rectangle 18"/>
          <p:cNvSpPr>
            <a:spLocks noChangeArrowheads="1"/>
          </p:cNvSpPr>
          <p:nvPr/>
        </p:nvSpPr>
        <p:spPr bwMode="auto">
          <a:xfrm rot="5400000">
            <a:off x="8131969" y="4360069"/>
            <a:ext cx="12493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P r o g r a m a</a:t>
            </a:r>
          </a:p>
        </p:txBody>
      </p:sp>
      <p:sp>
        <p:nvSpPr>
          <p:cNvPr id="80915" name="Rectangle 19"/>
          <p:cNvSpPr>
            <a:spLocks noChangeArrowheads="1"/>
          </p:cNvSpPr>
          <p:nvPr/>
        </p:nvSpPr>
        <p:spPr bwMode="auto">
          <a:xfrm>
            <a:off x="5514975" y="4030663"/>
            <a:ext cx="16303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Variáveis globais</a:t>
            </a:r>
          </a:p>
        </p:txBody>
      </p:sp>
      <p:sp>
        <p:nvSpPr>
          <p:cNvPr id="80916" name="Rectangle 20"/>
          <p:cNvSpPr>
            <a:spLocks noChangeArrowheads="1"/>
          </p:cNvSpPr>
          <p:nvPr/>
        </p:nvSpPr>
        <p:spPr bwMode="auto">
          <a:xfrm>
            <a:off x="5730875" y="4533900"/>
            <a:ext cx="16303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Código objeto</a:t>
            </a:r>
          </a:p>
        </p:txBody>
      </p:sp>
      <p:sp>
        <p:nvSpPr>
          <p:cNvPr id="80918" name="Arc 22"/>
          <p:cNvSpPr>
            <a:spLocks/>
          </p:cNvSpPr>
          <p:nvPr/>
        </p:nvSpPr>
        <p:spPr bwMode="auto">
          <a:xfrm>
            <a:off x="8201025" y="1557338"/>
            <a:ext cx="715963" cy="3062287"/>
          </a:xfrm>
          <a:custGeom>
            <a:avLst/>
            <a:gdLst>
              <a:gd name="G0" fmla="+- 4028 0 0"/>
              <a:gd name="G1" fmla="+- 21600 0 0"/>
              <a:gd name="G2" fmla="+- 21600 0 0"/>
              <a:gd name="T0" fmla="*/ 4028 w 25628"/>
              <a:gd name="T1" fmla="*/ 0 h 43200"/>
              <a:gd name="T2" fmla="*/ 0 w 25628"/>
              <a:gd name="T3" fmla="*/ 42821 h 43200"/>
              <a:gd name="T4" fmla="*/ 4028 w 25628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628" h="43200" fill="none" extrusionOk="0">
                <a:moveTo>
                  <a:pt x="4027" y="0"/>
                </a:moveTo>
                <a:cubicBezTo>
                  <a:pt x="15957" y="0"/>
                  <a:pt x="25628" y="9670"/>
                  <a:pt x="25628" y="21600"/>
                </a:cubicBezTo>
                <a:cubicBezTo>
                  <a:pt x="25628" y="33529"/>
                  <a:pt x="15957" y="43200"/>
                  <a:pt x="4028" y="43200"/>
                </a:cubicBezTo>
                <a:cubicBezTo>
                  <a:pt x="2676" y="43200"/>
                  <a:pt x="1327" y="43073"/>
                  <a:pt x="-1" y="42821"/>
                </a:cubicBezTo>
              </a:path>
              <a:path w="25628" h="43200" stroke="0" extrusionOk="0">
                <a:moveTo>
                  <a:pt x="4027" y="0"/>
                </a:moveTo>
                <a:cubicBezTo>
                  <a:pt x="15957" y="0"/>
                  <a:pt x="25628" y="9670"/>
                  <a:pt x="25628" y="21600"/>
                </a:cubicBezTo>
                <a:cubicBezTo>
                  <a:pt x="25628" y="33529"/>
                  <a:pt x="15957" y="43200"/>
                  <a:pt x="4028" y="43200"/>
                </a:cubicBezTo>
                <a:cubicBezTo>
                  <a:pt x="2676" y="43200"/>
                  <a:pt x="1327" y="43073"/>
                  <a:pt x="-1" y="42821"/>
                </a:cubicBezTo>
                <a:lnTo>
                  <a:pt x="4028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80920" name="Rectangle 24"/>
          <p:cNvSpPr>
            <a:spLocks noChangeArrowheads="1"/>
          </p:cNvSpPr>
          <p:nvPr/>
        </p:nvSpPr>
        <p:spPr bwMode="auto">
          <a:xfrm>
            <a:off x="7019925" y="563563"/>
            <a:ext cx="14652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/>
              <a:t>Topo da Memória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2" name="Rectangle 50"/>
          <p:cNvSpPr>
            <a:spLocks noChangeArrowheads="1"/>
          </p:cNvSpPr>
          <p:nvPr/>
        </p:nvSpPr>
        <p:spPr bwMode="auto">
          <a:xfrm>
            <a:off x="6807200" y="798513"/>
            <a:ext cx="1652588" cy="271462"/>
          </a:xfrm>
          <a:prstGeom prst="rect">
            <a:avLst/>
          </a:prstGeom>
          <a:solidFill>
            <a:srgbClr val="F57B4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400" b="1"/>
              <a:t>x</a:t>
            </a: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592138" y="3846513"/>
            <a:ext cx="3263900" cy="215900"/>
          </a:xfrm>
          <a:prstGeom prst="rect">
            <a:avLst/>
          </a:prstGeom>
          <a:solidFill>
            <a:srgbClr val="F57B49"/>
          </a:solidFill>
          <a:ln w="12700">
            <a:solidFill>
              <a:srgbClr val="F57B4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3338" name="Group 26"/>
          <p:cNvGrpSpPr>
            <a:grpSpLocks/>
          </p:cNvGrpSpPr>
          <p:nvPr/>
        </p:nvGrpSpPr>
        <p:grpSpPr bwMode="auto">
          <a:xfrm>
            <a:off x="2438400" y="1427163"/>
            <a:ext cx="1898650" cy="2578100"/>
            <a:chOff x="1536" y="1061"/>
            <a:chExt cx="1196" cy="1624"/>
          </a:xfrm>
        </p:grpSpPr>
        <p:sp>
          <p:nvSpPr>
            <p:cNvPr id="13336" name="Arc 24"/>
            <p:cNvSpPr>
              <a:spLocks/>
            </p:cNvSpPr>
            <p:nvPr/>
          </p:nvSpPr>
          <p:spPr bwMode="auto">
            <a:xfrm>
              <a:off x="2336" y="1630"/>
              <a:ext cx="396" cy="1055"/>
            </a:xfrm>
            <a:custGeom>
              <a:avLst/>
              <a:gdLst>
                <a:gd name="G0" fmla="+- 0 0 0"/>
                <a:gd name="G1" fmla="+- 20 0 0"/>
                <a:gd name="G2" fmla="+- 21600 0 0"/>
                <a:gd name="T0" fmla="*/ 21600 w 21600"/>
                <a:gd name="T1" fmla="*/ 0 h 21620"/>
                <a:gd name="T2" fmla="*/ 0 w 21600"/>
                <a:gd name="T3" fmla="*/ 21620 h 21620"/>
                <a:gd name="T4" fmla="*/ 0 w 21600"/>
                <a:gd name="T5" fmla="*/ 20 h 21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20" fill="none" extrusionOk="0">
                  <a:moveTo>
                    <a:pt x="21599" y="0"/>
                  </a:moveTo>
                  <a:cubicBezTo>
                    <a:pt x="21599" y="6"/>
                    <a:pt x="21600" y="13"/>
                    <a:pt x="21600" y="20"/>
                  </a:cubicBezTo>
                  <a:cubicBezTo>
                    <a:pt x="21600" y="11949"/>
                    <a:pt x="11929" y="21619"/>
                    <a:pt x="0" y="21620"/>
                  </a:cubicBezTo>
                </a:path>
                <a:path w="21600" h="21620" stroke="0" extrusionOk="0">
                  <a:moveTo>
                    <a:pt x="21599" y="0"/>
                  </a:moveTo>
                  <a:cubicBezTo>
                    <a:pt x="21599" y="6"/>
                    <a:pt x="21600" y="13"/>
                    <a:pt x="21600" y="20"/>
                  </a:cubicBezTo>
                  <a:cubicBezTo>
                    <a:pt x="21600" y="11949"/>
                    <a:pt x="11929" y="21619"/>
                    <a:pt x="0" y="21620"/>
                  </a:cubicBezTo>
                  <a:lnTo>
                    <a:pt x="0" y="20"/>
                  </a:lnTo>
                  <a:close/>
                </a:path>
              </a:pathLst>
            </a:custGeom>
            <a:noFill/>
            <a:ln w="28575" cap="rnd">
              <a:solidFill>
                <a:srgbClr val="F57B4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37" name="Arc 25"/>
            <p:cNvSpPr>
              <a:spLocks/>
            </p:cNvSpPr>
            <p:nvPr/>
          </p:nvSpPr>
          <p:spPr bwMode="auto">
            <a:xfrm>
              <a:off x="1536" y="1061"/>
              <a:ext cx="1196" cy="57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562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14" y="0"/>
                    <a:pt x="21579" y="9647"/>
                    <a:pt x="21599" y="21562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14" y="0"/>
                    <a:pt x="21579" y="9647"/>
                    <a:pt x="21599" y="2156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 cap="rnd">
              <a:solidFill>
                <a:srgbClr val="F57B49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685800" y="0"/>
            <a:ext cx="4114800" cy="632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</a:pPr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  <a:t>Programa: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#include &lt;stdio.h&gt;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 a, b; //globais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GB" sz="1600" b="1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 func_A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int localA, localB;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- - - 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void func_B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 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int localA, localB;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localA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localB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main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int x;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a = 2;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b = 10;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func_B();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x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</p:txBody>
      </p:sp>
      <p:grpSp>
        <p:nvGrpSpPr>
          <p:cNvPr id="13344" name="Group 32"/>
          <p:cNvGrpSpPr>
            <a:grpSpLocks/>
          </p:cNvGrpSpPr>
          <p:nvPr/>
        </p:nvGrpSpPr>
        <p:grpSpPr bwMode="auto">
          <a:xfrm>
            <a:off x="5003800" y="1854200"/>
            <a:ext cx="1760538" cy="638175"/>
            <a:chOff x="3288" y="514"/>
            <a:chExt cx="1109" cy="402"/>
          </a:xfrm>
        </p:grpSpPr>
        <p:sp>
          <p:nvSpPr>
            <p:cNvPr id="13345" name="AutoShape 33"/>
            <p:cNvSpPr>
              <a:spLocks noChangeArrowheads="1"/>
            </p:cNvSpPr>
            <p:nvPr/>
          </p:nvSpPr>
          <p:spPr bwMode="auto">
            <a:xfrm>
              <a:off x="4213" y="628"/>
              <a:ext cx="184" cy="136"/>
            </a:xfrm>
            <a:prstGeom prst="rightArrow">
              <a:avLst>
                <a:gd name="adj1" fmla="val 50000"/>
                <a:gd name="adj2" fmla="val 67653"/>
              </a:avLst>
            </a:prstGeom>
            <a:solidFill>
              <a:srgbClr val="F57B4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46" name="Rectangle 34"/>
            <p:cNvSpPr>
              <a:spLocks noChangeArrowheads="1"/>
            </p:cNvSpPr>
            <p:nvPr/>
          </p:nvSpPr>
          <p:spPr bwMode="auto">
            <a:xfrm>
              <a:off x="3288" y="514"/>
              <a:ext cx="938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sz="1800" b="1"/>
                <a:t>StackPointer</a:t>
              </a:r>
            </a:p>
            <a:p>
              <a:r>
                <a:rPr lang="en-GB" sz="1800" i="1"/>
                <a:t>Topo da Pilha</a:t>
              </a:r>
            </a:p>
          </p:txBody>
        </p:sp>
      </p:grp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6877050" y="463550"/>
            <a:ext cx="14652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/>
              <a:t>Topo da Memória</a:t>
            </a:r>
          </a:p>
        </p:txBody>
      </p:sp>
      <p:sp>
        <p:nvSpPr>
          <p:cNvPr id="13348" name="Rectangle 36"/>
          <p:cNvSpPr>
            <a:spLocks noChangeArrowheads="1"/>
          </p:cNvSpPr>
          <p:nvPr/>
        </p:nvSpPr>
        <p:spPr bwMode="auto">
          <a:xfrm>
            <a:off x="6800850" y="2133600"/>
            <a:ext cx="1663700" cy="1706563"/>
          </a:xfrm>
          <a:prstGeom prst="rect">
            <a:avLst/>
          </a:prstGeom>
          <a:gradFill rotWithShape="0">
            <a:gsLst>
              <a:gs pos="0">
                <a:srgbClr val="7B00E4"/>
              </a:gs>
              <a:gs pos="100000">
                <a:srgbClr val="7B00E4">
                  <a:gamma/>
                  <a:shade val="29804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13349" name="Rectangle 37"/>
          <p:cNvSpPr>
            <a:spLocks noChangeArrowheads="1"/>
          </p:cNvSpPr>
          <p:nvPr/>
        </p:nvSpPr>
        <p:spPr bwMode="auto">
          <a:xfrm>
            <a:off x="6807200" y="3859213"/>
            <a:ext cx="1651000" cy="431800"/>
          </a:xfrm>
          <a:prstGeom prst="rect">
            <a:avLst/>
          </a:prstGeom>
          <a:solidFill>
            <a:srgbClr val="00279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a  = 2</a:t>
            </a:r>
          </a:p>
          <a:p>
            <a:pPr algn="ctr"/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b = 10</a:t>
            </a:r>
            <a:endParaRPr lang="en-GB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350" name="Rectangle 38"/>
          <p:cNvSpPr>
            <a:spLocks noChangeArrowheads="1"/>
          </p:cNvSpPr>
          <p:nvPr/>
        </p:nvSpPr>
        <p:spPr bwMode="auto">
          <a:xfrm>
            <a:off x="6807200" y="4316413"/>
            <a:ext cx="1651000" cy="660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10010101...</a:t>
            </a:r>
          </a:p>
        </p:txBody>
      </p:sp>
      <p:sp>
        <p:nvSpPr>
          <p:cNvPr id="13351" name="Rectangle 39"/>
          <p:cNvSpPr>
            <a:spLocks noChangeArrowheads="1"/>
          </p:cNvSpPr>
          <p:nvPr/>
        </p:nvSpPr>
        <p:spPr bwMode="auto">
          <a:xfrm>
            <a:off x="6800850" y="4999038"/>
            <a:ext cx="1663700" cy="673100"/>
          </a:xfrm>
          <a:prstGeom prst="rect">
            <a:avLst/>
          </a:prstGeom>
          <a:gradFill rotWithShape="0">
            <a:gsLst>
              <a:gs pos="0">
                <a:srgbClr val="00B7A5">
                  <a:gamma/>
                  <a:shade val="29804"/>
                  <a:invGamma/>
                </a:srgbClr>
              </a:gs>
              <a:gs pos="100000">
                <a:srgbClr val="00B7A5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Sist.Operacional</a:t>
            </a:r>
          </a:p>
        </p:txBody>
      </p:sp>
      <p:sp>
        <p:nvSpPr>
          <p:cNvPr id="13352" name="AutoShape 40"/>
          <p:cNvSpPr>
            <a:spLocks noChangeArrowheads="1"/>
          </p:cNvSpPr>
          <p:nvPr/>
        </p:nvSpPr>
        <p:spPr bwMode="auto">
          <a:xfrm>
            <a:off x="6419850" y="3624263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13353" name="Rectangle 41"/>
          <p:cNvSpPr>
            <a:spLocks noChangeArrowheads="1"/>
          </p:cNvSpPr>
          <p:nvPr/>
        </p:nvSpPr>
        <p:spPr bwMode="auto">
          <a:xfrm>
            <a:off x="4581525" y="3068638"/>
            <a:ext cx="2006600" cy="912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800" b="1"/>
              <a:t>HeapPointer</a:t>
            </a:r>
          </a:p>
          <a:p>
            <a:r>
              <a:rPr lang="en-GB" sz="1800" i="1"/>
              <a:t>Início da Área de Memória Alocável</a:t>
            </a:r>
          </a:p>
        </p:txBody>
      </p:sp>
      <p:sp>
        <p:nvSpPr>
          <p:cNvPr id="13354" name="Rectangle 42"/>
          <p:cNvSpPr>
            <a:spLocks noChangeArrowheads="1"/>
          </p:cNvSpPr>
          <p:nvPr/>
        </p:nvSpPr>
        <p:spPr bwMode="auto">
          <a:xfrm>
            <a:off x="6943725" y="5718175"/>
            <a:ext cx="14779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/>
              <a:t>Base da Memória</a:t>
            </a:r>
          </a:p>
        </p:txBody>
      </p:sp>
      <p:sp>
        <p:nvSpPr>
          <p:cNvPr id="13355" name="Rectangle 43"/>
          <p:cNvSpPr>
            <a:spLocks noChangeArrowheads="1"/>
          </p:cNvSpPr>
          <p:nvPr/>
        </p:nvSpPr>
        <p:spPr bwMode="auto">
          <a:xfrm rot="5400000">
            <a:off x="7982745" y="4320381"/>
            <a:ext cx="12493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P r o g r a m a</a:t>
            </a:r>
          </a:p>
        </p:txBody>
      </p:sp>
      <p:sp>
        <p:nvSpPr>
          <p:cNvPr id="13356" name="Rectangle 44"/>
          <p:cNvSpPr>
            <a:spLocks noChangeArrowheads="1"/>
          </p:cNvSpPr>
          <p:nvPr/>
        </p:nvSpPr>
        <p:spPr bwMode="auto">
          <a:xfrm>
            <a:off x="5365750" y="3990975"/>
            <a:ext cx="16303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Variáveis globais</a:t>
            </a:r>
          </a:p>
        </p:txBody>
      </p:sp>
      <p:sp>
        <p:nvSpPr>
          <p:cNvPr id="13357" name="Rectangle 45"/>
          <p:cNvSpPr>
            <a:spLocks noChangeArrowheads="1"/>
          </p:cNvSpPr>
          <p:nvPr/>
        </p:nvSpPr>
        <p:spPr bwMode="auto">
          <a:xfrm>
            <a:off x="5581650" y="4494213"/>
            <a:ext cx="16303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Código objeto</a:t>
            </a:r>
          </a:p>
        </p:txBody>
      </p:sp>
      <p:sp>
        <p:nvSpPr>
          <p:cNvPr id="13358" name="Rectangle 46"/>
          <p:cNvSpPr>
            <a:spLocks noChangeArrowheads="1"/>
          </p:cNvSpPr>
          <p:nvPr/>
        </p:nvSpPr>
        <p:spPr bwMode="auto">
          <a:xfrm>
            <a:off x="6797675" y="1069975"/>
            <a:ext cx="1662113" cy="673100"/>
          </a:xfrm>
          <a:prstGeom prst="rect">
            <a:avLst/>
          </a:prstGeom>
          <a:gradFill rotWithShape="0">
            <a:gsLst>
              <a:gs pos="0">
                <a:srgbClr val="FC0128"/>
              </a:gs>
              <a:gs pos="100000">
                <a:srgbClr val="FC012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GB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func_B( )</a:t>
            </a:r>
          </a:p>
          <a:p>
            <a:pPr algn="ctr"/>
            <a:r>
              <a:rPr lang="en-GB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localA = func_A()</a:t>
            </a:r>
          </a:p>
          <a:p>
            <a:pPr algn="ctr"/>
            <a:r>
              <a:rPr lang="en-GB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localB</a:t>
            </a:r>
          </a:p>
        </p:txBody>
      </p:sp>
      <p:sp>
        <p:nvSpPr>
          <p:cNvPr id="13359" name="Arc 47"/>
          <p:cNvSpPr>
            <a:spLocks/>
          </p:cNvSpPr>
          <p:nvPr/>
        </p:nvSpPr>
        <p:spPr bwMode="auto">
          <a:xfrm>
            <a:off x="8051800" y="1268413"/>
            <a:ext cx="715963" cy="3311525"/>
          </a:xfrm>
          <a:custGeom>
            <a:avLst/>
            <a:gdLst>
              <a:gd name="G0" fmla="+- 4028 0 0"/>
              <a:gd name="G1" fmla="+- 21600 0 0"/>
              <a:gd name="G2" fmla="+- 21600 0 0"/>
              <a:gd name="T0" fmla="*/ 4028 w 25628"/>
              <a:gd name="T1" fmla="*/ 0 h 43200"/>
              <a:gd name="T2" fmla="*/ 0 w 25628"/>
              <a:gd name="T3" fmla="*/ 42821 h 43200"/>
              <a:gd name="T4" fmla="*/ 4028 w 25628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628" h="43200" fill="none" extrusionOk="0">
                <a:moveTo>
                  <a:pt x="4027" y="0"/>
                </a:moveTo>
                <a:cubicBezTo>
                  <a:pt x="15957" y="0"/>
                  <a:pt x="25628" y="9670"/>
                  <a:pt x="25628" y="21600"/>
                </a:cubicBezTo>
                <a:cubicBezTo>
                  <a:pt x="25628" y="33529"/>
                  <a:pt x="15957" y="43200"/>
                  <a:pt x="4028" y="43200"/>
                </a:cubicBezTo>
                <a:cubicBezTo>
                  <a:pt x="2676" y="43200"/>
                  <a:pt x="1327" y="43073"/>
                  <a:pt x="-1" y="42821"/>
                </a:cubicBezTo>
              </a:path>
              <a:path w="25628" h="43200" stroke="0" extrusionOk="0">
                <a:moveTo>
                  <a:pt x="4027" y="0"/>
                </a:moveTo>
                <a:cubicBezTo>
                  <a:pt x="15957" y="0"/>
                  <a:pt x="25628" y="9670"/>
                  <a:pt x="25628" y="21600"/>
                </a:cubicBezTo>
                <a:cubicBezTo>
                  <a:pt x="25628" y="33529"/>
                  <a:pt x="15957" y="43200"/>
                  <a:pt x="4028" y="43200"/>
                </a:cubicBezTo>
                <a:cubicBezTo>
                  <a:pt x="2676" y="43200"/>
                  <a:pt x="1327" y="43073"/>
                  <a:pt x="-1" y="42821"/>
                </a:cubicBezTo>
                <a:lnTo>
                  <a:pt x="4028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360" name="Rectangle 48"/>
          <p:cNvSpPr>
            <a:spLocks noChangeArrowheads="1"/>
          </p:cNvSpPr>
          <p:nvPr/>
        </p:nvSpPr>
        <p:spPr bwMode="auto">
          <a:xfrm>
            <a:off x="6804025" y="1733550"/>
            <a:ext cx="1668463" cy="400050"/>
          </a:xfrm>
          <a:prstGeom prst="rect">
            <a:avLst/>
          </a:prstGeom>
          <a:solidFill>
            <a:srgbClr val="F57B4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GB" sz="1400"/>
              <a:t>func_A ()</a:t>
            </a:r>
          </a:p>
        </p:txBody>
      </p:sp>
      <p:sp>
        <p:nvSpPr>
          <p:cNvPr id="13361" name="Freeform 49"/>
          <p:cNvSpPr>
            <a:spLocks/>
          </p:cNvSpPr>
          <p:nvPr/>
        </p:nvSpPr>
        <p:spPr bwMode="auto">
          <a:xfrm flipH="1">
            <a:off x="8101013" y="1628775"/>
            <a:ext cx="360362" cy="417513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8" y="453"/>
              </a:cxn>
            </a:cxnLst>
            <a:rect l="0" t="0" r="r" b="b"/>
            <a:pathLst>
              <a:path w="8" h="453">
                <a:moveTo>
                  <a:pt x="8" y="0"/>
                </a:moveTo>
                <a:cubicBezTo>
                  <a:pt x="4" y="189"/>
                  <a:pt x="0" y="378"/>
                  <a:pt x="8" y="453"/>
                </a:cubicBezTo>
              </a:path>
            </a:pathLst>
          </a:custGeom>
          <a:noFill/>
          <a:ln w="34925" cap="flat" cmpd="sng">
            <a:solidFill>
              <a:srgbClr val="00FF00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9" name="Rectangle 53"/>
          <p:cNvSpPr>
            <a:spLocks noChangeArrowheads="1"/>
          </p:cNvSpPr>
          <p:nvPr/>
        </p:nvSpPr>
        <p:spPr bwMode="auto">
          <a:xfrm>
            <a:off x="6721475" y="693738"/>
            <a:ext cx="1652588" cy="271462"/>
          </a:xfrm>
          <a:prstGeom prst="rect">
            <a:avLst/>
          </a:prstGeom>
          <a:solidFill>
            <a:srgbClr val="F57B4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400" b="1"/>
              <a:t>x</a:t>
            </a: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592138" y="2003425"/>
            <a:ext cx="3263900" cy="215900"/>
          </a:xfrm>
          <a:prstGeom prst="rect">
            <a:avLst/>
          </a:prstGeom>
          <a:solidFill>
            <a:srgbClr val="F57B49"/>
          </a:solidFill>
          <a:ln w="12700">
            <a:solidFill>
              <a:srgbClr val="F57B4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539750" y="128588"/>
            <a:ext cx="4114800" cy="632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</a:pPr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  <a:t>Programa: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#include &lt;stdio.h&gt;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 a, b; //globais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GB" sz="1600" b="1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 func_A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int localA, localB;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- - - 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void func_B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 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int localA, localB;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localA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localB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main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int x;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a = 2;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b = 10;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func_B();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x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</p:txBody>
      </p:sp>
      <p:grpSp>
        <p:nvGrpSpPr>
          <p:cNvPr id="14371" name="Group 35"/>
          <p:cNvGrpSpPr>
            <a:grpSpLocks/>
          </p:cNvGrpSpPr>
          <p:nvPr/>
        </p:nvGrpSpPr>
        <p:grpSpPr bwMode="auto">
          <a:xfrm>
            <a:off x="4938713" y="2070100"/>
            <a:ext cx="1760537" cy="638175"/>
            <a:chOff x="3288" y="514"/>
            <a:chExt cx="1109" cy="402"/>
          </a:xfrm>
        </p:grpSpPr>
        <p:sp>
          <p:nvSpPr>
            <p:cNvPr id="14372" name="AutoShape 36"/>
            <p:cNvSpPr>
              <a:spLocks noChangeArrowheads="1"/>
            </p:cNvSpPr>
            <p:nvPr/>
          </p:nvSpPr>
          <p:spPr bwMode="auto">
            <a:xfrm>
              <a:off x="4213" y="628"/>
              <a:ext cx="184" cy="136"/>
            </a:xfrm>
            <a:prstGeom prst="rightArrow">
              <a:avLst>
                <a:gd name="adj1" fmla="val 50000"/>
                <a:gd name="adj2" fmla="val 67653"/>
              </a:avLst>
            </a:prstGeom>
            <a:solidFill>
              <a:srgbClr val="F57B4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373" name="Rectangle 37"/>
            <p:cNvSpPr>
              <a:spLocks noChangeArrowheads="1"/>
            </p:cNvSpPr>
            <p:nvPr/>
          </p:nvSpPr>
          <p:spPr bwMode="auto">
            <a:xfrm>
              <a:off x="3288" y="514"/>
              <a:ext cx="938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sz="1800" b="1"/>
                <a:t>StackPointer</a:t>
              </a:r>
            </a:p>
            <a:p>
              <a:r>
                <a:rPr lang="en-GB" sz="1800" i="1"/>
                <a:t>Topo da Pilha</a:t>
              </a:r>
            </a:p>
          </p:txBody>
        </p:sp>
      </p:grpSp>
      <p:sp>
        <p:nvSpPr>
          <p:cNvPr id="14374" name="Rectangle 38"/>
          <p:cNvSpPr>
            <a:spLocks noChangeArrowheads="1"/>
          </p:cNvSpPr>
          <p:nvPr/>
        </p:nvSpPr>
        <p:spPr bwMode="auto">
          <a:xfrm>
            <a:off x="6719888" y="2276475"/>
            <a:ext cx="1663700" cy="1516063"/>
          </a:xfrm>
          <a:prstGeom prst="rect">
            <a:avLst/>
          </a:prstGeom>
          <a:gradFill rotWithShape="0">
            <a:gsLst>
              <a:gs pos="0">
                <a:srgbClr val="7B00E4"/>
              </a:gs>
              <a:gs pos="100000">
                <a:srgbClr val="7B00E4">
                  <a:gamma/>
                  <a:shade val="29804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75" name="Rectangle 39"/>
          <p:cNvSpPr>
            <a:spLocks noChangeArrowheads="1"/>
          </p:cNvSpPr>
          <p:nvPr/>
        </p:nvSpPr>
        <p:spPr bwMode="auto">
          <a:xfrm>
            <a:off x="6732588" y="3789363"/>
            <a:ext cx="1651000" cy="431800"/>
          </a:xfrm>
          <a:prstGeom prst="rect">
            <a:avLst/>
          </a:prstGeom>
          <a:solidFill>
            <a:srgbClr val="00279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a  = 2</a:t>
            </a:r>
          </a:p>
          <a:p>
            <a:pPr algn="ctr"/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b = 10</a:t>
            </a:r>
          </a:p>
        </p:txBody>
      </p:sp>
      <p:sp>
        <p:nvSpPr>
          <p:cNvPr id="14376" name="Rectangle 40"/>
          <p:cNvSpPr>
            <a:spLocks noChangeArrowheads="1"/>
          </p:cNvSpPr>
          <p:nvPr/>
        </p:nvSpPr>
        <p:spPr bwMode="auto">
          <a:xfrm>
            <a:off x="6740525" y="4197350"/>
            <a:ext cx="1651000" cy="660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10010101...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734175" y="4879975"/>
            <a:ext cx="1663700" cy="673100"/>
          </a:xfrm>
          <a:prstGeom prst="rect">
            <a:avLst/>
          </a:prstGeom>
          <a:gradFill rotWithShape="0">
            <a:gsLst>
              <a:gs pos="0">
                <a:srgbClr val="00B7A5">
                  <a:gamma/>
                  <a:shade val="29804"/>
                  <a:invGamma/>
                </a:srgbClr>
              </a:gs>
              <a:gs pos="100000">
                <a:srgbClr val="00B7A5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Sist.Operacional</a:t>
            </a:r>
          </a:p>
        </p:txBody>
      </p:sp>
      <p:sp>
        <p:nvSpPr>
          <p:cNvPr id="14378" name="AutoShape 42"/>
          <p:cNvSpPr>
            <a:spLocks noChangeArrowheads="1"/>
          </p:cNvSpPr>
          <p:nvPr/>
        </p:nvSpPr>
        <p:spPr bwMode="auto">
          <a:xfrm>
            <a:off x="6353175" y="3505200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79" name="Rectangle 43"/>
          <p:cNvSpPr>
            <a:spLocks noChangeArrowheads="1"/>
          </p:cNvSpPr>
          <p:nvPr/>
        </p:nvSpPr>
        <p:spPr bwMode="auto">
          <a:xfrm>
            <a:off x="4500563" y="2947988"/>
            <a:ext cx="1939925" cy="912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800" b="1"/>
              <a:t>HeapPointer</a:t>
            </a:r>
          </a:p>
          <a:p>
            <a:r>
              <a:rPr lang="en-GB" sz="1800" i="1"/>
              <a:t>Início da Área de Memória Alocável</a:t>
            </a:r>
          </a:p>
        </p:txBody>
      </p:sp>
      <p:sp>
        <p:nvSpPr>
          <p:cNvPr id="14380" name="Rectangle 44"/>
          <p:cNvSpPr>
            <a:spLocks noChangeArrowheads="1"/>
          </p:cNvSpPr>
          <p:nvPr/>
        </p:nvSpPr>
        <p:spPr bwMode="auto">
          <a:xfrm>
            <a:off x="6877050" y="5599113"/>
            <a:ext cx="14779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/>
              <a:t>Base da Memória</a:t>
            </a:r>
          </a:p>
        </p:txBody>
      </p:sp>
      <p:sp>
        <p:nvSpPr>
          <p:cNvPr id="14381" name="Rectangle 45"/>
          <p:cNvSpPr>
            <a:spLocks noChangeArrowheads="1"/>
          </p:cNvSpPr>
          <p:nvPr/>
        </p:nvSpPr>
        <p:spPr bwMode="auto">
          <a:xfrm rot="5400000">
            <a:off x="7916069" y="4201319"/>
            <a:ext cx="12493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P r o g r a m a</a:t>
            </a:r>
          </a:p>
        </p:txBody>
      </p:sp>
      <p:sp>
        <p:nvSpPr>
          <p:cNvPr id="14382" name="Rectangle 46"/>
          <p:cNvSpPr>
            <a:spLocks noChangeArrowheads="1"/>
          </p:cNvSpPr>
          <p:nvPr/>
        </p:nvSpPr>
        <p:spPr bwMode="auto">
          <a:xfrm>
            <a:off x="5299075" y="3871913"/>
            <a:ext cx="16303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Variáveis globais</a:t>
            </a:r>
          </a:p>
        </p:txBody>
      </p:sp>
      <p:sp>
        <p:nvSpPr>
          <p:cNvPr id="14383" name="Rectangle 47"/>
          <p:cNvSpPr>
            <a:spLocks noChangeArrowheads="1"/>
          </p:cNvSpPr>
          <p:nvPr/>
        </p:nvSpPr>
        <p:spPr bwMode="auto">
          <a:xfrm>
            <a:off x="5514975" y="4375150"/>
            <a:ext cx="16303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Código objeto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718300" y="955675"/>
            <a:ext cx="1662113" cy="673100"/>
          </a:xfrm>
          <a:prstGeom prst="rect">
            <a:avLst/>
          </a:prstGeom>
          <a:solidFill>
            <a:srgbClr val="F57B4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GB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func_B( )</a:t>
            </a:r>
          </a:p>
          <a:p>
            <a:pPr algn="ctr"/>
            <a:r>
              <a:rPr lang="en-GB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localA = func_A()</a:t>
            </a:r>
          </a:p>
          <a:p>
            <a:pPr algn="ctr"/>
            <a:r>
              <a:rPr lang="en-GB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localB</a:t>
            </a:r>
          </a:p>
        </p:txBody>
      </p:sp>
      <p:sp>
        <p:nvSpPr>
          <p:cNvPr id="14385" name="Arc 49"/>
          <p:cNvSpPr>
            <a:spLocks/>
          </p:cNvSpPr>
          <p:nvPr/>
        </p:nvSpPr>
        <p:spPr bwMode="auto">
          <a:xfrm>
            <a:off x="7985125" y="1125538"/>
            <a:ext cx="715963" cy="3335337"/>
          </a:xfrm>
          <a:custGeom>
            <a:avLst/>
            <a:gdLst>
              <a:gd name="G0" fmla="+- 4028 0 0"/>
              <a:gd name="G1" fmla="+- 21600 0 0"/>
              <a:gd name="G2" fmla="+- 21600 0 0"/>
              <a:gd name="T0" fmla="*/ 4028 w 25628"/>
              <a:gd name="T1" fmla="*/ 0 h 43200"/>
              <a:gd name="T2" fmla="*/ 0 w 25628"/>
              <a:gd name="T3" fmla="*/ 42821 h 43200"/>
              <a:gd name="T4" fmla="*/ 4028 w 25628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628" h="43200" fill="none" extrusionOk="0">
                <a:moveTo>
                  <a:pt x="4027" y="0"/>
                </a:moveTo>
                <a:cubicBezTo>
                  <a:pt x="15957" y="0"/>
                  <a:pt x="25628" y="9670"/>
                  <a:pt x="25628" y="21600"/>
                </a:cubicBezTo>
                <a:cubicBezTo>
                  <a:pt x="25628" y="33529"/>
                  <a:pt x="15957" y="43200"/>
                  <a:pt x="4028" y="43200"/>
                </a:cubicBezTo>
                <a:cubicBezTo>
                  <a:pt x="2676" y="43200"/>
                  <a:pt x="1327" y="43073"/>
                  <a:pt x="-1" y="42821"/>
                </a:cubicBezTo>
              </a:path>
              <a:path w="25628" h="43200" stroke="0" extrusionOk="0">
                <a:moveTo>
                  <a:pt x="4027" y="0"/>
                </a:moveTo>
                <a:cubicBezTo>
                  <a:pt x="15957" y="0"/>
                  <a:pt x="25628" y="9670"/>
                  <a:pt x="25628" y="21600"/>
                </a:cubicBezTo>
                <a:cubicBezTo>
                  <a:pt x="25628" y="33529"/>
                  <a:pt x="15957" y="43200"/>
                  <a:pt x="4028" y="43200"/>
                </a:cubicBezTo>
                <a:cubicBezTo>
                  <a:pt x="2676" y="43200"/>
                  <a:pt x="1327" y="43073"/>
                  <a:pt x="-1" y="42821"/>
                </a:cubicBezTo>
                <a:lnTo>
                  <a:pt x="4028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718300" y="1627188"/>
            <a:ext cx="1662113" cy="649287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72549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GB" sz="1400"/>
              <a:t>func_A ()</a:t>
            </a:r>
          </a:p>
          <a:p>
            <a:pPr algn="ctr"/>
            <a:r>
              <a:rPr lang="en-GB" sz="1400"/>
              <a:t>localA</a:t>
            </a:r>
          </a:p>
          <a:p>
            <a:pPr algn="ctr"/>
            <a:r>
              <a:rPr lang="en-GB" sz="1400"/>
              <a:t>localB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804025" y="333375"/>
            <a:ext cx="14652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/>
              <a:t>Topo da Memória</a:t>
            </a:r>
          </a:p>
        </p:txBody>
      </p:sp>
      <p:sp>
        <p:nvSpPr>
          <p:cNvPr id="14388" name="Freeform 52"/>
          <p:cNvSpPr>
            <a:spLocks/>
          </p:cNvSpPr>
          <p:nvPr/>
        </p:nvSpPr>
        <p:spPr bwMode="auto">
          <a:xfrm flipH="1">
            <a:off x="8101013" y="1484313"/>
            <a:ext cx="360362" cy="719137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8" y="453"/>
              </a:cxn>
            </a:cxnLst>
            <a:rect l="0" t="0" r="r" b="b"/>
            <a:pathLst>
              <a:path w="8" h="453">
                <a:moveTo>
                  <a:pt x="8" y="0"/>
                </a:moveTo>
                <a:cubicBezTo>
                  <a:pt x="4" y="189"/>
                  <a:pt x="0" y="378"/>
                  <a:pt x="8" y="453"/>
                </a:cubicBezTo>
              </a:path>
            </a:pathLst>
          </a:custGeom>
          <a:noFill/>
          <a:ln w="34925" cap="flat" cmpd="sng">
            <a:solidFill>
              <a:srgbClr val="00FF00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34" name="Rectangle 26"/>
          <p:cNvSpPr>
            <a:spLocks noChangeArrowheads="1"/>
          </p:cNvSpPr>
          <p:nvPr/>
        </p:nvSpPr>
        <p:spPr bwMode="auto">
          <a:xfrm>
            <a:off x="6950075" y="893763"/>
            <a:ext cx="1652588" cy="271462"/>
          </a:xfrm>
          <a:prstGeom prst="rect">
            <a:avLst/>
          </a:prstGeom>
          <a:solidFill>
            <a:srgbClr val="F57B4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400" b="1"/>
              <a:t>x</a:t>
            </a:r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615950" y="2205038"/>
            <a:ext cx="3240088" cy="215900"/>
          </a:xfrm>
          <a:prstGeom prst="rect">
            <a:avLst/>
          </a:prstGeom>
          <a:solidFill>
            <a:srgbClr val="F57B49"/>
          </a:solidFill>
          <a:ln w="12700">
            <a:solidFill>
              <a:srgbClr val="F57B4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611188" y="57150"/>
            <a:ext cx="4114800" cy="632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</a:pPr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  <a:t>Programa: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#include &lt;stdio.h&gt;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 a, b; //globais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GB" sz="1600" b="1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 func_A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int localA, localB;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- - - 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void func_B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 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int localA, localB;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localA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localB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main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int x;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a = 2;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b = 10;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func_B();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x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</p:txBody>
      </p:sp>
      <p:grpSp>
        <p:nvGrpSpPr>
          <p:cNvPr id="94216" name="Group 8"/>
          <p:cNvGrpSpPr>
            <a:grpSpLocks/>
          </p:cNvGrpSpPr>
          <p:nvPr/>
        </p:nvGrpSpPr>
        <p:grpSpPr bwMode="auto">
          <a:xfrm>
            <a:off x="5154613" y="2214563"/>
            <a:ext cx="1760537" cy="638175"/>
            <a:chOff x="3288" y="514"/>
            <a:chExt cx="1109" cy="402"/>
          </a:xfrm>
        </p:grpSpPr>
        <p:sp>
          <p:nvSpPr>
            <p:cNvPr id="94217" name="AutoShape 9"/>
            <p:cNvSpPr>
              <a:spLocks noChangeArrowheads="1"/>
            </p:cNvSpPr>
            <p:nvPr/>
          </p:nvSpPr>
          <p:spPr bwMode="auto">
            <a:xfrm>
              <a:off x="4213" y="628"/>
              <a:ext cx="184" cy="136"/>
            </a:xfrm>
            <a:prstGeom prst="rightArrow">
              <a:avLst>
                <a:gd name="adj1" fmla="val 50000"/>
                <a:gd name="adj2" fmla="val 67653"/>
              </a:avLst>
            </a:prstGeom>
            <a:solidFill>
              <a:srgbClr val="F57B4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4218" name="Rectangle 10"/>
            <p:cNvSpPr>
              <a:spLocks noChangeArrowheads="1"/>
            </p:cNvSpPr>
            <p:nvPr/>
          </p:nvSpPr>
          <p:spPr bwMode="auto">
            <a:xfrm>
              <a:off x="3288" y="514"/>
              <a:ext cx="938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sz="1800" b="1"/>
                <a:t>StackPointer</a:t>
              </a:r>
            </a:p>
            <a:p>
              <a:r>
                <a:rPr lang="en-GB" sz="1800" i="1"/>
                <a:t>Topo da Pilha</a:t>
              </a:r>
            </a:p>
          </p:txBody>
        </p:sp>
      </p:grp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6950075" y="2301875"/>
            <a:ext cx="1663700" cy="1577975"/>
          </a:xfrm>
          <a:prstGeom prst="rect">
            <a:avLst/>
          </a:prstGeom>
          <a:gradFill rotWithShape="0">
            <a:gsLst>
              <a:gs pos="0">
                <a:srgbClr val="7B00E4"/>
              </a:gs>
              <a:gs pos="100000">
                <a:srgbClr val="7B00E4">
                  <a:gamma/>
                  <a:shade val="29804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94220" name="Rectangle 12"/>
          <p:cNvSpPr>
            <a:spLocks noChangeArrowheads="1"/>
          </p:cNvSpPr>
          <p:nvPr/>
        </p:nvSpPr>
        <p:spPr bwMode="auto">
          <a:xfrm>
            <a:off x="6956425" y="3898900"/>
            <a:ext cx="1651000" cy="431800"/>
          </a:xfrm>
          <a:prstGeom prst="rect">
            <a:avLst/>
          </a:prstGeom>
          <a:solidFill>
            <a:srgbClr val="00279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a  = 2</a:t>
            </a:r>
          </a:p>
          <a:p>
            <a:pPr algn="ctr"/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b = 10</a:t>
            </a:r>
          </a:p>
        </p:txBody>
      </p:sp>
      <p:sp>
        <p:nvSpPr>
          <p:cNvPr id="94221" name="Rectangle 13"/>
          <p:cNvSpPr>
            <a:spLocks noChangeArrowheads="1"/>
          </p:cNvSpPr>
          <p:nvPr/>
        </p:nvSpPr>
        <p:spPr bwMode="auto">
          <a:xfrm>
            <a:off x="6956425" y="4356100"/>
            <a:ext cx="1651000" cy="660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10010101...</a:t>
            </a:r>
          </a:p>
        </p:txBody>
      </p:sp>
      <p:sp>
        <p:nvSpPr>
          <p:cNvPr id="94222" name="Rectangle 14"/>
          <p:cNvSpPr>
            <a:spLocks noChangeArrowheads="1"/>
          </p:cNvSpPr>
          <p:nvPr/>
        </p:nvSpPr>
        <p:spPr bwMode="auto">
          <a:xfrm>
            <a:off x="6950075" y="5038725"/>
            <a:ext cx="1663700" cy="673100"/>
          </a:xfrm>
          <a:prstGeom prst="rect">
            <a:avLst/>
          </a:prstGeom>
          <a:gradFill rotWithShape="0">
            <a:gsLst>
              <a:gs pos="0">
                <a:srgbClr val="00B7A5">
                  <a:gamma/>
                  <a:shade val="29804"/>
                  <a:invGamma/>
                </a:srgbClr>
              </a:gs>
              <a:gs pos="100000">
                <a:srgbClr val="00B7A5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Sist.Operacional</a:t>
            </a:r>
          </a:p>
        </p:txBody>
      </p:sp>
      <p:sp>
        <p:nvSpPr>
          <p:cNvPr id="94223" name="AutoShape 15"/>
          <p:cNvSpPr>
            <a:spLocks noChangeArrowheads="1"/>
          </p:cNvSpPr>
          <p:nvPr/>
        </p:nvSpPr>
        <p:spPr bwMode="auto">
          <a:xfrm>
            <a:off x="6569075" y="3663950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94224" name="Rectangle 16"/>
          <p:cNvSpPr>
            <a:spLocks noChangeArrowheads="1"/>
          </p:cNvSpPr>
          <p:nvPr/>
        </p:nvSpPr>
        <p:spPr bwMode="auto">
          <a:xfrm>
            <a:off x="4716463" y="2878138"/>
            <a:ext cx="1939925" cy="912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800" b="1"/>
              <a:t>HeapPointer</a:t>
            </a:r>
          </a:p>
          <a:p>
            <a:r>
              <a:rPr lang="en-GB" sz="1800" i="1"/>
              <a:t>Início da Área de Memória Alocável</a:t>
            </a:r>
          </a:p>
        </p:txBody>
      </p:sp>
      <p:sp>
        <p:nvSpPr>
          <p:cNvPr id="94225" name="Rectangle 17"/>
          <p:cNvSpPr>
            <a:spLocks noChangeArrowheads="1"/>
          </p:cNvSpPr>
          <p:nvPr/>
        </p:nvSpPr>
        <p:spPr bwMode="auto">
          <a:xfrm>
            <a:off x="7092950" y="5757863"/>
            <a:ext cx="14779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/>
              <a:t>Base da Memória</a:t>
            </a:r>
          </a:p>
        </p:txBody>
      </p:sp>
      <p:sp>
        <p:nvSpPr>
          <p:cNvPr id="94226" name="Rectangle 18"/>
          <p:cNvSpPr>
            <a:spLocks noChangeArrowheads="1"/>
          </p:cNvSpPr>
          <p:nvPr/>
        </p:nvSpPr>
        <p:spPr bwMode="auto">
          <a:xfrm rot="5400000">
            <a:off x="8131969" y="4360069"/>
            <a:ext cx="12493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P r o g r a m a</a:t>
            </a:r>
          </a:p>
        </p:txBody>
      </p:sp>
      <p:sp>
        <p:nvSpPr>
          <p:cNvPr id="94227" name="Rectangle 19"/>
          <p:cNvSpPr>
            <a:spLocks noChangeArrowheads="1"/>
          </p:cNvSpPr>
          <p:nvPr/>
        </p:nvSpPr>
        <p:spPr bwMode="auto">
          <a:xfrm>
            <a:off x="5514975" y="4030663"/>
            <a:ext cx="16303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Variáveis globais</a:t>
            </a:r>
          </a:p>
        </p:txBody>
      </p:sp>
      <p:sp>
        <p:nvSpPr>
          <p:cNvPr id="94228" name="Rectangle 20"/>
          <p:cNvSpPr>
            <a:spLocks noChangeArrowheads="1"/>
          </p:cNvSpPr>
          <p:nvPr/>
        </p:nvSpPr>
        <p:spPr bwMode="auto">
          <a:xfrm>
            <a:off x="5730875" y="4533900"/>
            <a:ext cx="16303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Código objeto</a:t>
            </a:r>
          </a:p>
        </p:txBody>
      </p:sp>
      <p:sp>
        <p:nvSpPr>
          <p:cNvPr id="94229" name="Rectangle 21"/>
          <p:cNvSpPr>
            <a:spLocks noChangeArrowheads="1"/>
          </p:cNvSpPr>
          <p:nvPr/>
        </p:nvSpPr>
        <p:spPr bwMode="auto">
          <a:xfrm>
            <a:off x="6948488" y="1171575"/>
            <a:ext cx="1662112" cy="673100"/>
          </a:xfrm>
          <a:prstGeom prst="rect">
            <a:avLst/>
          </a:prstGeom>
          <a:solidFill>
            <a:srgbClr val="F57B4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GB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func_B( )</a:t>
            </a:r>
          </a:p>
          <a:p>
            <a:pPr algn="ctr"/>
            <a:r>
              <a:rPr lang="en-GB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localA = func_A()</a:t>
            </a:r>
          </a:p>
          <a:p>
            <a:pPr algn="ctr"/>
            <a:r>
              <a:rPr lang="en-GB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localB</a:t>
            </a:r>
          </a:p>
        </p:txBody>
      </p:sp>
      <p:sp>
        <p:nvSpPr>
          <p:cNvPr id="94230" name="Arc 22"/>
          <p:cNvSpPr>
            <a:spLocks/>
          </p:cNvSpPr>
          <p:nvPr/>
        </p:nvSpPr>
        <p:spPr bwMode="auto">
          <a:xfrm>
            <a:off x="8201025" y="1341438"/>
            <a:ext cx="715963" cy="3278187"/>
          </a:xfrm>
          <a:custGeom>
            <a:avLst/>
            <a:gdLst>
              <a:gd name="G0" fmla="+- 4028 0 0"/>
              <a:gd name="G1" fmla="+- 21600 0 0"/>
              <a:gd name="G2" fmla="+- 21600 0 0"/>
              <a:gd name="T0" fmla="*/ 4028 w 25628"/>
              <a:gd name="T1" fmla="*/ 0 h 43200"/>
              <a:gd name="T2" fmla="*/ 0 w 25628"/>
              <a:gd name="T3" fmla="*/ 42821 h 43200"/>
              <a:gd name="T4" fmla="*/ 4028 w 25628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628" h="43200" fill="none" extrusionOk="0">
                <a:moveTo>
                  <a:pt x="4027" y="0"/>
                </a:moveTo>
                <a:cubicBezTo>
                  <a:pt x="15957" y="0"/>
                  <a:pt x="25628" y="9670"/>
                  <a:pt x="25628" y="21600"/>
                </a:cubicBezTo>
                <a:cubicBezTo>
                  <a:pt x="25628" y="33529"/>
                  <a:pt x="15957" y="43200"/>
                  <a:pt x="4028" y="43200"/>
                </a:cubicBezTo>
                <a:cubicBezTo>
                  <a:pt x="2676" y="43200"/>
                  <a:pt x="1327" y="43073"/>
                  <a:pt x="-1" y="42821"/>
                </a:cubicBezTo>
              </a:path>
              <a:path w="25628" h="43200" stroke="0" extrusionOk="0">
                <a:moveTo>
                  <a:pt x="4027" y="0"/>
                </a:moveTo>
                <a:cubicBezTo>
                  <a:pt x="15957" y="0"/>
                  <a:pt x="25628" y="9670"/>
                  <a:pt x="25628" y="21600"/>
                </a:cubicBezTo>
                <a:cubicBezTo>
                  <a:pt x="25628" y="33529"/>
                  <a:pt x="15957" y="43200"/>
                  <a:pt x="4028" y="43200"/>
                </a:cubicBezTo>
                <a:cubicBezTo>
                  <a:pt x="2676" y="43200"/>
                  <a:pt x="1327" y="43073"/>
                  <a:pt x="-1" y="42821"/>
                </a:cubicBezTo>
                <a:lnTo>
                  <a:pt x="4028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4231" name="Rectangle 23"/>
          <p:cNvSpPr>
            <a:spLocks noChangeArrowheads="1"/>
          </p:cNvSpPr>
          <p:nvPr/>
        </p:nvSpPr>
        <p:spPr bwMode="auto">
          <a:xfrm>
            <a:off x="6948488" y="1819275"/>
            <a:ext cx="1662112" cy="6731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72549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GB" sz="1400"/>
              <a:t>func_A ()</a:t>
            </a:r>
          </a:p>
          <a:p>
            <a:pPr algn="ctr"/>
            <a:r>
              <a:rPr lang="en-GB" sz="1400"/>
              <a:t>localA</a:t>
            </a:r>
          </a:p>
          <a:p>
            <a:pPr algn="ctr"/>
            <a:r>
              <a:rPr lang="en-GB" sz="1400"/>
              <a:t>localB</a:t>
            </a:r>
          </a:p>
        </p:txBody>
      </p:sp>
      <p:sp>
        <p:nvSpPr>
          <p:cNvPr id="94232" name="Rectangle 24"/>
          <p:cNvSpPr>
            <a:spLocks noChangeArrowheads="1"/>
          </p:cNvSpPr>
          <p:nvPr/>
        </p:nvSpPr>
        <p:spPr bwMode="auto">
          <a:xfrm>
            <a:off x="7019925" y="563563"/>
            <a:ext cx="14652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/>
              <a:t>Topo da Memória</a:t>
            </a:r>
          </a:p>
        </p:txBody>
      </p:sp>
      <p:sp>
        <p:nvSpPr>
          <p:cNvPr id="94233" name="Freeform 25"/>
          <p:cNvSpPr>
            <a:spLocks/>
          </p:cNvSpPr>
          <p:nvPr/>
        </p:nvSpPr>
        <p:spPr bwMode="auto">
          <a:xfrm flipH="1">
            <a:off x="8315325" y="1701800"/>
            <a:ext cx="360363" cy="43180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8" y="453"/>
              </a:cxn>
            </a:cxnLst>
            <a:rect l="0" t="0" r="r" b="b"/>
            <a:pathLst>
              <a:path w="8" h="453">
                <a:moveTo>
                  <a:pt x="8" y="0"/>
                </a:moveTo>
                <a:cubicBezTo>
                  <a:pt x="4" y="189"/>
                  <a:pt x="0" y="378"/>
                  <a:pt x="8" y="453"/>
                </a:cubicBezTo>
              </a:path>
            </a:pathLst>
          </a:custGeom>
          <a:noFill/>
          <a:ln w="34925" cap="flat" cmpd="sng">
            <a:solidFill>
              <a:srgbClr val="00FF00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5" name="Rectangle 55"/>
          <p:cNvSpPr>
            <a:spLocks noChangeArrowheads="1"/>
          </p:cNvSpPr>
          <p:nvPr/>
        </p:nvSpPr>
        <p:spPr bwMode="auto">
          <a:xfrm>
            <a:off x="6878638" y="893763"/>
            <a:ext cx="1652587" cy="271462"/>
          </a:xfrm>
          <a:prstGeom prst="rect">
            <a:avLst/>
          </a:prstGeom>
          <a:solidFill>
            <a:srgbClr val="F57B4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400" b="1"/>
              <a:t>x</a:t>
            </a: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15950" y="2565400"/>
            <a:ext cx="3240088" cy="215900"/>
          </a:xfrm>
          <a:prstGeom prst="rect">
            <a:avLst/>
          </a:prstGeom>
          <a:solidFill>
            <a:srgbClr val="F57B49"/>
          </a:solidFill>
          <a:ln w="12700">
            <a:solidFill>
              <a:srgbClr val="F57B4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5397" name="Group 37"/>
          <p:cNvGrpSpPr>
            <a:grpSpLocks/>
          </p:cNvGrpSpPr>
          <p:nvPr/>
        </p:nvGrpSpPr>
        <p:grpSpPr bwMode="auto">
          <a:xfrm>
            <a:off x="2771775" y="2751138"/>
            <a:ext cx="1266825" cy="1325562"/>
            <a:chOff x="2016" y="1733"/>
            <a:chExt cx="528" cy="952"/>
          </a:xfrm>
        </p:grpSpPr>
        <p:sp>
          <p:nvSpPr>
            <p:cNvPr id="15394" name="Arc 34"/>
            <p:cNvSpPr>
              <a:spLocks/>
            </p:cNvSpPr>
            <p:nvPr/>
          </p:nvSpPr>
          <p:spPr bwMode="auto">
            <a:xfrm>
              <a:off x="2016" y="1733"/>
              <a:ext cx="524" cy="20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494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887" y="0"/>
                    <a:pt x="21541" y="9606"/>
                    <a:pt x="21599" y="21494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887" y="0"/>
                    <a:pt x="21541" y="9606"/>
                    <a:pt x="21599" y="2149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 cap="rnd">
              <a:solidFill>
                <a:srgbClr val="F57B4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95" name="Arc 35"/>
            <p:cNvSpPr>
              <a:spLocks/>
            </p:cNvSpPr>
            <p:nvPr/>
          </p:nvSpPr>
          <p:spPr bwMode="auto">
            <a:xfrm>
              <a:off x="2214" y="2479"/>
              <a:ext cx="326" cy="206"/>
            </a:xfrm>
            <a:custGeom>
              <a:avLst/>
              <a:gdLst>
                <a:gd name="G0" fmla="+- 0 0 0"/>
                <a:gd name="G1" fmla="+- 106 0 0"/>
                <a:gd name="G2" fmla="+- 21600 0 0"/>
                <a:gd name="T0" fmla="*/ 21600 w 21600"/>
                <a:gd name="T1" fmla="*/ 0 h 21706"/>
                <a:gd name="T2" fmla="*/ 0 w 21600"/>
                <a:gd name="T3" fmla="*/ 21706 h 21706"/>
                <a:gd name="T4" fmla="*/ 0 w 21600"/>
                <a:gd name="T5" fmla="*/ 106 h 2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706" fill="none" extrusionOk="0">
                  <a:moveTo>
                    <a:pt x="21599" y="0"/>
                  </a:moveTo>
                  <a:cubicBezTo>
                    <a:pt x="21599" y="35"/>
                    <a:pt x="21600" y="70"/>
                    <a:pt x="21600" y="106"/>
                  </a:cubicBezTo>
                  <a:cubicBezTo>
                    <a:pt x="21600" y="12035"/>
                    <a:pt x="11929" y="21705"/>
                    <a:pt x="0" y="21706"/>
                  </a:cubicBezTo>
                </a:path>
                <a:path w="21600" h="21706" stroke="0" extrusionOk="0">
                  <a:moveTo>
                    <a:pt x="21599" y="0"/>
                  </a:moveTo>
                  <a:cubicBezTo>
                    <a:pt x="21599" y="35"/>
                    <a:pt x="21600" y="70"/>
                    <a:pt x="21600" y="106"/>
                  </a:cubicBezTo>
                  <a:cubicBezTo>
                    <a:pt x="21600" y="12035"/>
                    <a:pt x="11929" y="21705"/>
                    <a:pt x="0" y="21706"/>
                  </a:cubicBezTo>
                  <a:lnTo>
                    <a:pt x="0" y="106"/>
                  </a:lnTo>
                  <a:close/>
                </a:path>
              </a:pathLst>
            </a:custGeom>
            <a:noFill/>
            <a:ln w="28575" cap="rnd">
              <a:solidFill>
                <a:srgbClr val="F57B49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96" name="Line 36"/>
            <p:cNvSpPr>
              <a:spLocks noChangeShapeType="1"/>
            </p:cNvSpPr>
            <p:nvPr/>
          </p:nvSpPr>
          <p:spPr bwMode="auto">
            <a:xfrm>
              <a:off x="2544" y="1941"/>
              <a:ext cx="0" cy="534"/>
            </a:xfrm>
            <a:prstGeom prst="line">
              <a:avLst/>
            </a:prstGeom>
            <a:noFill/>
            <a:ln w="28575">
              <a:solidFill>
                <a:srgbClr val="F57B4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5398" name="Rectangle 38"/>
          <p:cNvSpPr>
            <a:spLocks noChangeArrowheads="1"/>
          </p:cNvSpPr>
          <p:nvPr/>
        </p:nvSpPr>
        <p:spPr bwMode="auto">
          <a:xfrm>
            <a:off x="539750" y="128588"/>
            <a:ext cx="4114800" cy="632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</a:pPr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  <a:t>Programa: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#include &lt;stdio.h&gt;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 a, b; //globais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GB" sz="1600" b="1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 func_A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int localA, localB;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- - - 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void func_B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 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int localA, localB;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localA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localB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main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int x;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a = 2;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b = 10;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func_B();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x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</p:txBody>
      </p:sp>
      <p:grpSp>
        <p:nvGrpSpPr>
          <p:cNvPr id="15399" name="Group 39"/>
          <p:cNvGrpSpPr>
            <a:grpSpLocks/>
          </p:cNvGrpSpPr>
          <p:nvPr/>
        </p:nvGrpSpPr>
        <p:grpSpPr bwMode="auto">
          <a:xfrm>
            <a:off x="5076825" y="1638300"/>
            <a:ext cx="1760538" cy="638175"/>
            <a:chOff x="3288" y="514"/>
            <a:chExt cx="1109" cy="402"/>
          </a:xfrm>
        </p:grpSpPr>
        <p:sp>
          <p:nvSpPr>
            <p:cNvPr id="15400" name="AutoShape 40"/>
            <p:cNvSpPr>
              <a:spLocks noChangeArrowheads="1"/>
            </p:cNvSpPr>
            <p:nvPr/>
          </p:nvSpPr>
          <p:spPr bwMode="auto">
            <a:xfrm>
              <a:off x="4213" y="628"/>
              <a:ext cx="184" cy="136"/>
            </a:xfrm>
            <a:prstGeom prst="rightArrow">
              <a:avLst>
                <a:gd name="adj1" fmla="val 50000"/>
                <a:gd name="adj2" fmla="val 67653"/>
              </a:avLst>
            </a:prstGeom>
            <a:solidFill>
              <a:srgbClr val="F57B4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401" name="Rectangle 41"/>
            <p:cNvSpPr>
              <a:spLocks noChangeArrowheads="1"/>
            </p:cNvSpPr>
            <p:nvPr/>
          </p:nvSpPr>
          <p:spPr bwMode="auto">
            <a:xfrm>
              <a:off x="3288" y="514"/>
              <a:ext cx="938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sz="1800" b="1"/>
                <a:t>StackPointer</a:t>
              </a:r>
            </a:p>
            <a:p>
              <a:r>
                <a:rPr lang="en-GB" sz="1800" i="1"/>
                <a:t>Topo da Pilha</a:t>
              </a:r>
            </a:p>
          </p:txBody>
        </p:sp>
      </p:grp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6878638" y="1470025"/>
            <a:ext cx="1663700" cy="2251075"/>
          </a:xfrm>
          <a:prstGeom prst="rect">
            <a:avLst/>
          </a:prstGeom>
          <a:gradFill rotWithShape="0">
            <a:gsLst>
              <a:gs pos="0">
                <a:srgbClr val="7B00E4"/>
              </a:gs>
              <a:gs pos="100000">
                <a:srgbClr val="7B00E4">
                  <a:gamma/>
                  <a:shade val="29804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15403" name="Rectangle 43"/>
          <p:cNvSpPr>
            <a:spLocks noChangeArrowheads="1"/>
          </p:cNvSpPr>
          <p:nvPr/>
        </p:nvSpPr>
        <p:spPr bwMode="auto">
          <a:xfrm>
            <a:off x="6884988" y="3740150"/>
            <a:ext cx="1651000" cy="431800"/>
          </a:xfrm>
          <a:prstGeom prst="rect">
            <a:avLst/>
          </a:prstGeom>
          <a:solidFill>
            <a:srgbClr val="00279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a  = 2</a:t>
            </a:r>
          </a:p>
          <a:p>
            <a:pPr algn="ctr"/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b = 10</a:t>
            </a:r>
          </a:p>
        </p:txBody>
      </p:sp>
      <p:sp>
        <p:nvSpPr>
          <p:cNvPr id="15404" name="Rectangle 44"/>
          <p:cNvSpPr>
            <a:spLocks noChangeArrowheads="1"/>
          </p:cNvSpPr>
          <p:nvPr/>
        </p:nvSpPr>
        <p:spPr bwMode="auto">
          <a:xfrm>
            <a:off x="6884988" y="4197350"/>
            <a:ext cx="1651000" cy="660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10010101...</a:t>
            </a:r>
          </a:p>
        </p:txBody>
      </p:sp>
      <p:sp>
        <p:nvSpPr>
          <p:cNvPr id="15405" name="Rectangle 45"/>
          <p:cNvSpPr>
            <a:spLocks noChangeArrowheads="1"/>
          </p:cNvSpPr>
          <p:nvPr/>
        </p:nvSpPr>
        <p:spPr bwMode="auto">
          <a:xfrm>
            <a:off x="6878638" y="4879975"/>
            <a:ext cx="1663700" cy="673100"/>
          </a:xfrm>
          <a:prstGeom prst="rect">
            <a:avLst/>
          </a:prstGeom>
          <a:gradFill rotWithShape="0">
            <a:gsLst>
              <a:gs pos="0">
                <a:srgbClr val="00B7A5">
                  <a:gamma/>
                  <a:shade val="29804"/>
                  <a:invGamma/>
                </a:srgbClr>
              </a:gs>
              <a:gs pos="100000">
                <a:srgbClr val="00B7A5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Sist.Operacional</a:t>
            </a:r>
          </a:p>
        </p:txBody>
      </p:sp>
      <p:sp>
        <p:nvSpPr>
          <p:cNvPr id="15406" name="AutoShape 46"/>
          <p:cNvSpPr>
            <a:spLocks noChangeArrowheads="1"/>
          </p:cNvSpPr>
          <p:nvPr/>
        </p:nvSpPr>
        <p:spPr bwMode="auto">
          <a:xfrm>
            <a:off x="6497638" y="3505200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15407" name="Rectangle 47"/>
          <p:cNvSpPr>
            <a:spLocks noChangeArrowheads="1"/>
          </p:cNvSpPr>
          <p:nvPr/>
        </p:nvSpPr>
        <p:spPr bwMode="auto">
          <a:xfrm>
            <a:off x="5083175" y="2719388"/>
            <a:ext cx="1501775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 b="1"/>
              <a:t>HeapPointer</a:t>
            </a:r>
          </a:p>
          <a:p>
            <a:r>
              <a:rPr lang="en-GB" sz="1800" i="1"/>
              <a:t>Início da Área</a:t>
            </a:r>
          </a:p>
          <a:p>
            <a:r>
              <a:rPr lang="en-GB" sz="1800" i="1"/>
              <a:t>de Memória </a:t>
            </a:r>
          </a:p>
          <a:p>
            <a:r>
              <a:rPr lang="en-GB" sz="1800" i="1"/>
              <a:t>Alocável</a:t>
            </a:r>
          </a:p>
        </p:txBody>
      </p:sp>
      <p:sp>
        <p:nvSpPr>
          <p:cNvPr id="15408" name="Rectangle 48"/>
          <p:cNvSpPr>
            <a:spLocks noChangeArrowheads="1"/>
          </p:cNvSpPr>
          <p:nvPr/>
        </p:nvSpPr>
        <p:spPr bwMode="auto">
          <a:xfrm>
            <a:off x="7021513" y="5599113"/>
            <a:ext cx="14779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/>
              <a:t>Base da Memória</a:t>
            </a:r>
          </a:p>
        </p:txBody>
      </p:sp>
      <p:sp>
        <p:nvSpPr>
          <p:cNvPr id="15409" name="Rectangle 49"/>
          <p:cNvSpPr>
            <a:spLocks noChangeArrowheads="1"/>
          </p:cNvSpPr>
          <p:nvPr/>
        </p:nvSpPr>
        <p:spPr bwMode="auto">
          <a:xfrm rot="5400000">
            <a:off x="8060531" y="4201319"/>
            <a:ext cx="12493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P r o g r a m a</a:t>
            </a:r>
          </a:p>
        </p:txBody>
      </p:sp>
      <p:sp>
        <p:nvSpPr>
          <p:cNvPr id="15410" name="Rectangle 50"/>
          <p:cNvSpPr>
            <a:spLocks noChangeArrowheads="1"/>
          </p:cNvSpPr>
          <p:nvPr/>
        </p:nvSpPr>
        <p:spPr bwMode="auto">
          <a:xfrm>
            <a:off x="5443538" y="3871913"/>
            <a:ext cx="16303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Variáveis globais</a:t>
            </a:r>
          </a:p>
        </p:txBody>
      </p:sp>
      <p:sp>
        <p:nvSpPr>
          <p:cNvPr id="15411" name="Rectangle 51"/>
          <p:cNvSpPr>
            <a:spLocks noChangeArrowheads="1"/>
          </p:cNvSpPr>
          <p:nvPr/>
        </p:nvSpPr>
        <p:spPr bwMode="auto">
          <a:xfrm>
            <a:off x="5659438" y="4375150"/>
            <a:ext cx="16303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Código objeto</a:t>
            </a:r>
          </a:p>
        </p:txBody>
      </p:sp>
      <p:sp>
        <p:nvSpPr>
          <p:cNvPr id="15412" name="Rectangle 52"/>
          <p:cNvSpPr>
            <a:spLocks noChangeArrowheads="1"/>
          </p:cNvSpPr>
          <p:nvPr/>
        </p:nvSpPr>
        <p:spPr bwMode="auto">
          <a:xfrm>
            <a:off x="6891338" y="1171575"/>
            <a:ext cx="1662112" cy="673100"/>
          </a:xfrm>
          <a:prstGeom prst="rect">
            <a:avLst/>
          </a:prstGeom>
          <a:solidFill>
            <a:srgbClr val="F57B4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GB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func_B( )</a:t>
            </a:r>
          </a:p>
          <a:p>
            <a:pPr algn="ctr"/>
            <a:r>
              <a:rPr lang="en-GB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localA = func_A()</a:t>
            </a:r>
          </a:p>
          <a:p>
            <a:pPr algn="ctr"/>
            <a:r>
              <a:rPr lang="en-GB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localB = func_A()</a:t>
            </a:r>
          </a:p>
        </p:txBody>
      </p:sp>
      <p:sp>
        <p:nvSpPr>
          <p:cNvPr id="15413" name="Arc 53"/>
          <p:cNvSpPr>
            <a:spLocks/>
          </p:cNvSpPr>
          <p:nvPr/>
        </p:nvSpPr>
        <p:spPr bwMode="auto">
          <a:xfrm>
            <a:off x="8129588" y="1341438"/>
            <a:ext cx="715962" cy="3119437"/>
          </a:xfrm>
          <a:custGeom>
            <a:avLst/>
            <a:gdLst>
              <a:gd name="G0" fmla="+- 4028 0 0"/>
              <a:gd name="G1" fmla="+- 21600 0 0"/>
              <a:gd name="G2" fmla="+- 21600 0 0"/>
              <a:gd name="T0" fmla="*/ 4028 w 25628"/>
              <a:gd name="T1" fmla="*/ 0 h 43200"/>
              <a:gd name="T2" fmla="*/ 0 w 25628"/>
              <a:gd name="T3" fmla="*/ 42821 h 43200"/>
              <a:gd name="T4" fmla="*/ 4028 w 25628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628" h="43200" fill="none" extrusionOk="0">
                <a:moveTo>
                  <a:pt x="4027" y="0"/>
                </a:moveTo>
                <a:cubicBezTo>
                  <a:pt x="15957" y="0"/>
                  <a:pt x="25628" y="9670"/>
                  <a:pt x="25628" y="21600"/>
                </a:cubicBezTo>
                <a:cubicBezTo>
                  <a:pt x="25628" y="33529"/>
                  <a:pt x="15957" y="43200"/>
                  <a:pt x="4028" y="43200"/>
                </a:cubicBezTo>
                <a:cubicBezTo>
                  <a:pt x="2676" y="43200"/>
                  <a:pt x="1327" y="43073"/>
                  <a:pt x="-1" y="42821"/>
                </a:cubicBezTo>
              </a:path>
              <a:path w="25628" h="43200" stroke="0" extrusionOk="0">
                <a:moveTo>
                  <a:pt x="4027" y="0"/>
                </a:moveTo>
                <a:cubicBezTo>
                  <a:pt x="15957" y="0"/>
                  <a:pt x="25628" y="9670"/>
                  <a:pt x="25628" y="21600"/>
                </a:cubicBezTo>
                <a:cubicBezTo>
                  <a:pt x="25628" y="33529"/>
                  <a:pt x="15957" y="43200"/>
                  <a:pt x="4028" y="43200"/>
                </a:cubicBezTo>
                <a:cubicBezTo>
                  <a:pt x="2676" y="43200"/>
                  <a:pt x="1327" y="43073"/>
                  <a:pt x="-1" y="42821"/>
                </a:cubicBezTo>
                <a:lnTo>
                  <a:pt x="4028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5414" name="Rectangle 54"/>
          <p:cNvSpPr>
            <a:spLocks noChangeArrowheads="1"/>
          </p:cNvSpPr>
          <p:nvPr/>
        </p:nvSpPr>
        <p:spPr bwMode="auto">
          <a:xfrm>
            <a:off x="6948488" y="534988"/>
            <a:ext cx="14652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/>
              <a:t>Topo da Memória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6" name="Rectangle 52"/>
          <p:cNvSpPr>
            <a:spLocks noChangeArrowheads="1"/>
          </p:cNvSpPr>
          <p:nvPr/>
        </p:nvSpPr>
        <p:spPr bwMode="auto">
          <a:xfrm>
            <a:off x="6878638" y="709613"/>
            <a:ext cx="1652587" cy="271462"/>
          </a:xfrm>
          <a:prstGeom prst="rect">
            <a:avLst/>
          </a:prstGeom>
          <a:solidFill>
            <a:srgbClr val="F57B4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400" b="1"/>
              <a:t>x</a:t>
            </a: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592138" y="4235450"/>
            <a:ext cx="3263900" cy="215900"/>
          </a:xfrm>
          <a:prstGeom prst="rect">
            <a:avLst/>
          </a:prstGeom>
          <a:solidFill>
            <a:srgbClr val="F57B49"/>
          </a:solidFill>
          <a:ln w="12700">
            <a:solidFill>
              <a:srgbClr val="F57B4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6415" name="Group 31"/>
          <p:cNvGrpSpPr>
            <a:grpSpLocks/>
          </p:cNvGrpSpPr>
          <p:nvPr/>
        </p:nvGrpSpPr>
        <p:grpSpPr bwMode="auto">
          <a:xfrm>
            <a:off x="755650" y="4443413"/>
            <a:ext cx="3529013" cy="1649412"/>
            <a:chOff x="720" y="2837"/>
            <a:chExt cx="2016" cy="903"/>
          </a:xfrm>
        </p:grpSpPr>
        <p:sp>
          <p:nvSpPr>
            <p:cNvPr id="16412" name="Arc 28"/>
            <p:cNvSpPr>
              <a:spLocks/>
            </p:cNvSpPr>
            <p:nvPr/>
          </p:nvSpPr>
          <p:spPr bwMode="auto">
            <a:xfrm>
              <a:off x="720" y="2837"/>
              <a:ext cx="2012" cy="19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 cap="rnd">
              <a:solidFill>
                <a:srgbClr val="F57B4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13" name="Arc 29"/>
            <p:cNvSpPr>
              <a:spLocks/>
            </p:cNvSpPr>
            <p:nvPr/>
          </p:nvSpPr>
          <p:spPr bwMode="auto">
            <a:xfrm>
              <a:off x="1476" y="3546"/>
              <a:ext cx="1256" cy="19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8575" cap="rnd">
              <a:solidFill>
                <a:srgbClr val="F57B49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>
              <a:off x="2736" y="3035"/>
              <a:ext cx="0" cy="506"/>
            </a:xfrm>
            <a:prstGeom prst="line">
              <a:avLst/>
            </a:prstGeom>
            <a:noFill/>
            <a:ln w="28575">
              <a:solidFill>
                <a:srgbClr val="F57B4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6421" name="Rectangle 37"/>
          <p:cNvSpPr>
            <a:spLocks noChangeArrowheads="1"/>
          </p:cNvSpPr>
          <p:nvPr/>
        </p:nvSpPr>
        <p:spPr bwMode="auto">
          <a:xfrm>
            <a:off x="539750" y="128588"/>
            <a:ext cx="4044950" cy="632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</a:pPr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  <a:t>Programa: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#include &lt;stdio.h&gt;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 a, b; //globais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GB" sz="1600" b="1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 func_A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int localA, localB;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- - - 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void func_B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 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int localA, localB;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localA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localB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main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int x;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a = 2;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b = 10;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func_B();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x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</p:txBody>
      </p:sp>
      <p:sp>
        <p:nvSpPr>
          <p:cNvPr id="16422" name="Rectangle 38"/>
          <p:cNvSpPr>
            <a:spLocks noChangeArrowheads="1"/>
          </p:cNvSpPr>
          <p:nvPr/>
        </p:nvSpPr>
        <p:spPr bwMode="auto">
          <a:xfrm>
            <a:off x="6883400" y="981075"/>
            <a:ext cx="1663700" cy="2505075"/>
          </a:xfrm>
          <a:prstGeom prst="rect">
            <a:avLst/>
          </a:prstGeom>
          <a:gradFill rotWithShape="0">
            <a:gsLst>
              <a:gs pos="0">
                <a:srgbClr val="7B00E4"/>
              </a:gs>
              <a:gs pos="100000">
                <a:srgbClr val="7B00E4">
                  <a:gamma/>
                  <a:shade val="29804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16423" name="Rectangle 39"/>
          <p:cNvSpPr>
            <a:spLocks noChangeArrowheads="1"/>
          </p:cNvSpPr>
          <p:nvPr/>
        </p:nvSpPr>
        <p:spPr bwMode="auto">
          <a:xfrm>
            <a:off x="6889750" y="3505200"/>
            <a:ext cx="1651000" cy="431800"/>
          </a:xfrm>
          <a:prstGeom prst="rect">
            <a:avLst/>
          </a:prstGeom>
          <a:solidFill>
            <a:srgbClr val="00279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a  = 2</a:t>
            </a:r>
          </a:p>
          <a:p>
            <a:pPr algn="ctr"/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b = 10</a:t>
            </a:r>
          </a:p>
        </p:txBody>
      </p:sp>
      <p:sp>
        <p:nvSpPr>
          <p:cNvPr id="16424" name="Rectangle 40"/>
          <p:cNvSpPr>
            <a:spLocks noChangeArrowheads="1"/>
          </p:cNvSpPr>
          <p:nvPr/>
        </p:nvSpPr>
        <p:spPr bwMode="auto">
          <a:xfrm>
            <a:off x="6889750" y="3962400"/>
            <a:ext cx="1651000" cy="660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10010101...</a:t>
            </a:r>
          </a:p>
        </p:txBody>
      </p:sp>
      <p:sp>
        <p:nvSpPr>
          <p:cNvPr id="16425" name="Rectangle 41"/>
          <p:cNvSpPr>
            <a:spLocks noChangeArrowheads="1"/>
          </p:cNvSpPr>
          <p:nvPr/>
        </p:nvSpPr>
        <p:spPr bwMode="auto">
          <a:xfrm>
            <a:off x="6883400" y="4645025"/>
            <a:ext cx="1663700" cy="673100"/>
          </a:xfrm>
          <a:prstGeom prst="rect">
            <a:avLst/>
          </a:prstGeom>
          <a:gradFill rotWithShape="0">
            <a:gsLst>
              <a:gs pos="0">
                <a:srgbClr val="00B7A5">
                  <a:gamma/>
                  <a:shade val="29804"/>
                  <a:invGamma/>
                </a:srgbClr>
              </a:gs>
              <a:gs pos="100000">
                <a:srgbClr val="00B7A5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Sist.Operacional</a:t>
            </a:r>
          </a:p>
        </p:txBody>
      </p:sp>
      <p:sp>
        <p:nvSpPr>
          <p:cNvPr id="16426" name="AutoShape 42"/>
          <p:cNvSpPr>
            <a:spLocks noChangeArrowheads="1"/>
          </p:cNvSpPr>
          <p:nvPr/>
        </p:nvSpPr>
        <p:spPr bwMode="auto">
          <a:xfrm>
            <a:off x="6516688" y="919163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16427" name="AutoShape 43"/>
          <p:cNvSpPr>
            <a:spLocks noChangeArrowheads="1"/>
          </p:cNvSpPr>
          <p:nvPr/>
        </p:nvSpPr>
        <p:spPr bwMode="auto">
          <a:xfrm>
            <a:off x="6502400" y="3270250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16428" name="Rectangle 44"/>
          <p:cNvSpPr>
            <a:spLocks noChangeArrowheads="1"/>
          </p:cNvSpPr>
          <p:nvPr/>
        </p:nvSpPr>
        <p:spPr bwMode="auto">
          <a:xfrm>
            <a:off x="5087938" y="2484438"/>
            <a:ext cx="1501775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 b="1"/>
              <a:t>HeapPointer</a:t>
            </a:r>
          </a:p>
          <a:p>
            <a:r>
              <a:rPr lang="en-GB" sz="1800" i="1"/>
              <a:t>Início da Área</a:t>
            </a:r>
          </a:p>
          <a:p>
            <a:r>
              <a:rPr lang="en-GB" sz="1800" i="1"/>
              <a:t>de Memória </a:t>
            </a:r>
          </a:p>
          <a:p>
            <a:r>
              <a:rPr lang="en-GB" sz="1800" i="1"/>
              <a:t>Alocável</a:t>
            </a:r>
          </a:p>
        </p:txBody>
      </p:sp>
      <p:sp>
        <p:nvSpPr>
          <p:cNvPr id="16429" name="Rectangle 45"/>
          <p:cNvSpPr>
            <a:spLocks noChangeArrowheads="1"/>
          </p:cNvSpPr>
          <p:nvPr/>
        </p:nvSpPr>
        <p:spPr bwMode="auto">
          <a:xfrm>
            <a:off x="4932363" y="846138"/>
            <a:ext cx="15525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 b="1"/>
              <a:t>StackPointer</a:t>
            </a:r>
          </a:p>
          <a:p>
            <a:r>
              <a:rPr lang="en-GB" sz="1800" i="1"/>
              <a:t>Inicio da Pilha</a:t>
            </a:r>
          </a:p>
        </p:txBody>
      </p:sp>
      <p:sp>
        <p:nvSpPr>
          <p:cNvPr id="16430" name="Rectangle 46"/>
          <p:cNvSpPr>
            <a:spLocks noChangeArrowheads="1"/>
          </p:cNvSpPr>
          <p:nvPr/>
        </p:nvSpPr>
        <p:spPr bwMode="auto">
          <a:xfrm>
            <a:off x="6948488" y="390525"/>
            <a:ext cx="14779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/>
              <a:t>Topo da Memória</a:t>
            </a:r>
          </a:p>
        </p:txBody>
      </p:sp>
      <p:sp>
        <p:nvSpPr>
          <p:cNvPr id="16431" name="Rectangle 47"/>
          <p:cNvSpPr>
            <a:spLocks noChangeArrowheads="1"/>
          </p:cNvSpPr>
          <p:nvPr/>
        </p:nvSpPr>
        <p:spPr bwMode="auto">
          <a:xfrm>
            <a:off x="7026275" y="5364163"/>
            <a:ext cx="14779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/>
              <a:t>Base da Memória</a:t>
            </a:r>
          </a:p>
        </p:txBody>
      </p:sp>
      <p:sp>
        <p:nvSpPr>
          <p:cNvPr id="16432" name="Rectangle 48"/>
          <p:cNvSpPr>
            <a:spLocks noChangeArrowheads="1"/>
          </p:cNvSpPr>
          <p:nvPr/>
        </p:nvSpPr>
        <p:spPr bwMode="auto">
          <a:xfrm rot="5400000">
            <a:off x="8065294" y="3966369"/>
            <a:ext cx="12493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P r o g r a m a</a:t>
            </a:r>
          </a:p>
        </p:txBody>
      </p:sp>
      <p:sp>
        <p:nvSpPr>
          <p:cNvPr id="16433" name="Rectangle 49"/>
          <p:cNvSpPr>
            <a:spLocks noChangeArrowheads="1"/>
          </p:cNvSpPr>
          <p:nvPr/>
        </p:nvSpPr>
        <p:spPr bwMode="auto">
          <a:xfrm>
            <a:off x="5448300" y="3636963"/>
            <a:ext cx="16303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Variáveis globais</a:t>
            </a:r>
          </a:p>
        </p:txBody>
      </p:sp>
      <p:sp>
        <p:nvSpPr>
          <p:cNvPr id="16434" name="Rectangle 50"/>
          <p:cNvSpPr>
            <a:spLocks noChangeArrowheads="1"/>
          </p:cNvSpPr>
          <p:nvPr/>
        </p:nvSpPr>
        <p:spPr bwMode="auto">
          <a:xfrm>
            <a:off x="5664200" y="4140200"/>
            <a:ext cx="16303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Código objeto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611188" y="6264275"/>
            <a:ext cx="3263900" cy="215900"/>
          </a:xfrm>
          <a:prstGeom prst="rect">
            <a:avLst/>
          </a:prstGeom>
          <a:solidFill>
            <a:srgbClr val="F57B49"/>
          </a:solidFill>
          <a:ln w="12700">
            <a:solidFill>
              <a:srgbClr val="F57B4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06499" name="Group 3"/>
          <p:cNvGrpSpPr>
            <a:grpSpLocks/>
          </p:cNvGrpSpPr>
          <p:nvPr/>
        </p:nvGrpSpPr>
        <p:grpSpPr bwMode="auto">
          <a:xfrm>
            <a:off x="2339975" y="1628775"/>
            <a:ext cx="2016125" cy="4679950"/>
            <a:chOff x="1680" y="1973"/>
            <a:chExt cx="1100" cy="1767"/>
          </a:xfrm>
        </p:grpSpPr>
        <p:sp>
          <p:nvSpPr>
            <p:cNvPr id="106500" name="Arc 4"/>
            <p:cNvSpPr>
              <a:spLocks/>
            </p:cNvSpPr>
            <p:nvPr/>
          </p:nvSpPr>
          <p:spPr bwMode="auto">
            <a:xfrm>
              <a:off x="2416" y="2592"/>
              <a:ext cx="364" cy="114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8575" cap="rnd">
              <a:solidFill>
                <a:srgbClr val="F57B4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6501" name="Arc 5"/>
            <p:cNvSpPr>
              <a:spLocks/>
            </p:cNvSpPr>
            <p:nvPr/>
          </p:nvSpPr>
          <p:spPr bwMode="auto">
            <a:xfrm>
              <a:off x="1680" y="1973"/>
              <a:ext cx="1100" cy="6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 cap="rnd">
              <a:solidFill>
                <a:srgbClr val="F57B49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6943725" y="1196975"/>
            <a:ext cx="1663700" cy="2225675"/>
          </a:xfrm>
          <a:prstGeom prst="rect">
            <a:avLst/>
          </a:prstGeom>
          <a:gradFill rotWithShape="0">
            <a:gsLst>
              <a:gs pos="0">
                <a:srgbClr val="7B00E4"/>
              </a:gs>
              <a:gs pos="100000">
                <a:srgbClr val="7B00E4">
                  <a:gamma/>
                  <a:shade val="29804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6950075" y="3441700"/>
            <a:ext cx="1651000" cy="431800"/>
          </a:xfrm>
          <a:prstGeom prst="rect">
            <a:avLst/>
          </a:prstGeom>
          <a:solidFill>
            <a:srgbClr val="00279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a = 2</a:t>
            </a:r>
          </a:p>
          <a:p>
            <a:pPr algn="ctr"/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b = 10</a:t>
            </a:r>
          </a:p>
        </p:txBody>
      </p:sp>
      <p:sp>
        <p:nvSpPr>
          <p:cNvPr id="106504" name="Rectangle 8"/>
          <p:cNvSpPr>
            <a:spLocks noChangeArrowheads="1"/>
          </p:cNvSpPr>
          <p:nvPr/>
        </p:nvSpPr>
        <p:spPr bwMode="auto">
          <a:xfrm>
            <a:off x="6950075" y="3898900"/>
            <a:ext cx="1651000" cy="660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10010101...</a:t>
            </a:r>
          </a:p>
        </p:txBody>
      </p:sp>
      <p:sp>
        <p:nvSpPr>
          <p:cNvPr id="106505" name="Rectangle 9"/>
          <p:cNvSpPr>
            <a:spLocks noChangeArrowheads="1"/>
          </p:cNvSpPr>
          <p:nvPr/>
        </p:nvSpPr>
        <p:spPr bwMode="auto">
          <a:xfrm>
            <a:off x="6943725" y="4581525"/>
            <a:ext cx="1663700" cy="673100"/>
          </a:xfrm>
          <a:prstGeom prst="rect">
            <a:avLst/>
          </a:prstGeom>
          <a:gradFill rotWithShape="0">
            <a:gsLst>
              <a:gs pos="0">
                <a:srgbClr val="00B7A5">
                  <a:gamma/>
                  <a:shade val="29804"/>
                  <a:invGamma/>
                </a:srgbClr>
              </a:gs>
              <a:gs pos="100000">
                <a:srgbClr val="00B7A5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Sist.Operacional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6586538" y="1352550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106507" name="AutoShape 11"/>
          <p:cNvSpPr>
            <a:spLocks noChangeArrowheads="1"/>
          </p:cNvSpPr>
          <p:nvPr/>
        </p:nvSpPr>
        <p:spPr bwMode="auto">
          <a:xfrm>
            <a:off x="6562725" y="3206750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106508" name="Rectangle 12"/>
          <p:cNvSpPr>
            <a:spLocks noChangeArrowheads="1"/>
          </p:cNvSpPr>
          <p:nvPr/>
        </p:nvSpPr>
        <p:spPr bwMode="auto">
          <a:xfrm>
            <a:off x="5148263" y="2420938"/>
            <a:ext cx="1501775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 b="1"/>
              <a:t>HeapPointer</a:t>
            </a:r>
          </a:p>
          <a:p>
            <a:r>
              <a:rPr lang="en-GB" sz="1800" i="1"/>
              <a:t>Início da Área</a:t>
            </a:r>
          </a:p>
          <a:p>
            <a:r>
              <a:rPr lang="en-GB" sz="1800" i="1"/>
              <a:t>de Memória </a:t>
            </a:r>
          </a:p>
          <a:p>
            <a:r>
              <a:rPr lang="en-GB" sz="1800" i="1"/>
              <a:t>Alocável</a:t>
            </a:r>
          </a:p>
        </p:txBody>
      </p:sp>
      <p:sp>
        <p:nvSpPr>
          <p:cNvPr id="106509" name="Rectangle 13"/>
          <p:cNvSpPr>
            <a:spLocks noChangeArrowheads="1"/>
          </p:cNvSpPr>
          <p:nvPr/>
        </p:nvSpPr>
        <p:spPr bwMode="auto">
          <a:xfrm>
            <a:off x="5003800" y="1135063"/>
            <a:ext cx="15525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 b="1"/>
              <a:t>StackPointer</a:t>
            </a:r>
          </a:p>
          <a:p>
            <a:r>
              <a:rPr lang="en-GB" sz="1800" i="1"/>
              <a:t>Inicio da Pilha</a:t>
            </a:r>
          </a:p>
        </p:txBody>
      </p:sp>
      <p:sp>
        <p:nvSpPr>
          <p:cNvPr id="106510" name="Rectangle 14"/>
          <p:cNvSpPr>
            <a:spLocks noChangeArrowheads="1"/>
          </p:cNvSpPr>
          <p:nvPr/>
        </p:nvSpPr>
        <p:spPr bwMode="auto">
          <a:xfrm>
            <a:off x="7008813" y="125413"/>
            <a:ext cx="14779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/>
              <a:t>Topo da Memória</a:t>
            </a:r>
          </a:p>
        </p:txBody>
      </p:sp>
      <p:sp>
        <p:nvSpPr>
          <p:cNvPr id="106511" name="Rectangle 15"/>
          <p:cNvSpPr>
            <a:spLocks noChangeArrowheads="1"/>
          </p:cNvSpPr>
          <p:nvPr/>
        </p:nvSpPr>
        <p:spPr bwMode="auto">
          <a:xfrm>
            <a:off x="7086600" y="5300663"/>
            <a:ext cx="14779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/>
              <a:t>Base da Memória</a:t>
            </a:r>
          </a:p>
        </p:txBody>
      </p:sp>
      <p:sp>
        <p:nvSpPr>
          <p:cNvPr id="106512" name="Rectangle 16"/>
          <p:cNvSpPr>
            <a:spLocks noChangeArrowheads="1"/>
          </p:cNvSpPr>
          <p:nvPr/>
        </p:nvSpPr>
        <p:spPr bwMode="auto">
          <a:xfrm rot="5400000">
            <a:off x="8125619" y="3902869"/>
            <a:ext cx="12493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P r o g r a m a</a:t>
            </a:r>
          </a:p>
        </p:txBody>
      </p:sp>
      <p:sp>
        <p:nvSpPr>
          <p:cNvPr id="106513" name="Rectangle 17"/>
          <p:cNvSpPr>
            <a:spLocks noChangeArrowheads="1"/>
          </p:cNvSpPr>
          <p:nvPr/>
        </p:nvSpPr>
        <p:spPr bwMode="auto">
          <a:xfrm>
            <a:off x="5508625" y="3573463"/>
            <a:ext cx="16303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Variáveis globais</a:t>
            </a:r>
          </a:p>
        </p:txBody>
      </p:sp>
      <p:sp>
        <p:nvSpPr>
          <p:cNvPr id="106514" name="Rectangle 18"/>
          <p:cNvSpPr>
            <a:spLocks noChangeArrowheads="1"/>
          </p:cNvSpPr>
          <p:nvPr/>
        </p:nvSpPr>
        <p:spPr bwMode="auto">
          <a:xfrm>
            <a:off x="5724525" y="4076700"/>
            <a:ext cx="16303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Código objeto</a:t>
            </a:r>
          </a:p>
        </p:txBody>
      </p:sp>
      <p:sp>
        <p:nvSpPr>
          <p:cNvPr id="106515" name="Rectangle 19"/>
          <p:cNvSpPr>
            <a:spLocks noChangeArrowheads="1"/>
          </p:cNvSpPr>
          <p:nvPr/>
        </p:nvSpPr>
        <p:spPr bwMode="auto">
          <a:xfrm>
            <a:off x="6945313" y="995363"/>
            <a:ext cx="1658937" cy="417512"/>
          </a:xfrm>
          <a:prstGeom prst="rect">
            <a:avLst/>
          </a:prstGeom>
          <a:solidFill>
            <a:srgbClr val="F57B4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GB" sz="1400"/>
              <a:t>func_A ()</a:t>
            </a:r>
          </a:p>
        </p:txBody>
      </p:sp>
      <p:sp>
        <p:nvSpPr>
          <p:cNvPr id="106516" name="Rectangle 20"/>
          <p:cNvSpPr>
            <a:spLocks noChangeArrowheads="1"/>
          </p:cNvSpPr>
          <p:nvPr/>
        </p:nvSpPr>
        <p:spPr bwMode="auto">
          <a:xfrm>
            <a:off x="539750" y="188913"/>
            <a:ext cx="4318000" cy="6669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</a:pPr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  <a:t>Programa: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#include &lt;stdio.h&gt;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 a, b; //globais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GB" sz="1600" b="1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 func_A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int localA, localB;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- - - 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void func_B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 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int localA, localB;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localA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localB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main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int x;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a = 2;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b = 10;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func_B();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x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</p:txBody>
      </p:sp>
      <p:sp>
        <p:nvSpPr>
          <p:cNvPr id="106517" name="Rectangle 21"/>
          <p:cNvSpPr>
            <a:spLocks noChangeArrowheads="1"/>
          </p:cNvSpPr>
          <p:nvPr/>
        </p:nvSpPr>
        <p:spPr bwMode="auto">
          <a:xfrm>
            <a:off x="6945313" y="744538"/>
            <a:ext cx="1662112" cy="250825"/>
          </a:xfrm>
          <a:prstGeom prst="rect">
            <a:avLst/>
          </a:prstGeom>
          <a:solidFill>
            <a:srgbClr val="F57B4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GB" sz="1400" b="1"/>
              <a:t>x</a:t>
            </a:r>
          </a:p>
        </p:txBody>
      </p:sp>
      <p:sp>
        <p:nvSpPr>
          <p:cNvPr id="106518" name="Arc 22"/>
          <p:cNvSpPr>
            <a:spLocks/>
          </p:cNvSpPr>
          <p:nvPr/>
        </p:nvSpPr>
        <p:spPr bwMode="auto">
          <a:xfrm>
            <a:off x="8248650" y="1125538"/>
            <a:ext cx="715963" cy="2974975"/>
          </a:xfrm>
          <a:custGeom>
            <a:avLst/>
            <a:gdLst>
              <a:gd name="G0" fmla="+- 4028 0 0"/>
              <a:gd name="G1" fmla="+- 21600 0 0"/>
              <a:gd name="G2" fmla="+- 21600 0 0"/>
              <a:gd name="T0" fmla="*/ 4028 w 25628"/>
              <a:gd name="T1" fmla="*/ 0 h 43200"/>
              <a:gd name="T2" fmla="*/ 0 w 25628"/>
              <a:gd name="T3" fmla="*/ 42821 h 43200"/>
              <a:gd name="T4" fmla="*/ 4028 w 25628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628" h="43200" fill="none" extrusionOk="0">
                <a:moveTo>
                  <a:pt x="4027" y="0"/>
                </a:moveTo>
                <a:cubicBezTo>
                  <a:pt x="15957" y="0"/>
                  <a:pt x="25628" y="9670"/>
                  <a:pt x="25628" y="21600"/>
                </a:cubicBezTo>
                <a:cubicBezTo>
                  <a:pt x="25628" y="33529"/>
                  <a:pt x="15957" y="43200"/>
                  <a:pt x="4028" y="43200"/>
                </a:cubicBezTo>
                <a:cubicBezTo>
                  <a:pt x="2676" y="43200"/>
                  <a:pt x="1327" y="43073"/>
                  <a:pt x="-1" y="42821"/>
                </a:cubicBezTo>
              </a:path>
              <a:path w="25628" h="43200" stroke="0" extrusionOk="0">
                <a:moveTo>
                  <a:pt x="4027" y="0"/>
                </a:moveTo>
                <a:cubicBezTo>
                  <a:pt x="15957" y="0"/>
                  <a:pt x="25628" y="9670"/>
                  <a:pt x="25628" y="21600"/>
                </a:cubicBezTo>
                <a:cubicBezTo>
                  <a:pt x="25628" y="33529"/>
                  <a:pt x="15957" y="43200"/>
                  <a:pt x="4028" y="43200"/>
                </a:cubicBezTo>
                <a:cubicBezTo>
                  <a:pt x="2676" y="43200"/>
                  <a:pt x="1327" y="43073"/>
                  <a:pt x="-1" y="42821"/>
                </a:cubicBezTo>
                <a:lnTo>
                  <a:pt x="4028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Escopo de variáveis</a:t>
            </a:r>
          </a:p>
        </p:txBody>
      </p:sp>
      <p:sp>
        <p:nvSpPr>
          <p:cNvPr id="72716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pt-BR">
                <a:effectLst/>
              </a:rPr>
              <a:t>As variáveis são declaradas em três lugares:</a:t>
            </a:r>
          </a:p>
          <a:p>
            <a:pPr>
              <a:buSzPct val="60000"/>
              <a:buFont typeface="Wingdings" pitchFamily="2" charset="2"/>
              <a:buChar char="q"/>
            </a:pPr>
            <a:r>
              <a:rPr lang="pt-BR" b="1">
                <a:solidFill>
                  <a:srgbClr val="FFFF66"/>
                </a:solidFill>
                <a:effectLst/>
              </a:rPr>
              <a:t>dentro de funções</a:t>
            </a:r>
            <a:r>
              <a:rPr lang="pt-BR" b="1">
                <a:effectLst/>
              </a:rPr>
              <a:t>: são chamadas de </a:t>
            </a:r>
            <a:r>
              <a:rPr lang="pt-BR" b="1">
                <a:solidFill>
                  <a:srgbClr val="F57B49"/>
                </a:solidFill>
                <a:effectLst/>
              </a:rPr>
              <a:t>variáveis locais</a:t>
            </a:r>
            <a:r>
              <a:rPr lang="pt-BR" b="1">
                <a:effectLst/>
              </a:rPr>
              <a:t>;</a:t>
            </a:r>
          </a:p>
          <a:p>
            <a:pPr>
              <a:buSzPct val="60000"/>
              <a:buFont typeface="Wingdings" pitchFamily="2" charset="2"/>
              <a:buChar char="q"/>
            </a:pPr>
            <a:r>
              <a:rPr lang="pt-BR" b="1">
                <a:solidFill>
                  <a:srgbClr val="FFFF66"/>
                </a:solidFill>
                <a:effectLst/>
              </a:rPr>
              <a:t>na definição dos parâmetros das funções</a:t>
            </a:r>
            <a:r>
              <a:rPr lang="pt-BR" b="1">
                <a:effectLst/>
              </a:rPr>
              <a:t>: são chamadas de </a:t>
            </a:r>
            <a:r>
              <a:rPr lang="pt-BR" b="1">
                <a:solidFill>
                  <a:srgbClr val="F57B49"/>
                </a:solidFill>
                <a:effectLst/>
              </a:rPr>
              <a:t>parâmetros formais</a:t>
            </a:r>
            <a:r>
              <a:rPr lang="pt-BR" b="1">
                <a:effectLst/>
              </a:rPr>
              <a:t>;</a:t>
            </a:r>
          </a:p>
          <a:p>
            <a:pPr>
              <a:buSzPct val="60000"/>
              <a:buFont typeface="Wingdings" pitchFamily="2" charset="2"/>
              <a:buChar char="q"/>
            </a:pPr>
            <a:r>
              <a:rPr lang="pt-BR" b="1">
                <a:solidFill>
                  <a:srgbClr val="FFFF66"/>
                </a:solidFill>
                <a:effectLst/>
              </a:rPr>
              <a:t>fora de todas as funções</a:t>
            </a:r>
            <a:r>
              <a:rPr lang="pt-BR" b="1">
                <a:effectLst/>
              </a:rPr>
              <a:t> </a:t>
            </a:r>
            <a:r>
              <a:rPr lang="pt-BR">
                <a:effectLst/>
              </a:rPr>
              <a:t>(incluindo “main”)</a:t>
            </a:r>
            <a:r>
              <a:rPr lang="pt-BR" b="1">
                <a:effectLst/>
              </a:rPr>
              <a:t>: são chamadas de </a:t>
            </a:r>
            <a:r>
              <a:rPr lang="pt-BR" b="1">
                <a:solidFill>
                  <a:srgbClr val="F57B49"/>
                </a:solidFill>
                <a:effectLst/>
              </a:rPr>
              <a:t>variáveis globais</a:t>
            </a:r>
            <a:r>
              <a:rPr lang="pt-BR" b="1">
                <a:effectLst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6807200" y="798513"/>
            <a:ext cx="1652588" cy="271462"/>
          </a:xfrm>
          <a:prstGeom prst="rect">
            <a:avLst/>
          </a:prstGeom>
          <a:solidFill>
            <a:srgbClr val="F57B4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400" b="1"/>
              <a:t>x</a:t>
            </a: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592138" y="1858963"/>
            <a:ext cx="3263900" cy="215900"/>
          </a:xfrm>
          <a:prstGeom prst="rect">
            <a:avLst/>
          </a:prstGeom>
          <a:solidFill>
            <a:srgbClr val="F57B49"/>
          </a:solidFill>
          <a:ln w="12700">
            <a:solidFill>
              <a:srgbClr val="F57B4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685800" y="0"/>
            <a:ext cx="4114800" cy="632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</a:pPr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  <a:t>Programa: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#include &lt;stdio.h&gt;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 a, b; //globais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GB" sz="1600" b="1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 func_A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int localA, localB;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- - - 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void func_B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 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int localA, localB;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localA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localB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main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int x;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a = 2;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b = 10;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func_B();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x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</p:txBody>
      </p:sp>
      <p:grpSp>
        <p:nvGrpSpPr>
          <p:cNvPr id="102408" name="Group 8"/>
          <p:cNvGrpSpPr>
            <a:grpSpLocks/>
          </p:cNvGrpSpPr>
          <p:nvPr/>
        </p:nvGrpSpPr>
        <p:grpSpPr bwMode="auto">
          <a:xfrm>
            <a:off x="5005388" y="1484313"/>
            <a:ext cx="1760537" cy="638175"/>
            <a:chOff x="3288" y="514"/>
            <a:chExt cx="1109" cy="402"/>
          </a:xfrm>
        </p:grpSpPr>
        <p:sp>
          <p:nvSpPr>
            <p:cNvPr id="102409" name="AutoShape 9"/>
            <p:cNvSpPr>
              <a:spLocks noChangeArrowheads="1"/>
            </p:cNvSpPr>
            <p:nvPr/>
          </p:nvSpPr>
          <p:spPr bwMode="auto">
            <a:xfrm>
              <a:off x="4213" y="628"/>
              <a:ext cx="184" cy="136"/>
            </a:xfrm>
            <a:prstGeom prst="rightArrow">
              <a:avLst>
                <a:gd name="adj1" fmla="val 50000"/>
                <a:gd name="adj2" fmla="val 67653"/>
              </a:avLst>
            </a:prstGeom>
            <a:solidFill>
              <a:srgbClr val="F57B4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410" name="Rectangle 10"/>
            <p:cNvSpPr>
              <a:spLocks noChangeArrowheads="1"/>
            </p:cNvSpPr>
            <p:nvPr/>
          </p:nvSpPr>
          <p:spPr bwMode="auto">
            <a:xfrm>
              <a:off x="3288" y="514"/>
              <a:ext cx="938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sz="1800" b="1"/>
                <a:t>StackPointer</a:t>
              </a:r>
            </a:p>
            <a:p>
              <a:r>
                <a:rPr lang="en-GB" sz="1800" i="1"/>
                <a:t>Topo da Pilha</a:t>
              </a:r>
            </a:p>
          </p:txBody>
        </p:sp>
      </p:grpSp>
      <p:sp>
        <p:nvSpPr>
          <p:cNvPr id="102411" name="Rectangle 11"/>
          <p:cNvSpPr>
            <a:spLocks noChangeArrowheads="1"/>
          </p:cNvSpPr>
          <p:nvPr/>
        </p:nvSpPr>
        <p:spPr bwMode="auto">
          <a:xfrm>
            <a:off x="6877050" y="260350"/>
            <a:ext cx="14652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/>
              <a:t>Topo da Memória</a:t>
            </a:r>
          </a:p>
        </p:txBody>
      </p:sp>
      <p:sp>
        <p:nvSpPr>
          <p:cNvPr id="102412" name="Rectangle 12"/>
          <p:cNvSpPr>
            <a:spLocks noChangeArrowheads="1"/>
          </p:cNvSpPr>
          <p:nvPr/>
        </p:nvSpPr>
        <p:spPr bwMode="auto">
          <a:xfrm>
            <a:off x="6800850" y="1744663"/>
            <a:ext cx="1663700" cy="2066925"/>
          </a:xfrm>
          <a:prstGeom prst="rect">
            <a:avLst/>
          </a:prstGeom>
          <a:gradFill rotWithShape="0">
            <a:gsLst>
              <a:gs pos="0">
                <a:srgbClr val="7B00E4"/>
              </a:gs>
              <a:gs pos="100000">
                <a:srgbClr val="7B00E4">
                  <a:gamma/>
                  <a:shade val="29804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413" name="Rectangle 13"/>
          <p:cNvSpPr>
            <a:spLocks noChangeArrowheads="1"/>
          </p:cNvSpPr>
          <p:nvPr/>
        </p:nvSpPr>
        <p:spPr bwMode="auto">
          <a:xfrm>
            <a:off x="6807200" y="3859213"/>
            <a:ext cx="1651000" cy="431800"/>
          </a:xfrm>
          <a:prstGeom prst="rect">
            <a:avLst/>
          </a:prstGeom>
          <a:solidFill>
            <a:srgbClr val="00279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a  = 2</a:t>
            </a:r>
          </a:p>
          <a:p>
            <a:pPr algn="ctr"/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b = 10</a:t>
            </a:r>
            <a:endParaRPr lang="en-GB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2414" name="Rectangle 14"/>
          <p:cNvSpPr>
            <a:spLocks noChangeArrowheads="1"/>
          </p:cNvSpPr>
          <p:nvPr/>
        </p:nvSpPr>
        <p:spPr bwMode="auto">
          <a:xfrm>
            <a:off x="6807200" y="4316413"/>
            <a:ext cx="1651000" cy="660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10010101...</a:t>
            </a:r>
          </a:p>
        </p:txBody>
      </p:sp>
      <p:sp>
        <p:nvSpPr>
          <p:cNvPr id="102415" name="Rectangle 15"/>
          <p:cNvSpPr>
            <a:spLocks noChangeArrowheads="1"/>
          </p:cNvSpPr>
          <p:nvPr/>
        </p:nvSpPr>
        <p:spPr bwMode="auto">
          <a:xfrm>
            <a:off x="6800850" y="4999038"/>
            <a:ext cx="1663700" cy="673100"/>
          </a:xfrm>
          <a:prstGeom prst="rect">
            <a:avLst/>
          </a:prstGeom>
          <a:gradFill rotWithShape="0">
            <a:gsLst>
              <a:gs pos="0">
                <a:srgbClr val="00B7A5">
                  <a:gamma/>
                  <a:shade val="29804"/>
                  <a:invGamma/>
                </a:srgbClr>
              </a:gs>
              <a:gs pos="100000">
                <a:srgbClr val="00B7A5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Sist.Operacional</a:t>
            </a:r>
          </a:p>
        </p:txBody>
      </p:sp>
      <p:sp>
        <p:nvSpPr>
          <p:cNvPr id="102416" name="AutoShape 16"/>
          <p:cNvSpPr>
            <a:spLocks noChangeArrowheads="1"/>
          </p:cNvSpPr>
          <p:nvPr/>
        </p:nvSpPr>
        <p:spPr bwMode="auto">
          <a:xfrm>
            <a:off x="6419850" y="3624263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417" name="Rectangle 17"/>
          <p:cNvSpPr>
            <a:spLocks noChangeArrowheads="1"/>
          </p:cNvSpPr>
          <p:nvPr/>
        </p:nvSpPr>
        <p:spPr bwMode="auto">
          <a:xfrm>
            <a:off x="4581525" y="3068638"/>
            <a:ext cx="2006600" cy="912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800" b="1"/>
              <a:t>HeapPointer</a:t>
            </a:r>
          </a:p>
          <a:p>
            <a:r>
              <a:rPr lang="en-GB" sz="1800" i="1"/>
              <a:t>Início da Área de Memória Alocável</a:t>
            </a:r>
          </a:p>
        </p:txBody>
      </p:sp>
      <p:sp>
        <p:nvSpPr>
          <p:cNvPr id="102418" name="Rectangle 18"/>
          <p:cNvSpPr>
            <a:spLocks noChangeArrowheads="1"/>
          </p:cNvSpPr>
          <p:nvPr/>
        </p:nvSpPr>
        <p:spPr bwMode="auto">
          <a:xfrm>
            <a:off x="6943725" y="5718175"/>
            <a:ext cx="14779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/>
              <a:t>Base da Memória</a:t>
            </a:r>
          </a:p>
        </p:txBody>
      </p:sp>
      <p:sp>
        <p:nvSpPr>
          <p:cNvPr id="102419" name="Rectangle 19"/>
          <p:cNvSpPr>
            <a:spLocks noChangeArrowheads="1"/>
          </p:cNvSpPr>
          <p:nvPr/>
        </p:nvSpPr>
        <p:spPr bwMode="auto">
          <a:xfrm rot="5400000">
            <a:off x="7982745" y="4320381"/>
            <a:ext cx="12493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P r o g r a m a</a:t>
            </a:r>
          </a:p>
        </p:txBody>
      </p:sp>
      <p:sp>
        <p:nvSpPr>
          <p:cNvPr id="102420" name="Rectangle 20"/>
          <p:cNvSpPr>
            <a:spLocks noChangeArrowheads="1"/>
          </p:cNvSpPr>
          <p:nvPr/>
        </p:nvSpPr>
        <p:spPr bwMode="auto">
          <a:xfrm>
            <a:off x="5365750" y="3990975"/>
            <a:ext cx="16303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Variáveis globais</a:t>
            </a:r>
          </a:p>
        </p:txBody>
      </p:sp>
      <p:sp>
        <p:nvSpPr>
          <p:cNvPr id="102421" name="Rectangle 21"/>
          <p:cNvSpPr>
            <a:spLocks noChangeArrowheads="1"/>
          </p:cNvSpPr>
          <p:nvPr/>
        </p:nvSpPr>
        <p:spPr bwMode="auto">
          <a:xfrm>
            <a:off x="5581650" y="4494213"/>
            <a:ext cx="16303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Código objeto</a:t>
            </a:r>
          </a:p>
        </p:txBody>
      </p:sp>
      <p:sp>
        <p:nvSpPr>
          <p:cNvPr id="102422" name="Rectangle 22"/>
          <p:cNvSpPr>
            <a:spLocks noChangeArrowheads="1"/>
          </p:cNvSpPr>
          <p:nvPr/>
        </p:nvSpPr>
        <p:spPr bwMode="auto">
          <a:xfrm>
            <a:off x="6797675" y="1069975"/>
            <a:ext cx="1662113" cy="673100"/>
          </a:xfrm>
          <a:prstGeom prst="rect">
            <a:avLst/>
          </a:prstGeom>
          <a:gradFill rotWithShape="0">
            <a:gsLst>
              <a:gs pos="0">
                <a:srgbClr val="FC0128"/>
              </a:gs>
              <a:gs pos="100000">
                <a:srgbClr val="FC012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GB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func_A( )</a:t>
            </a:r>
          </a:p>
          <a:p>
            <a:pPr algn="ctr"/>
            <a:r>
              <a:rPr lang="en-GB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localA</a:t>
            </a:r>
          </a:p>
          <a:p>
            <a:pPr algn="ctr"/>
            <a:r>
              <a:rPr lang="en-GB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localB</a:t>
            </a:r>
          </a:p>
        </p:txBody>
      </p:sp>
      <p:sp>
        <p:nvSpPr>
          <p:cNvPr id="102423" name="Arc 23"/>
          <p:cNvSpPr>
            <a:spLocks/>
          </p:cNvSpPr>
          <p:nvPr/>
        </p:nvSpPr>
        <p:spPr bwMode="auto">
          <a:xfrm>
            <a:off x="8051800" y="1268413"/>
            <a:ext cx="715963" cy="3311525"/>
          </a:xfrm>
          <a:custGeom>
            <a:avLst/>
            <a:gdLst>
              <a:gd name="G0" fmla="+- 4028 0 0"/>
              <a:gd name="G1" fmla="+- 21600 0 0"/>
              <a:gd name="G2" fmla="+- 21600 0 0"/>
              <a:gd name="T0" fmla="*/ 4028 w 25628"/>
              <a:gd name="T1" fmla="*/ 0 h 43200"/>
              <a:gd name="T2" fmla="*/ 0 w 25628"/>
              <a:gd name="T3" fmla="*/ 42821 h 43200"/>
              <a:gd name="T4" fmla="*/ 4028 w 25628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628" h="43200" fill="none" extrusionOk="0">
                <a:moveTo>
                  <a:pt x="4027" y="0"/>
                </a:moveTo>
                <a:cubicBezTo>
                  <a:pt x="15957" y="0"/>
                  <a:pt x="25628" y="9670"/>
                  <a:pt x="25628" y="21600"/>
                </a:cubicBezTo>
                <a:cubicBezTo>
                  <a:pt x="25628" y="33529"/>
                  <a:pt x="15957" y="43200"/>
                  <a:pt x="4028" y="43200"/>
                </a:cubicBezTo>
                <a:cubicBezTo>
                  <a:pt x="2676" y="43200"/>
                  <a:pt x="1327" y="43073"/>
                  <a:pt x="-1" y="42821"/>
                </a:cubicBezTo>
              </a:path>
              <a:path w="25628" h="43200" stroke="0" extrusionOk="0">
                <a:moveTo>
                  <a:pt x="4027" y="0"/>
                </a:moveTo>
                <a:cubicBezTo>
                  <a:pt x="15957" y="0"/>
                  <a:pt x="25628" y="9670"/>
                  <a:pt x="25628" y="21600"/>
                </a:cubicBezTo>
                <a:cubicBezTo>
                  <a:pt x="25628" y="33529"/>
                  <a:pt x="15957" y="43200"/>
                  <a:pt x="4028" y="43200"/>
                </a:cubicBezTo>
                <a:cubicBezTo>
                  <a:pt x="2676" y="43200"/>
                  <a:pt x="1327" y="43073"/>
                  <a:pt x="-1" y="42821"/>
                </a:cubicBezTo>
                <a:lnTo>
                  <a:pt x="4028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6807200" y="798513"/>
            <a:ext cx="1652588" cy="271462"/>
          </a:xfrm>
          <a:prstGeom prst="rect">
            <a:avLst/>
          </a:prstGeom>
          <a:solidFill>
            <a:srgbClr val="F57B4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400" b="1"/>
              <a:t>x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592138" y="2133600"/>
            <a:ext cx="3263900" cy="215900"/>
          </a:xfrm>
          <a:prstGeom prst="rect">
            <a:avLst/>
          </a:prstGeom>
          <a:solidFill>
            <a:srgbClr val="F57B49"/>
          </a:solidFill>
          <a:ln w="12700">
            <a:solidFill>
              <a:srgbClr val="F57B4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685800" y="0"/>
            <a:ext cx="4114800" cy="632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</a:pPr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  <a:t>Programa: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#include &lt;stdio.h&gt;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 a, b; //globais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GB" sz="1600" b="1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 func_A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int localA, localB;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- - - 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void func_B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 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int localA, localB;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localA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localB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main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int x;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a = 2;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b = 10;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func_B();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x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</p:txBody>
      </p:sp>
      <p:grpSp>
        <p:nvGrpSpPr>
          <p:cNvPr id="108549" name="Group 5"/>
          <p:cNvGrpSpPr>
            <a:grpSpLocks/>
          </p:cNvGrpSpPr>
          <p:nvPr/>
        </p:nvGrpSpPr>
        <p:grpSpPr bwMode="auto">
          <a:xfrm>
            <a:off x="5005388" y="1484313"/>
            <a:ext cx="1760537" cy="638175"/>
            <a:chOff x="3288" y="514"/>
            <a:chExt cx="1109" cy="402"/>
          </a:xfrm>
        </p:grpSpPr>
        <p:sp>
          <p:nvSpPr>
            <p:cNvPr id="108550" name="AutoShape 6"/>
            <p:cNvSpPr>
              <a:spLocks noChangeArrowheads="1"/>
            </p:cNvSpPr>
            <p:nvPr/>
          </p:nvSpPr>
          <p:spPr bwMode="auto">
            <a:xfrm>
              <a:off x="4213" y="628"/>
              <a:ext cx="184" cy="136"/>
            </a:xfrm>
            <a:prstGeom prst="rightArrow">
              <a:avLst>
                <a:gd name="adj1" fmla="val 50000"/>
                <a:gd name="adj2" fmla="val 67653"/>
              </a:avLst>
            </a:prstGeom>
            <a:solidFill>
              <a:srgbClr val="F57B4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8551" name="Rectangle 7"/>
            <p:cNvSpPr>
              <a:spLocks noChangeArrowheads="1"/>
            </p:cNvSpPr>
            <p:nvPr/>
          </p:nvSpPr>
          <p:spPr bwMode="auto">
            <a:xfrm>
              <a:off x="3288" y="514"/>
              <a:ext cx="938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sz="1800" b="1"/>
                <a:t>StackPointer</a:t>
              </a:r>
            </a:p>
            <a:p>
              <a:r>
                <a:rPr lang="en-GB" sz="1800" i="1"/>
                <a:t>Topo da Pilha</a:t>
              </a:r>
            </a:p>
          </p:txBody>
        </p:sp>
      </p:grp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6877050" y="260350"/>
            <a:ext cx="14652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/>
              <a:t>Topo da Memória</a:t>
            </a:r>
          </a:p>
        </p:txBody>
      </p:sp>
      <p:sp>
        <p:nvSpPr>
          <p:cNvPr id="108553" name="Rectangle 9"/>
          <p:cNvSpPr>
            <a:spLocks noChangeArrowheads="1"/>
          </p:cNvSpPr>
          <p:nvPr/>
        </p:nvSpPr>
        <p:spPr bwMode="auto">
          <a:xfrm>
            <a:off x="6800850" y="1744663"/>
            <a:ext cx="1663700" cy="2066925"/>
          </a:xfrm>
          <a:prstGeom prst="rect">
            <a:avLst/>
          </a:prstGeom>
          <a:gradFill rotWithShape="0">
            <a:gsLst>
              <a:gs pos="0">
                <a:srgbClr val="7B00E4"/>
              </a:gs>
              <a:gs pos="100000">
                <a:srgbClr val="7B00E4">
                  <a:gamma/>
                  <a:shade val="29804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108554" name="Rectangle 10"/>
          <p:cNvSpPr>
            <a:spLocks noChangeArrowheads="1"/>
          </p:cNvSpPr>
          <p:nvPr/>
        </p:nvSpPr>
        <p:spPr bwMode="auto">
          <a:xfrm>
            <a:off x="6807200" y="3859213"/>
            <a:ext cx="1651000" cy="431800"/>
          </a:xfrm>
          <a:prstGeom prst="rect">
            <a:avLst/>
          </a:prstGeom>
          <a:solidFill>
            <a:srgbClr val="00279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a  = 2</a:t>
            </a:r>
          </a:p>
          <a:p>
            <a:pPr algn="ctr"/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b = 10</a:t>
            </a:r>
            <a:endParaRPr lang="en-GB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8555" name="Rectangle 11"/>
          <p:cNvSpPr>
            <a:spLocks noChangeArrowheads="1"/>
          </p:cNvSpPr>
          <p:nvPr/>
        </p:nvSpPr>
        <p:spPr bwMode="auto">
          <a:xfrm>
            <a:off x="6807200" y="4316413"/>
            <a:ext cx="1651000" cy="660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10010101...</a:t>
            </a:r>
          </a:p>
        </p:txBody>
      </p:sp>
      <p:sp>
        <p:nvSpPr>
          <p:cNvPr id="108556" name="Rectangle 12"/>
          <p:cNvSpPr>
            <a:spLocks noChangeArrowheads="1"/>
          </p:cNvSpPr>
          <p:nvPr/>
        </p:nvSpPr>
        <p:spPr bwMode="auto">
          <a:xfrm>
            <a:off x="6800850" y="4999038"/>
            <a:ext cx="1663700" cy="673100"/>
          </a:xfrm>
          <a:prstGeom prst="rect">
            <a:avLst/>
          </a:prstGeom>
          <a:gradFill rotWithShape="0">
            <a:gsLst>
              <a:gs pos="0">
                <a:srgbClr val="00B7A5">
                  <a:gamma/>
                  <a:shade val="29804"/>
                  <a:invGamma/>
                </a:srgbClr>
              </a:gs>
              <a:gs pos="100000">
                <a:srgbClr val="00B7A5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Sist.Operacional</a:t>
            </a:r>
          </a:p>
        </p:txBody>
      </p:sp>
      <p:sp>
        <p:nvSpPr>
          <p:cNvPr id="108557" name="AutoShape 13"/>
          <p:cNvSpPr>
            <a:spLocks noChangeArrowheads="1"/>
          </p:cNvSpPr>
          <p:nvPr/>
        </p:nvSpPr>
        <p:spPr bwMode="auto">
          <a:xfrm>
            <a:off x="6419850" y="3624263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108558" name="Rectangle 14"/>
          <p:cNvSpPr>
            <a:spLocks noChangeArrowheads="1"/>
          </p:cNvSpPr>
          <p:nvPr/>
        </p:nvSpPr>
        <p:spPr bwMode="auto">
          <a:xfrm>
            <a:off x="4581525" y="3068638"/>
            <a:ext cx="2006600" cy="912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800" b="1"/>
              <a:t>HeapPointer</a:t>
            </a:r>
          </a:p>
          <a:p>
            <a:r>
              <a:rPr lang="en-GB" sz="1800" i="1"/>
              <a:t>Início da Área de Memória Alocável</a:t>
            </a:r>
          </a:p>
        </p:txBody>
      </p:sp>
      <p:sp>
        <p:nvSpPr>
          <p:cNvPr id="108559" name="Rectangle 15"/>
          <p:cNvSpPr>
            <a:spLocks noChangeArrowheads="1"/>
          </p:cNvSpPr>
          <p:nvPr/>
        </p:nvSpPr>
        <p:spPr bwMode="auto">
          <a:xfrm>
            <a:off x="6943725" y="5718175"/>
            <a:ext cx="14779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/>
              <a:t>Base da Memória</a:t>
            </a:r>
          </a:p>
        </p:txBody>
      </p:sp>
      <p:sp>
        <p:nvSpPr>
          <p:cNvPr id="108560" name="Rectangle 16"/>
          <p:cNvSpPr>
            <a:spLocks noChangeArrowheads="1"/>
          </p:cNvSpPr>
          <p:nvPr/>
        </p:nvSpPr>
        <p:spPr bwMode="auto">
          <a:xfrm rot="5400000">
            <a:off x="7982745" y="4320381"/>
            <a:ext cx="12493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P r o g r a m a</a:t>
            </a:r>
          </a:p>
        </p:txBody>
      </p:sp>
      <p:sp>
        <p:nvSpPr>
          <p:cNvPr id="108561" name="Rectangle 17"/>
          <p:cNvSpPr>
            <a:spLocks noChangeArrowheads="1"/>
          </p:cNvSpPr>
          <p:nvPr/>
        </p:nvSpPr>
        <p:spPr bwMode="auto">
          <a:xfrm>
            <a:off x="5365750" y="3990975"/>
            <a:ext cx="16303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Variáveis globais</a:t>
            </a:r>
          </a:p>
        </p:txBody>
      </p:sp>
      <p:sp>
        <p:nvSpPr>
          <p:cNvPr id="108562" name="Rectangle 18"/>
          <p:cNvSpPr>
            <a:spLocks noChangeArrowheads="1"/>
          </p:cNvSpPr>
          <p:nvPr/>
        </p:nvSpPr>
        <p:spPr bwMode="auto">
          <a:xfrm>
            <a:off x="5581650" y="4494213"/>
            <a:ext cx="16303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Código objeto</a:t>
            </a:r>
          </a:p>
        </p:txBody>
      </p:sp>
      <p:sp>
        <p:nvSpPr>
          <p:cNvPr id="108563" name="Rectangle 19"/>
          <p:cNvSpPr>
            <a:spLocks noChangeArrowheads="1"/>
          </p:cNvSpPr>
          <p:nvPr/>
        </p:nvSpPr>
        <p:spPr bwMode="auto">
          <a:xfrm>
            <a:off x="6797675" y="1069975"/>
            <a:ext cx="1662113" cy="673100"/>
          </a:xfrm>
          <a:prstGeom prst="rect">
            <a:avLst/>
          </a:prstGeom>
          <a:gradFill rotWithShape="0">
            <a:gsLst>
              <a:gs pos="0">
                <a:srgbClr val="FC0128"/>
              </a:gs>
              <a:gs pos="100000">
                <a:srgbClr val="FC012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GB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func_A( )</a:t>
            </a:r>
          </a:p>
          <a:p>
            <a:pPr algn="ctr"/>
            <a:r>
              <a:rPr lang="en-GB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localA</a:t>
            </a:r>
          </a:p>
          <a:p>
            <a:pPr algn="ctr"/>
            <a:r>
              <a:rPr lang="en-GB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localB</a:t>
            </a:r>
          </a:p>
        </p:txBody>
      </p:sp>
      <p:sp>
        <p:nvSpPr>
          <p:cNvPr id="108564" name="Arc 20"/>
          <p:cNvSpPr>
            <a:spLocks/>
          </p:cNvSpPr>
          <p:nvPr/>
        </p:nvSpPr>
        <p:spPr bwMode="auto">
          <a:xfrm>
            <a:off x="8051800" y="1268413"/>
            <a:ext cx="715963" cy="3311525"/>
          </a:xfrm>
          <a:custGeom>
            <a:avLst/>
            <a:gdLst>
              <a:gd name="G0" fmla="+- 4028 0 0"/>
              <a:gd name="G1" fmla="+- 21600 0 0"/>
              <a:gd name="G2" fmla="+- 21600 0 0"/>
              <a:gd name="T0" fmla="*/ 4028 w 25628"/>
              <a:gd name="T1" fmla="*/ 0 h 43200"/>
              <a:gd name="T2" fmla="*/ 0 w 25628"/>
              <a:gd name="T3" fmla="*/ 42821 h 43200"/>
              <a:gd name="T4" fmla="*/ 4028 w 25628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628" h="43200" fill="none" extrusionOk="0">
                <a:moveTo>
                  <a:pt x="4027" y="0"/>
                </a:moveTo>
                <a:cubicBezTo>
                  <a:pt x="15957" y="0"/>
                  <a:pt x="25628" y="9670"/>
                  <a:pt x="25628" y="21600"/>
                </a:cubicBezTo>
                <a:cubicBezTo>
                  <a:pt x="25628" y="33529"/>
                  <a:pt x="15957" y="43200"/>
                  <a:pt x="4028" y="43200"/>
                </a:cubicBezTo>
                <a:cubicBezTo>
                  <a:pt x="2676" y="43200"/>
                  <a:pt x="1327" y="43073"/>
                  <a:pt x="-1" y="42821"/>
                </a:cubicBezTo>
              </a:path>
              <a:path w="25628" h="43200" stroke="0" extrusionOk="0">
                <a:moveTo>
                  <a:pt x="4027" y="0"/>
                </a:moveTo>
                <a:cubicBezTo>
                  <a:pt x="15957" y="0"/>
                  <a:pt x="25628" y="9670"/>
                  <a:pt x="25628" y="21600"/>
                </a:cubicBezTo>
                <a:cubicBezTo>
                  <a:pt x="25628" y="33529"/>
                  <a:pt x="15957" y="43200"/>
                  <a:pt x="4028" y="43200"/>
                </a:cubicBezTo>
                <a:cubicBezTo>
                  <a:pt x="2676" y="43200"/>
                  <a:pt x="1327" y="43073"/>
                  <a:pt x="-1" y="42821"/>
                </a:cubicBezTo>
                <a:lnTo>
                  <a:pt x="4028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13" name="Rectangle 21"/>
          <p:cNvSpPr>
            <a:spLocks noChangeArrowheads="1"/>
          </p:cNvSpPr>
          <p:nvPr/>
        </p:nvSpPr>
        <p:spPr bwMode="auto">
          <a:xfrm>
            <a:off x="6880225" y="635000"/>
            <a:ext cx="1652588" cy="271463"/>
          </a:xfrm>
          <a:prstGeom prst="rect">
            <a:avLst/>
          </a:prstGeom>
          <a:solidFill>
            <a:srgbClr val="F57B4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400" b="1"/>
              <a:t>x</a:t>
            </a:r>
          </a:p>
        </p:txBody>
      </p:sp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592138" y="2579688"/>
            <a:ext cx="3263900" cy="215900"/>
          </a:xfrm>
          <a:prstGeom prst="rect">
            <a:avLst/>
          </a:prstGeom>
          <a:solidFill>
            <a:srgbClr val="F57B49"/>
          </a:solidFill>
          <a:ln w="12700">
            <a:solidFill>
              <a:srgbClr val="F57B4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10595" name="Group 3"/>
          <p:cNvGrpSpPr>
            <a:grpSpLocks/>
          </p:cNvGrpSpPr>
          <p:nvPr/>
        </p:nvGrpSpPr>
        <p:grpSpPr bwMode="auto">
          <a:xfrm>
            <a:off x="1651000" y="2708275"/>
            <a:ext cx="2233613" cy="3613150"/>
            <a:chOff x="720" y="2837"/>
            <a:chExt cx="2016" cy="903"/>
          </a:xfrm>
        </p:grpSpPr>
        <p:sp>
          <p:nvSpPr>
            <p:cNvPr id="110596" name="Arc 4"/>
            <p:cNvSpPr>
              <a:spLocks/>
            </p:cNvSpPr>
            <p:nvPr/>
          </p:nvSpPr>
          <p:spPr bwMode="auto">
            <a:xfrm>
              <a:off x="720" y="2837"/>
              <a:ext cx="2012" cy="19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 cap="rnd">
              <a:solidFill>
                <a:srgbClr val="F57B4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0597" name="Arc 5"/>
            <p:cNvSpPr>
              <a:spLocks/>
            </p:cNvSpPr>
            <p:nvPr/>
          </p:nvSpPr>
          <p:spPr bwMode="auto">
            <a:xfrm>
              <a:off x="1476" y="3546"/>
              <a:ext cx="1256" cy="19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8575" cap="rnd">
              <a:solidFill>
                <a:srgbClr val="F57B49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0598" name="Line 6"/>
            <p:cNvSpPr>
              <a:spLocks noChangeShapeType="1"/>
            </p:cNvSpPr>
            <p:nvPr/>
          </p:nvSpPr>
          <p:spPr bwMode="auto">
            <a:xfrm>
              <a:off x="2736" y="3035"/>
              <a:ext cx="0" cy="506"/>
            </a:xfrm>
            <a:prstGeom prst="line">
              <a:avLst/>
            </a:prstGeom>
            <a:noFill/>
            <a:ln w="28575">
              <a:solidFill>
                <a:srgbClr val="F57B4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539750" y="128588"/>
            <a:ext cx="4044950" cy="632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</a:pPr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  <a:t>Programa: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#include &lt;stdio.h&gt;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 a, b; //globais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GB" sz="1600" b="1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 func_A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int localA, localB;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- - - 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void func_B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 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int localA, localB;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localA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localB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main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int x;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a = 2;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b = 10;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func_B();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x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</p:txBody>
      </p:sp>
      <p:sp>
        <p:nvSpPr>
          <p:cNvPr id="110600" name="Rectangle 8"/>
          <p:cNvSpPr>
            <a:spLocks noChangeArrowheads="1"/>
          </p:cNvSpPr>
          <p:nvPr/>
        </p:nvSpPr>
        <p:spPr bwMode="auto">
          <a:xfrm>
            <a:off x="6883400" y="908050"/>
            <a:ext cx="1663700" cy="2578100"/>
          </a:xfrm>
          <a:prstGeom prst="rect">
            <a:avLst/>
          </a:prstGeom>
          <a:gradFill rotWithShape="0">
            <a:gsLst>
              <a:gs pos="0">
                <a:srgbClr val="7B00E4"/>
              </a:gs>
              <a:gs pos="100000">
                <a:srgbClr val="7B00E4">
                  <a:gamma/>
                  <a:shade val="29804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110601" name="Rectangle 9"/>
          <p:cNvSpPr>
            <a:spLocks noChangeArrowheads="1"/>
          </p:cNvSpPr>
          <p:nvPr/>
        </p:nvSpPr>
        <p:spPr bwMode="auto">
          <a:xfrm>
            <a:off x="6889750" y="3505200"/>
            <a:ext cx="1651000" cy="431800"/>
          </a:xfrm>
          <a:prstGeom prst="rect">
            <a:avLst/>
          </a:prstGeom>
          <a:solidFill>
            <a:srgbClr val="00279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a  = 2</a:t>
            </a:r>
          </a:p>
          <a:p>
            <a:pPr algn="ctr"/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b = 10</a:t>
            </a:r>
          </a:p>
        </p:txBody>
      </p:sp>
      <p:sp>
        <p:nvSpPr>
          <p:cNvPr id="110602" name="Rectangle 10"/>
          <p:cNvSpPr>
            <a:spLocks noChangeArrowheads="1"/>
          </p:cNvSpPr>
          <p:nvPr/>
        </p:nvSpPr>
        <p:spPr bwMode="auto">
          <a:xfrm>
            <a:off x="6889750" y="3962400"/>
            <a:ext cx="1651000" cy="660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10010101...</a:t>
            </a:r>
          </a:p>
        </p:txBody>
      </p:sp>
      <p:sp>
        <p:nvSpPr>
          <p:cNvPr id="110603" name="Rectangle 11"/>
          <p:cNvSpPr>
            <a:spLocks noChangeArrowheads="1"/>
          </p:cNvSpPr>
          <p:nvPr/>
        </p:nvSpPr>
        <p:spPr bwMode="auto">
          <a:xfrm>
            <a:off x="6883400" y="4645025"/>
            <a:ext cx="1663700" cy="673100"/>
          </a:xfrm>
          <a:prstGeom prst="rect">
            <a:avLst/>
          </a:prstGeom>
          <a:gradFill rotWithShape="0">
            <a:gsLst>
              <a:gs pos="0">
                <a:srgbClr val="00B7A5">
                  <a:gamma/>
                  <a:shade val="29804"/>
                  <a:invGamma/>
                </a:srgbClr>
              </a:gs>
              <a:gs pos="100000">
                <a:srgbClr val="00B7A5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Sist.Operacional</a:t>
            </a:r>
          </a:p>
        </p:txBody>
      </p:sp>
      <p:sp>
        <p:nvSpPr>
          <p:cNvPr id="110604" name="AutoShape 12"/>
          <p:cNvSpPr>
            <a:spLocks noChangeArrowheads="1"/>
          </p:cNvSpPr>
          <p:nvPr/>
        </p:nvSpPr>
        <p:spPr bwMode="auto">
          <a:xfrm>
            <a:off x="6516688" y="847725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110605" name="AutoShape 13"/>
          <p:cNvSpPr>
            <a:spLocks noChangeArrowheads="1"/>
          </p:cNvSpPr>
          <p:nvPr/>
        </p:nvSpPr>
        <p:spPr bwMode="auto">
          <a:xfrm>
            <a:off x="6502400" y="3270250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110606" name="Rectangle 14"/>
          <p:cNvSpPr>
            <a:spLocks noChangeArrowheads="1"/>
          </p:cNvSpPr>
          <p:nvPr/>
        </p:nvSpPr>
        <p:spPr bwMode="auto">
          <a:xfrm>
            <a:off x="5087938" y="2484438"/>
            <a:ext cx="1501775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 b="1"/>
              <a:t>HeapPointer</a:t>
            </a:r>
          </a:p>
          <a:p>
            <a:r>
              <a:rPr lang="en-GB" sz="1800" i="1"/>
              <a:t>Início da Área</a:t>
            </a:r>
          </a:p>
          <a:p>
            <a:r>
              <a:rPr lang="en-GB" sz="1800" i="1"/>
              <a:t>de Memória </a:t>
            </a:r>
          </a:p>
          <a:p>
            <a:r>
              <a:rPr lang="en-GB" sz="1800" i="1"/>
              <a:t>Alocável</a:t>
            </a:r>
          </a:p>
        </p:txBody>
      </p:sp>
      <p:sp>
        <p:nvSpPr>
          <p:cNvPr id="110607" name="Rectangle 15"/>
          <p:cNvSpPr>
            <a:spLocks noChangeArrowheads="1"/>
          </p:cNvSpPr>
          <p:nvPr/>
        </p:nvSpPr>
        <p:spPr bwMode="auto">
          <a:xfrm>
            <a:off x="4932363" y="774700"/>
            <a:ext cx="15525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 b="1"/>
              <a:t>StackPointer</a:t>
            </a:r>
          </a:p>
          <a:p>
            <a:r>
              <a:rPr lang="en-GB" sz="1800" i="1"/>
              <a:t>Inicio da Pilha</a:t>
            </a:r>
          </a:p>
        </p:txBody>
      </p:sp>
      <p:sp>
        <p:nvSpPr>
          <p:cNvPr id="110608" name="Rectangle 16"/>
          <p:cNvSpPr>
            <a:spLocks noChangeArrowheads="1"/>
          </p:cNvSpPr>
          <p:nvPr/>
        </p:nvSpPr>
        <p:spPr bwMode="auto">
          <a:xfrm>
            <a:off x="6948488" y="188913"/>
            <a:ext cx="14779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/>
              <a:t>Topo da Memória</a:t>
            </a:r>
          </a:p>
        </p:txBody>
      </p:sp>
      <p:sp>
        <p:nvSpPr>
          <p:cNvPr id="110609" name="Rectangle 17"/>
          <p:cNvSpPr>
            <a:spLocks noChangeArrowheads="1"/>
          </p:cNvSpPr>
          <p:nvPr/>
        </p:nvSpPr>
        <p:spPr bwMode="auto">
          <a:xfrm>
            <a:off x="7026275" y="5364163"/>
            <a:ext cx="14779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/>
              <a:t>Base da Memória</a:t>
            </a:r>
          </a:p>
        </p:txBody>
      </p:sp>
      <p:sp>
        <p:nvSpPr>
          <p:cNvPr id="110610" name="Rectangle 18"/>
          <p:cNvSpPr>
            <a:spLocks noChangeArrowheads="1"/>
          </p:cNvSpPr>
          <p:nvPr/>
        </p:nvSpPr>
        <p:spPr bwMode="auto">
          <a:xfrm rot="5400000">
            <a:off x="8065294" y="3966369"/>
            <a:ext cx="12493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P r o g r a m a</a:t>
            </a:r>
          </a:p>
        </p:txBody>
      </p:sp>
      <p:sp>
        <p:nvSpPr>
          <p:cNvPr id="110611" name="Rectangle 19"/>
          <p:cNvSpPr>
            <a:spLocks noChangeArrowheads="1"/>
          </p:cNvSpPr>
          <p:nvPr/>
        </p:nvSpPr>
        <p:spPr bwMode="auto">
          <a:xfrm>
            <a:off x="5448300" y="3636963"/>
            <a:ext cx="16303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Variáveis globais</a:t>
            </a:r>
          </a:p>
        </p:txBody>
      </p:sp>
      <p:sp>
        <p:nvSpPr>
          <p:cNvPr id="110612" name="Rectangle 20"/>
          <p:cNvSpPr>
            <a:spLocks noChangeArrowheads="1"/>
          </p:cNvSpPr>
          <p:nvPr/>
        </p:nvSpPr>
        <p:spPr bwMode="auto">
          <a:xfrm>
            <a:off x="5664200" y="4140200"/>
            <a:ext cx="16303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Código objeto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611188" y="6264275"/>
            <a:ext cx="3263900" cy="215900"/>
          </a:xfrm>
          <a:prstGeom prst="rect">
            <a:avLst/>
          </a:prstGeom>
          <a:solidFill>
            <a:srgbClr val="F57B49"/>
          </a:solidFill>
          <a:ln w="12700">
            <a:solidFill>
              <a:srgbClr val="F57B4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6804025" y="765175"/>
            <a:ext cx="1944688" cy="2657475"/>
          </a:xfrm>
          <a:prstGeom prst="rect">
            <a:avLst/>
          </a:prstGeom>
          <a:gradFill rotWithShape="0">
            <a:gsLst>
              <a:gs pos="0">
                <a:srgbClr val="7B00E4"/>
              </a:gs>
              <a:gs pos="100000">
                <a:srgbClr val="7B00E4">
                  <a:gamma/>
                  <a:shade val="29804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6802438" y="3441700"/>
            <a:ext cx="1941512" cy="431800"/>
          </a:xfrm>
          <a:prstGeom prst="rect">
            <a:avLst/>
          </a:prstGeom>
          <a:solidFill>
            <a:srgbClr val="00279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a = 2</a:t>
            </a:r>
          </a:p>
          <a:p>
            <a:pPr algn="ctr"/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b = 10</a:t>
            </a: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6802438" y="3898900"/>
            <a:ext cx="1941512" cy="660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10010101...</a:t>
            </a:r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6794500" y="4581525"/>
            <a:ext cx="1955800" cy="673100"/>
          </a:xfrm>
          <a:prstGeom prst="rect">
            <a:avLst/>
          </a:prstGeom>
          <a:gradFill rotWithShape="0">
            <a:gsLst>
              <a:gs pos="0">
                <a:srgbClr val="00B7A5">
                  <a:gamma/>
                  <a:shade val="29804"/>
                  <a:invGamma/>
                </a:srgbClr>
              </a:gs>
              <a:gs pos="100000">
                <a:srgbClr val="00B7A5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Sist.Operacional</a:t>
            </a:r>
          </a:p>
        </p:txBody>
      </p:sp>
      <p:sp>
        <p:nvSpPr>
          <p:cNvPr id="112650" name="AutoShape 10"/>
          <p:cNvSpPr>
            <a:spLocks noChangeArrowheads="1"/>
          </p:cNvSpPr>
          <p:nvPr/>
        </p:nvSpPr>
        <p:spPr bwMode="auto">
          <a:xfrm>
            <a:off x="6586538" y="738188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112651" name="AutoShape 11"/>
          <p:cNvSpPr>
            <a:spLocks noChangeArrowheads="1"/>
          </p:cNvSpPr>
          <p:nvPr/>
        </p:nvSpPr>
        <p:spPr bwMode="auto">
          <a:xfrm>
            <a:off x="6562725" y="3206750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112652" name="Rectangle 12"/>
          <p:cNvSpPr>
            <a:spLocks noChangeArrowheads="1"/>
          </p:cNvSpPr>
          <p:nvPr/>
        </p:nvSpPr>
        <p:spPr bwMode="auto">
          <a:xfrm>
            <a:off x="4643438" y="2420938"/>
            <a:ext cx="2006600" cy="912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800" b="1"/>
              <a:t>HeapPointer</a:t>
            </a:r>
          </a:p>
          <a:p>
            <a:r>
              <a:rPr lang="en-GB" sz="1800" i="1"/>
              <a:t>Início da Área de Memória Alocável</a:t>
            </a:r>
          </a:p>
        </p:txBody>
      </p:sp>
      <p:sp>
        <p:nvSpPr>
          <p:cNvPr id="112653" name="Rectangle 13"/>
          <p:cNvSpPr>
            <a:spLocks noChangeArrowheads="1"/>
          </p:cNvSpPr>
          <p:nvPr/>
        </p:nvSpPr>
        <p:spPr bwMode="auto">
          <a:xfrm>
            <a:off x="5003800" y="520700"/>
            <a:ext cx="15525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 b="1"/>
              <a:t>StackPointer</a:t>
            </a:r>
          </a:p>
          <a:p>
            <a:r>
              <a:rPr lang="en-GB" sz="1800" i="1"/>
              <a:t>Inicio da Pilha</a:t>
            </a:r>
          </a:p>
        </p:txBody>
      </p:sp>
      <p:sp>
        <p:nvSpPr>
          <p:cNvPr id="112654" name="Rectangle 14"/>
          <p:cNvSpPr>
            <a:spLocks noChangeArrowheads="1"/>
          </p:cNvSpPr>
          <p:nvPr/>
        </p:nvSpPr>
        <p:spPr bwMode="auto">
          <a:xfrm>
            <a:off x="7008813" y="125413"/>
            <a:ext cx="14779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/>
              <a:t>Topo da Memória</a:t>
            </a:r>
          </a:p>
        </p:txBody>
      </p:sp>
      <p:sp>
        <p:nvSpPr>
          <p:cNvPr id="112655" name="Rectangle 15"/>
          <p:cNvSpPr>
            <a:spLocks noChangeArrowheads="1"/>
          </p:cNvSpPr>
          <p:nvPr/>
        </p:nvSpPr>
        <p:spPr bwMode="auto">
          <a:xfrm>
            <a:off x="6969125" y="5300663"/>
            <a:ext cx="173831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/>
              <a:t>Base da Memória</a:t>
            </a:r>
          </a:p>
        </p:txBody>
      </p:sp>
      <p:sp>
        <p:nvSpPr>
          <p:cNvPr id="112656" name="Rectangle 16"/>
          <p:cNvSpPr>
            <a:spLocks noChangeArrowheads="1"/>
          </p:cNvSpPr>
          <p:nvPr/>
        </p:nvSpPr>
        <p:spPr bwMode="auto">
          <a:xfrm rot="5400000">
            <a:off x="8268495" y="3904456"/>
            <a:ext cx="12493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P r o g r a m a</a:t>
            </a:r>
          </a:p>
        </p:txBody>
      </p:sp>
      <p:sp>
        <p:nvSpPr>
          <p:cNvPr id="112657" name="Rectangle 17"/>
          <p:cNvSpPr>
            <a:spLocks noChangeArrowheads="1"/>
          </p:cNvSpPr>
          <p:nvPr/>
        </p:nvSpPr>
        <p:spPr bwMode="auto">
          <a:xfrm>
            <a:off x="5364163" y="3573463"/>
            <a:ext cx="16303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Variáveis globais</a:t>
            </a:r>
          </a:p>
        </p:txBody>
      </p:sp>
      <p:sp>
        <p:nvSpPr>
          <p:cNvPr id="112658" name="Rectangle 18"/>
          <p:cNvSpPr>
            <a:spLocks noChangeArrowheads="1"/>
          </p:cNvSpPr>
          <p:nvPr/>
        </p:nvSpPr>
        <p:spPr bwMode="auto">
          <a:xfrm>
            <a:off x="5580063" y="4076700"/>
            <a:ext cx="16303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Código objeto</a:t>
            </a:r>
          </a:p>
        </p:txBody>
      </p:sp>
      <p:sp>
        <p:nvSpPr>
          <p:cNvPr id="112660" name="Rectangle 20"/>
          <p:cNvSpPr>
            <a:spLocks noChangeArrowheads="1"/>
          </p:cNvSpPr>
          <p:nvPr/>
        </p:nvSpPr>
        <p:spPr bwMode="auto">
          <a:xfrm>
            <a:off x="539750" y="188913"/>
            <a:ext cx="4318000" cy="6669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</a:pPr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  <a:t>Programa: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#include &lt;stdio.h&gt;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 a, b; //globais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GB" sz="1600" b="1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 func_A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int localA, localB;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- - - 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void func_B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 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int localA, localB;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localA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localB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main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int x;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a = 2;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b = 10;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func_B();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x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</p:txBody>
      </p:sp>
      <p:sp>
        <p:nvSpPr>
          <p:cNvPr id="112661" name="Rectangle 21"/>
          <p:cNvSpPr>
            <a:spLocks noChangeArrowheads="1"/>
          </p:cNvSpPr>
          <p:nvPr/>
        </p:nvSpPr>
        <p:spPr bwMode="auto">
          <a:xfrm>
            <a:off x="6816725" y="528638"/>
            <a:ext cx="1931988" cy="236537"/>
          </a:xfrm>
          <a:prstGeom prst="rect">
            <a:avLst/>
          </a:prstGeom>
          <a:solidFill>
            <a:srgbClr val="F57B4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GB" sz="1400" b="1"/>
              <a:t>x = “retorno de func_A”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592138" y="6426200"/>
            <a:ext cx="3263900" cy="292100"/>
          </a:xfrm>
          <a:prstGeom prst="rect">
            <a:avLst/>
          </a:prstGeom>
          <a:solidFill>
            <a:srgbClr val="F57B49"/>
          </a:solidFill>
          <a:ln w="12700">
            <a:solidFill>
              <a:srgbClr val="F57B4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7069138" y="4987925"/>
            <a:ext cx="1663700" cy="673100"/>
          </a:xfrm>
          <a:prstGeom prst="rect">
            <a:avLst/>
          </a:prstGeom>
          <a:gradFill rotWithShape="0">
            <a:gsLst>
              <a:gs pos="0">
                <a:srgbClr val="00B7A5">
                  <a:gamma/>
                  <a:shade val="29804"/>
                  <a:invGamma/>
                </a:srgbClr>
              </a:gs>
              <a:gs pos="100000">
                <a:srgbClr val="00B7A5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GB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Sist.Operacional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7075488" y="4305300"/>
            <a:ext cx="1651000" cy="660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GB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10010101...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7069138" y="869950"/>
            <a:ext cx="1663700" cy="2959100"/>
          </a:xfrm>
          <a:prstGeom prst="rect">
            <a:avLst/>
          </a:prstGeom>
          <a:gradFill rotWithShape="0">
            <a:gsLst>
              <a:gs pos="0">
                <a:srgbClr val="7B00E4"/>
              </a:gs>
              <a:gs pos="100000">
                <a:srgbClr val="7B00E4">
                  <a:gamma/>
                  <a:shade val="29804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7075488" y="3848100"/>
            <a:ext cx="1651000" cy="431800"/>
          </a:xfrm>
          <a:prstGeom prst="rect">
            <a:avLst/>
          </a:prstGeom>
          <a:solidFill>
            <a:srgbClr val="00279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a  = 2</a:t>
            </a:r>
          </a:p>
          <a:p>
            <a:pPr algn="ctr"/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b = 10</a:t>
            </a:r>
          </a:p>
        </p:txBody>
      </p:sp>
      <p:sp>
        <p:nvSpPr>
          <p:cNvPr id="17417" name="AutoShape 9"/>
          <p:cNvSpPr>
            <a:spLocks noChangeArrowheads="1"/>
          </p:cNvSpPr>
          <p:nvPr/>
        </p:nvSpPr>
        <p:spPr bwMode="auto">
          <a:xfrm>
            <a:off x="6688138" y="793750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18" name="AutoShape 10"/>
          <p:cNvSpPr>
            <a:spLocks noChangeArrowheads="1"/>
          </p:cNvSpPr>
          <p:nvPr/>
        </p:nvSpPr>
        <p:spPr bwMode="auto">
          <a:xfrm>
            <a:off x="6688138" y="3613150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5448300" y="2898775"/>
            <a:ext cx="1438275" cy="912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 b="1"/>
              <a:t>HeapPointer</a:t>
            </a:r>
          </a:p>
          <a:p>
            <a:r>
              <a:rPr lang="en-GB" sz="1800" i="1"/>
              <a:t>Topo da Área</a:t>
            </a:r>
          </a:p>
          <a:p>
            <a:r>
              <a:rPr lang="en-GB" sz="1800" i="1"/>
              <a:t>Alocável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5219700" y="612775"/>
            <a:ext cx="14890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 b="1"/>
              <a:t>StackPointer</a:t>
            </a:r>
          </a:p>
          <a:p>
            <a:r>
              <a:rPr lang="en-GB" sz="1800" i="1"/>
              <a:t>Topo da Pilha</a:t>
            </a:r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7140575" y="538163"/>
            <a:ext cx="14652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/>
              <a:t>Topo da Memória</a:t>
            </a:r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7216775" y="5694363"/>
            <a:ext cx="14652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/>
              <a:t>Base da Memória</a:t>
            </a:r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5691188" y="3906838"/>
            <a:ext cx="16176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Variáveis globais</a:t>
            </a:r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5921375" y="4483100"/>
            <a:ext cx="16176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Código objeto</a:t>
            </a:r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539750" y="115888"/>
            <a:ext cx="4114800" cy="632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</a:pPr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  <a:t>Programa: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#include &lt;stdio.h&gt;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 a, b; //globais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GB" sz="1600" b="1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 func_A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int localA, localB;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- - - 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void func_B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 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int localA, localB;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localA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localB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main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int x;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a = 2;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b = 10;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func_B();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x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Escopo de variáveis – </a:t>
            </a:r>
            <a:r>
              <a:rPr lang="pt-BR" b="1"/>
              <a:t>Parâmetros</a:t>
            </a:r>
            <a:r>
              <a:rPr lang="pt-BR"/>
              <a:t> </a:t>
            </a:r>
            <a:r>
              <a:rPr lang="pt-BR" b="1"/>
              <a:t>formais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Se </a:t>
            </a:r>
            <a:r>
              <a:rPr lang="pt-BR" dirty="0"/>
              <a:t>uma função usa </a:t>
            </a:r>
            <a:r>
              <a:rPr lang="pt-BR" b="1" dirty="0"/>
              <a:t>argumentos </a:t>
            </a:r>
            <a:r>
              <a:rPr lang="pt-BR" dirty="0"/>
              <a:t>(valores externos que a função recebe), ela deve declarar variáveis que receberão os valores dos argumentos. Essas variáveis são denominadas </a:t>
            </a:r>
            <a:r>
              <a:rPr lang="pt-BR" b="1" dirty="0"/>
              <a:t>parâmetros</a:t>
            </a:r>
            <a:r>
              <a:rPr lang="pt-BR" dirty="0"/>
              <a:t> formais;</a:t>
            </a:r>
          </a:p>
          <a:p>
            <a:r>
              <a:rPr lang="pt-BR" dirty="0"/>
              <a:t>Elas comportam-se como qualquer outra variável local da função e são destruídas ao término da função;</a:t>
            </a:r>
          </a:p>
          <a:p>
            <a:r>
              <a:rPr lang="pt-BR" dirty="0"/>
              <a:t>Podem receber valores, como qualquer outra variável, e podem ser usadas em qualquer expressão válida.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09600"/>
            <a:ext cx="7911116" cy="970450"/>
          </a:xfrm>
        </p:spPr>
        <p:txBody>
          <a:bodyPr>
            <a:normAutofit fontScale="90000"/>
          </a:bodyPr>
          <a:lstStyle/>
          <a:p>
            <a:r>
              <a:rPr lang="pt-BR" dirty="0"/>
              <a:t>Escopo de variáveis – </a:t>
            </a:r>
            <a:r>
              <a:rPr lang="pt-BR" b="1" dirty="0"/>
              <a:t>Variáveis globais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pt-BR" sz="2400" dirty="0"/>
              <a:t>As </a:t>
            </a:r>
            <a:r>
              <a:rPr lang="pt-BR" sz="2400" b="1" dirty="0"/>
              <a:t>variáveis globais</a:t>
            </a:r>
            <a:r>
              <a:rPr lang="pt-BR" sz="2400" dirty="0"/>
              <a:t> são reconhecidas pelo programa inteiro e podem ser usadas por qualquer trecho de código;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Elas guardam seus valores durante toda a execução do programa;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Você cria variáveis globais declarando-as fora de qualquer função;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Elas podem ser acessadas por qualquer expressão independentemente de qual bloco de código contém a expressão;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Se uma variável global e uma variável local possuem o mesmo nome, todas as referências ao nome da variável dentro do bloco onde a variável local foi declarada dizem respeito à variável local e não têm efeito algum sobre a variável global.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15950" y="4437112"/>
            <a:ext cx="3263900" cy="215900"/>
          </a:xfrm>
          <a:prstGeom prst="rect">
            <a:avLst/>
          </a:prstGeom>
          <a:solidFill>
            <a:srgbClr val="F57B49"/>
          </a:solidFill>
          <a:ln w="12700">
            <a:solidFill>
              <a:srgbClr val="F57B4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88913"/>
            <a:ext cx="4318000" cy="6669087"/>
          </a:xfrm>
          <a:noFill/>
          <a:ln/>
        </p:spPr>
        <p:txBody>
          <a:bodyPr>
            <a:normAutofit fontScale="85000" lnSpcReduction="20000"/>
          </a:bodyPr>
          <a:lstStyle/>
          <a:p>
            <a:r>
              <a:rPr lang="en-GB" sz="2400" dirty="0" err="1"/>
              <a:t>Programa</a:t>
            </a:r>
            <a:r>
              <a:rPr lang="en-GB" sz="2400" dirty="0"/>
              <a:t>: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 dirty="0">
                <a:latin typeface="Courier New" pitchFamily="49" charset="0"/>
              </a:rPr>
              <a:t>#include &lt;</a:t>
            </a:r>
            <a:r>
              <a:rPr lang="en-GB" sz="1600" b="1" dirty="0" err="1">
                <a:latin typeface="Courier New" pitchFamily="49" charset="0"/>
              </a:rPr>
              <a:t>stdio.h</a:t>
            </a:r>
            <a:r>
              <a:rPr lang="en-GB" sz="1600" b="1" dirty="0">
                <a:latin typeface="Courier New" pitchFamily="49" charset="0"/>
              </a:rPr>
              <a:t>&gt;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 dirty="0" err="1">
                <a:latin typeface="Courier New" pitchFamily="49" charset="0"/>
              </a:rPr>
              <a:t>int</a:t>
            </a:r>
            <a:r>
              <a:rPr lang="en-GB" sz="1600" b="1" dirty="0">
                <a:latin typeface="Courier New" pitchFamily="49" charset="0"/>
              </a:rPr>
              <a:t> a, b; //</a:t>
            </a:r>
            <a:r>
              <a:rPr lang="en-GB" sz="1600" b="1" dirty="0" err="1">
                <a:latin typeface="Courier New" pitchFamily="49" charset="0"/>
              </a:rPr>
              <a:t>globais</a:t>
            </a:r>
            <a:endParaRPr lang="en-GB" sz="1600" b="1" dirty="0">
              <a:latin typeface="Courier New" pitchFamily="49" charset="0"/>
            </a:endParaRP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endParaRPr lang="en-GB" sz="1600" b="1" dirty="0">
              <a:latin typeface="Courier New" pitchFamily="49" charset="0"/>
            </a:endParaRP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 dirty="0" err="1">
                <a:latin typeface="Courier New" pitchFamily="49" charset="0"/>
              </a:rPr>
              <a:t>int</a:t>
            </a:r>
            <a:r>
              <a:rPr lang="en-GB" sz="1600" b="1" dirty="0">
                <a:latin typeface="Courier New" pitchFamily="49" charset="0"/>
              </a:rPr>
              <a:t> </a:t>
            </a:r>
            <a:r>
              <a:rPr lang="en-GB" sz="1600" b="1" dirty="0" err="1">
                <a:latin typeface="Courier New" pitchFamily="49" charset="0"/>
              </a:rPr>
              <a:t>func_A</a:t>
            </a:r>
            <a:r>
              <a:rPr lang="en-GB" sz="1600" b="1" dirty="0">
                <a:latin typeface="Courier New" pitchFamily="49" charset="0"/>
              </a:rPr>
              <a:t> ()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 dirty="0">
                <a:latin typeface="Courier New" pitchFamily="49" charset="0"/>
              </a:rPr>
              <a:t>{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 dirty="0">
                <a:latin typeface="Courier New" pitchFamily="49" charset="0"/>
              </a:rPr>
              <a:t>   </a:t>
            </a:r>
            <a:r>
              <a:rPr lang="en-GB" sz="1600" b="1" dirty="0" err="1">
                <a:latin typeface="Courier New" pitchFamily="49" charset="0"/>
              </a:rPr>
              <a:t>int</a:t>
            </a:r>
            <a:r>
              <a:rPr lang="en-GB" sz="1600" b="1" dirty="0">
                <a:latin typeface="Courier New" pitchFamily="49" charset="0"/>
              </a:rPr>
              <a:t> </a:t>
            </a:r>
            <a:r>
              <a:rPr lang="en-GB" sz="1600" b="1" dirty="0" err="1">
                <a:latin typeface="Courier New" pitchFamily="49" charset="0"/>
              </a:rPr>
              <a:t>localA</a:t>
            </a:r>
            <a:r>
              <a:rPr lang="en-GB" sz="1600" b="1" dirty="0">
                <a:latin typeface="Courier New" pitchFamily="49" charset="0"/>
              </a:rPr>
              <a:t>, </a:t>
            </a:r>
            <a:r>
              <a:rPr lang="en-GB" sz="1600" b="1" dirty="0" err="1">
                <a:latin typeface="Courier New" pitchFamily="49" charset="0"/>
              </a:rPr>
              <a:t>localB</a:t>
            </a:r>
            <a:r>
              <a:rPr lang="en-GB" sz="1600" b="1" dirty="0">
                <a:latin typeface="Courier New" pitchFamily="49" charset="0"/>
              </a:rPr>
              <a:t>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 dirty="0">
                <a:latin typeface="Courier New" pitchFamily="49" charset="0"/>
              </a:rPr>
              <a:t>	- - -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 dirty="0">
                <a:latin typeface="Courier New" pitchFamily="49" charset="0"/>
              </a:rPr>
              <a:t>}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 dirty="0">
                <a:latin typeface="Courier New" pitchFamily="49" charset="0"/>
              </a:rPr>
              <a:t>void </a:t>
            </a:r>
            <a:r>
              <a:rPr lang="en-GB" sz="1600" b="1" dirty="0" err="1">
                <a:latin typeface="Courier New" pitchFamily="49" charset="0"/>
              </a:rPr>
              <a:t>func_B</a:t>
            </a:r>
            <a:r>
              <a:rPr lang="en-GB" sz="1600" b="1" dirty="0">
                <a:latin typeface="Courier New" pitchFamily="49" charset="0"/>
              </a:rPr>
              <a:t> ()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 dirty="0">
                <a:latin typeface="Courier New" pitchFamily="49" charset="0"/>
              </a:rPr>
              <a:t>{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 err="1">
                <a:latin typeface="Courier New" pitchFamily="49" charset="0"/>
              </a:rPr>
              <a:t>int</a:t>
            </a:r>
            <a:r>
              <a:rPr lang="en-GB" sz="1600" b="1" dirty="0">
                <a:latin typeface="Courier New" pitchFamily="49" charset="0"/>
              </a:rPr>
              <a:t> </a:t>
            </a:r>
            <a:r>
              <a:rPr lang="en-GB" sz="1600" b="1" dirty="0" err="1">
                <a:latin typeface="Courier New" pitchFamily="49" charset="0"/>
              </a:rPr>
              <a:t>localA</a:t>
            </a:r>
            <a:r>
              <a:rPr lang="en-GB" sz="1600" b="1" dirty="0">
                <a:latin typeface="Courier New" pitchFamily="49" charset="0"/>
              </a:rPr>
              <a:t>, </a:t>
            </a:r>
            <a:r>
              <a:rPr lang="en-GB" sz="1600" b="1" dirty="0" err="1">
                <a:latin typeface="Courier New" pitchFamily="49" charset="0"/>
              </a:rPr>
              <a:t>localB</a:t>
            </a:r>
            <a:r>
              <a:rPr lang="en-GB" sz="1600" b="1" dirty="0">
                <a:latin typeface="Courier New" pitchFamily="49" charset="0"/>
              </a:rPr>
              <a:t>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 err="1">
                <a:latin typeface="Courier New" pitchFamily="49" charset="0"/>
              </a:rPr>
              <a:t>localA</a:t>
            </a:r>
            <a:r>
              <a:rPr lang="en-GB" sz="1600" b="1" dirty="0">
                <a:latin typeface="Courier New" pitchFamily="49" charset="0"/>
              </a:rPr>
              <a:t> = </a:t>
            </a:r>
            <a:r>
              <a:rPr lang="en-GB" sz="1600" b="1" dirty="0" err="1">
                <a:latin typeface="Courier New" pitchFamily="49" charset="0"/>
              </a:rPr>
              <a:t>func_A</a:t>
            </a:r>
            <a:r>
              <a:rPr lang="en-GB" sz="1600" b="1" dirty="0">
                <a:latin typeface="Courier New" pitchFamily="49" charset="0"/>
              </a:rPr>
              <a:t>();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 err="1">
                <a:latin typeface="Courier New" pitchFamily="49" charset="0"/>
              </a:rPr>
              <a:t>localB</a:t>
            </a:r>
            <a:r>
              <a:rPr lang="en-GB" sz="1600" b="1" dirty="0">
                <a:latin typeface="Courier New" pitchFamily="49" charset="0"/>
              </a:rPr>
              <a:t> = </a:t>
            </a:r>
            <a:r>
              <a:rPr lang="en-GB" sz="1600" b="1" dirty="0" err="1">
                <a:latin typeface="Courier New" pitchFamily="49" charset="0"/>
              </a:rPr>
              <a:t>func_A</a:t>
            </a:r>
            <a:r>
              <a:rPr lang="en-GB" sz="1600" b="1" dirty="0">
                <a:latin typeface="Courier New" pitchFamily="49" charset="0"/>
              </a:rPr>
              <a:t>();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 dirty="0">
                <a:latin typeface="Courier New" pitchFamily="49" charset="0"/>
              </a:rPr>
              <a:t>}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 dirty="0">
                <a:latin typeface="Courier New" pitchFamily="49" charset="0"/>
              </a:rPr>
              <a:t>main ()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 dirty="0">
                <a:latin typeface="Courier New" pitchFamily="49" charset="0"/>
              </a:rPr>
              <a:t>{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 dirty="0">
                <a:latin typeface="Courier New" pitchFamily="49" charset="0"/>
              </a:rPr>
              <a:t>  </a:t>
            </a:r>
            <a:r>
              <a:rPr lang="en-GB" sz="1600" b="1" dirty="0" err="1">
                <a:latin typeface="Courier New" pitchFamily="49" charset="0"/>
              </a:rPr>
              <a:t>int</a:t>
            </a:r>
            <a:r>
              <a:rPr lang="en-GB" sz="1600" b="1" dirty="0">
                <a:latin typeface="Courier New" pitchFamily="49" charset="0"/>
              </a:rPr>
              <a:t> x;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 dirty="0">
                <a:latin typeface="Courier New" pitchFamily="49" charset="0"/>
              </a:rPr>
              <a:t>  a = 2;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 dirty="0">
                <a:latin typeface="Courier New" pitchFamily="49" charset="0"/>
              </a:rPr>
              <a:t>  b = 10;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 dirty="0">
                <a:latin typeface="Courier New" pitchFamily="49" charset="0"/>
              </a:rPr>
              <a:t>  </a:t>
            </a:r>
            <a:r>
              <a:rPr lang="en-GB" sz="1600" b="1" dirty="0" err="1">
                <a:latin typeface="Courier New" pitchFamily="49" charset="0"/>
              </a:rPr>
              <a:t>func_B</a:t>
            </a:r>
            <a:r>
              <a:rPr lang="en-GB" sz="1600" b="1" dirty="0">
                <a:latin typeface="Courier New" pitchFamily="49" charset="0"/>
              </a:rPr>
              <a:t>();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 dirty="0">
                <a:latin typeface="Courier New" pitchFamily="49" charset="0"/>
              </a:rPr>
              <a:t>  x = </a:t>
            </a:r>
            <a:r>
              <a:rPr lang="en-GB" sz="1600" b="1" dirty="0" err="1">
                <a:latin typeface="Courier New" pitchFamily="49" charset="0"/>
              </a:rPr>
              <a:t>func_A</a:t>
            </a:r>
            <a:r>
              <a:rPr lang="en-GB" sz="1600" b="1" dirty="0">
                <a:latin typeface="Courier New" pitchFamily="49" charset="0"/>
              </a:rPr>
              <a:t>();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6940550" y="463550"/>
            <a:ext cx="1663700" cy="2959100"/>
          </a:xfrm>
          <a:prstGeom prst="rect">
            <a:avLst/>
          </a:prstGeom>
          <a:gradFill rotWithShape="0">
            <a:gsLst>
              <a:gs pos="0">
                <a:srgbClr val="7B00E4"/>
              </a:gs>
              <a:gs pos="100000">
                <a:srgbClr val="7B00E4">
                  <a:gamma/>
                  <a:shade val="29804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6950075" y="3441700"/>
            <a:ext cx="1651000" cy="431800"/>
          </a:xfrm>
          <a:prstGeom prst="rect">
            <a:avLst/>
          </a:prstGeom>
          <a:solidFill>
            <a:srgbClr val="00279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  <a:p>
            <a:pPr algn="ctr"/>
            <a:r>
              <a:rPr lang="en-GB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6950075" y="3898900"/>
            <a:ext cx="1651000" cy="660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10010101...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6943725" y="4581525"/>
            <a:ext cx="1663700" cy="673100"/>
          </a:xfrm>
          <a:prstGeom prst="rect">
            <a:avLst/>
          </a:prstGeom>
          <a:gradFill rotWithShape="0">
            <a:gsLst>
              <a:gs pos="0">
                <a:srgbClr val="00B7A5">
                  <a:gamma/>
                  <a:shade val="29804"/>
                  <a:invGamma/>
                </a:srgbClr>
              </a:gs>
              <a:gs pos="100000">
                <a:srgbClr val="00B7A5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Sist.Operacional</a:t>
            </a:r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>
            <a:off x="6562725" y="387350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6154" name="AutoShape 10"/>
          <p:cNvSpPr>
            <a:spLocks noChangeArrowheads="1"/>
          </p:cNvSpPr>
          <p:nvPr/>
        </p:nvSpPr>
        <p:spPr bwMode="auto">
          <a:xfrm>
            <a:off x="6562725" y="3206750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5148263" y="2420938"/>
            <a:ext cx="1501775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 b="1"/>
              <a:t>HeapPointer</a:t>
            </a:r>
          </a:p>
          <a:p>
            <a:r>
              <a:rPr lang="en-GB" sz="1800" i="1"/>
              <a:t>Início da Área</a:t>
            </a:r>
          </a:p>
          <a:p>
            <a:r>
              <a:rPr lang="en-GB" sz="1800" i="1"/>
              <a:t>de Memória </a:t>
            </a:r>
          </a:p>
          <a:p>
            <a:r>
              <a:rPr lang="en-GB" sz="1800" i="1"/>
              <a:t>Alocável</a:t>
            </a: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5087938" y="200025"/>
            <a:ext cx="15525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 b="1"/>
              <a:t>StackPointer</a:t>
            </a:r>
          </a:p>
          <a:p>
            <a:r>
              <a:rPr lang="en-GB" sz="1800" i="1"/>
              <a:t>Inicio da Pilha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7008813" y="125413"/>
            <a:ext cx="14779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/>
              <a:t>Topo da Memória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7086600" y="5300663"/>
            <a:ext cx="14779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/>
              <a:t>Base da Memória</a:t>
            </a: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 rot="5400000">
            <a:off x="8125619" y="3902869"/>
            <a:ext cx="12493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P r o g r a m a</a:t>
            </a: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5508625" y="3573463"/>
            <a:ext cx="16303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Variáveis globais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5724525" y="4076700"/>
            <a:ext cx="16303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Código objeto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615950" y="5054756"/>
            <a:ext cx="3263900" cy="215900"/>
          </a:xfrm>
          <a:prstGeom prst="rect">
            <a:avLst/>
          </a:prstGeom>
          <a:solidFill>
            <a:srgbClr val="F57B49"/>
          </a:solidFill>
          <a:ln w="12700">
            <a:solidFill>
              <a:srgbClr val="F57B4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1338" y="188913"/>
            <a:ext cx="4318000" cy="6669087"/>
          </a:xfrm>
          <a:noFill/>
          <a:ln/>
        </p:spPr>
        <p:txBody>
          <a:bodyPr>
            <a:normAutofit fontScale="85000" lnSpcReduction="20000"/>
          </a:bodyPr>
          <a:lstStyle/>
          <a:p>
            <a:r>
              <a:rPr lang="en-GB" sz="2400" dirty="0" err="1"/>
              <a:t>Programa</a:t>
            </a:r>
            <a:r>
              <a:rPr lang="en-GB" sz="2400" dirty="0"/>
              <a:t>: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 dirty="0">
                <a:latin typeface="Courier New" pitchFamily="49" charset="0"/>
              </a:rPr>
              <a:t>#include &lt;</a:t>
            </a:r>
            <a:r>
              <a:rPr lang="en-GB" sz="1600" b="1" dirty="0" err="1">
                <a:latin typeface="Courier New" pitchFamily="49" charset="0"/>
              </a:rPr>
              <a:t>stdio.h</a:t>
            </a:r>
            <a:r>
              <a:rPr lang="en-GB" sz="1600" b="1" dirty="0">
                <a:latin typeface="Courier New" pitchFamily="49" charset="0"/>
              </a:rPr>
              <a:t>&gt;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 dirty="0" err="1">
                <a:latin typeface="Courier New" pitchFamily="49" charset="0"/>
              </a:rPr>
              <a:t>int</a:t>
            </a:r>
            <a:r>
              <a:rPr lang="en-GB" sz="1600" b="1" dirty="0">
                <a:latin typeface="Courier New" pitchFamily="49" charset="0"/>
              </a:rPr>
              <a:t> a, b; //</a:t>
            </a:r>
            <a:r>
              <a:rPr lang="en-GB" sz="1600" b="1" dirty="0" err="1">
                <a:latin typeface="Courier New" pitchFamily="49" charset="0"/>
              </a:rPr>
              <a:t>globais</a:t>
            </a:r>
            <a:endParaRPr lang="en-GB" sz="1600" b="1" dirty="0">
              <a:latin typeface="Courier New" pitchFamily="49" charset="0"/>
            </a:endParaRP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endParaRPr lang="en-GB" sz="1600" b="1" dirty="0">
              <a:latin typeface="Courier New" pitchFamily="49" charset="0"/>
            </a:endParaRP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 dirty="0" err="1">
                <a:latin typeface="Courier New" pitchFamily="49" charset="0"/>
              </a:rPr>
              <a:t>int</a:t>
            </a:r>
            <a:r>
              <a:rPr lang="en-GB" sz="1600" b="1" dirty="0">
                <a:latin typeface="Courier New" pitchFamily="49" charset="0"/>
              </a:rPr>
              <a:t> </a:t>
            </a:r>
            <a:r>
              <a:rPr lang="en-GB" sz="1600" b="1" dirty="0" err="1">
                <a:latin typeface="Courier New" pitchFamily="49" charset="0"/>
              </a:rPr>
              <a:t>func_A</a:t>
            </a:r>
            <a:r>
              <a:rPr lang="en-GB" sz="1600" b="1" dirty="0">
                <a:latin typeface="Courier New" pitchFamily="49" charset="0"/>
              </a:rPr>
              <a:t> ()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 dirty="0">
                <a:latin typeface="Courier New" pitchFamily="49" charset="0"/>
              </a:rPr>
              <a:t>{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 dirty="0">
                <a:latin typeface="Courier New" pitchFamily="49" charset="0"/>
              </a:rPr>
              <a:t>   </a:t>
            </a:r>
            <a:r>
              <a:rPr lang="en-GB" sz="1600" b="1" dirty="0" err="1">
                <a:latin typeface="Courier New" pitchFamily="49" charset="0"/>
              </a:rPr>
              <a:t>int</a:t>
            </a:r>
            <a:r>
              <a:rPr lang="en-GB" sz="1600" b="1" dirty="0">
                <a:latin typeface="Courier New" pitchFamily="49" charset="0"/>
              </a:rPr>
              <a:t> </a:t>
            </a:r>
            <a:r>
              <a:rPr lang="en-GB" sz="1600" b="1" dirty="0" err="1">
                <a:latin typeface="Courier New" pitchFamily="49" charset="0"/>
              </a:rPr>
              <a:t>localA</a:t>
            </a:r>
            <a:r>
              <a:rPr lang="en-GB" sz="1600" b="1" dirty="0">
                <a:latin typeface="Courier New" pitchFamily="49" charset="0"/>
              </a:rPr>
              <a:t>, </a:t>
            </a:r>
            <a:r>
              <a:rPr lang="en-GB" sz="1600" b="1" dirty="0" err="1">
                <a:latin typeface="Courier New" pitchFamily="49" charset="0"/>
              </a:rPr>
              <a:t>localB</a:t>
            </a:r>
            <a:r>
              <a:rPr lang="en-GB" sz="1600" b="1" dirty="0">
                <a:latin typeface="Courier New" pitchFamily="49" charset="0"/>
              </a:rPr>
              <a:t>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 dirty="0">
                <a:latin typeface="Courier New" pitchFamily="49" charset="0"/>
              </a:rPr>
              <a:t>	- - -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 dirty="0">
                <a:latin typeface="Courier New" pitchFamily="49" charset="0"/>
              </a:rPr>
              <a:t>}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 dirty="0">
                <a:latin typeface="Courier New" pitchFamily="49" charset="0"/>
              </a:rPr>
              <a:t>void </a:t>
            </a:r>
            <a:r>
              <a:rPr lang="en-GB" sz="1600" b="1" dirty="0" err="1">
                <a:latin typeface="Courier New" pitchFamily="49" charset="0"/>
              </a:rPr>
              <a:t>func_B</a:t>
            </a:r>
            <a:r>
              <a:rPr lang="en-GB" sz="1600" b="1" dirty="0">
                <a:latin typeface="Courier New" pitchFamily="49" charset="0"/>
              </a:rPr>
              <a:t> ()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 dirty="0">
                <a:latin typeface="Courier New" pitchFamily="49" charset="0"/>
              </a:rPr>
              <a:t>{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 err="1">
                <a:latin typeface="Courier New" pitchFamily="49" charset="0"/>
              </a:rPr>
              <a:t>int</a:t>
            </a:r>
            <a:r>
              <a:rPr lang="en-GB" sz="1600" b="1" dirty="0">
                <a:latin typeface="Courier New" pitchFamily="49" charset="0"/>
              </a:rPr>
              <a:t> </a:t>
            </a:r>
            <a:r>
              <a:rPr lang="en-GB" sz="1600" b="1" dirty="0" err="1">
                <a:latin typeface="Courier New" pitchFamily="49" charset="0"/>
              </a:rPr>
              <a:t>localA</a:t>
            </a:r>
            <a:r>
              <a:rPr lang="en-GB" sz="1600" b="1" dirty="0">
                <a:latin typeface="Courier New" pitchFamily="49" charset="0"/>
              </a:rPr>
              <a:t>, </a:t>
            </a:r>
            <a:r>
              <a:rPr lang="en-GB" sz="1600" b="1" dirty="0" err="1">
                <a:latin typeface="Courier New" pitchFamily="49" charset="0"/>
              </a:rPr>
              <a:t>localB</a:t>
            </a:r>
            <a:r>
              <a:rPr lang="en-GB" sz="1600" b="1" dirty="0">
                <a:latin typeface="Courier New" pitchFamily="49" charset="0"/>
              </a:rPr>
              <a:t>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 err="1">
                <a:latin typeface="Courier New" pitchFamily="49" charset="0"/>
              </a:rPr>
              <a:t>localA</a:t>
            </a:r>
            <a:r>
              <a:rPr lang="en-GB" sz="1600" b="1" dirty="0">
                <a:latin typeface="Courier New" pitchFamily="49" charset="0"/>
              </a:rPr>
              <a:t> = </a:t>
            </a:r>
            <a:r>
              <a:rPr lang="en-GB" sz="1600" b="1" dirty="0" err="1">
                <a:latin typeface="Courier New" pitchFamily="49" charset="0"/>
              </a:rPr>
              <a:t>func_A</a:t>
            </a:r>
            <a:r>
              <a:rPr lang="en-GB" sz="1600" b="1" dirty="0">
                <a:latin typeface="Courier New" pitchFamily="49" charset="0"/>
              </a:rPr>
              <a:t>();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 err="1">
                <a:latin typeface="Courier New" pitchFamily="49" charset="0"/>
              </a:rPr>
              <a:t>localB</a:t>
            </a:r>
            <a:r>
              <a:rPr lang="en-GB" sz="1600" b="1" dirty="0">
                <a:latin typeface="Courier New" pitchFamily="49" charset="0"/>
              </a:rPr>
              <a:t> = </a:t>
            </a:r>
            <a:r>
              <a:rPr lang="en-GB" sz="1600" b="1" dirty="0" err="1">
                <a:latin typeface="Courier New" pitchFamily="49" charset="0"/>
              </a:rPr>
              <a:t>func_A</a:t>
            </a:r>
            <a:r>
              <a:rPr lang="en-GB" sz="1600" b="1" dirty="0">
                <a:latin typeface="Courier New" pitchFamily="49" charset="0"/>
              </a:rPr>
              <a:t>();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 dirty="0">
                <a:latin typeface="Courier New" pitchFamily="49" charset="0"/>
              </a:rPr>
              <a:t>}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 dirty="0">
                <a:latin typeface="Courier New" pitchFamily="49" charset="0"/>
              </a:rPr>
              <a:t>main ()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 dirty="0">
                <a:latin typeface="Courier New" pitchFamily="49" charset="0"/>
              </a:rPr>
              <a:t>{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 dirty="0">
                <a:latin typeface="Courier New" pitchFamily="49" charset="0"/>
              </a:rPr>
              <a:t>  </a:t>
            </a:r>
            <a:r>
              <a:rPr lang="en-GB" sz="1600" b="1" dirty="0" err="1">
                <a:latin typeface="Courier New" pitchFamily="49" charset="0"/>
              </a:rPr>
              <a:t>int</a:t>
            </a:r>
            <a:r>
              <a:rPr lang="en-GB" sz="1600" b="1" dirty="0">
                <a:latin typeface="Courier New" pitchFamily="49" charset="0"/>
              </a:rPr>
              <a:t> x;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 dirty="0">
                <a:latin typeface="Courier New" pitchFamily="49" charset="0"/>
              </a:rPr>
              <a:t>  a = 2;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 dirty="0">
                <a:latin typeface="Courier New" pitchFamily="49" charset="0"/>
              </a:rPr>
              <a:t>  b = 10;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 dirty="0">
                <a:latin typeface="Courier New" pitchFamily="49" charset="0"/>
              </a:rPr>
              <a:t>  </a:t>
            </a:r>
            <a:r>
              <a:rPr lang="en-GB" sz="1600" b="1" dirty="0" err="1">
                <a:latin typeface="Courier New" pitchFamily="49" charset="0"/>
              </a:rPr>
              <a:t>func_B</a:t>
            </a:r>
            <a:r>
              <a:rPr lang="en-GB" sz="1600" b="1" dirty="0">
                <a:latin typeface="Courier New" pitchFamily="49" charset="0"/>
              </a:rPr>
              <a:t>();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 dirty="0">
                <a:latin typeface="Courier New" pitchFamily="49" charset="0"/>
              </a:rPr>
              <a:t>  x = </a:t>
            </a:r>
            <a:r>
              <a:rPr lang="en-GB" sz="1600" b="1" dirty="0" err="1">
                <a:latin typeface="Courier New" pitchFamily="49" charset="0"/>
              </a:rPr>
              <a:t>func_A</a:t>
            </a:r>
            <a:r>
              <a:rPr lang="en-GB" sz="1600" b="1" dirty="0">
                <a:latin typeface="Courier New" pitchFamily="49" charset="0"/>
              </a:rPr>
              <a:t>();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6940550" y="463550"/>
            <a:ext cx="1663700" cy="2959100"/>
          </a:xfrm>
          <a:prstGeom prst="rect">
            <a:avLst/>
          </a:prstGeom>
          <a:gradFill rotWithShape="0">
            <a:gsLst>
              <a:gs pos="0">
                <a:srgbClr val="7B00E4"/>
              </a:gs>
              <a:gs pos="100000">
                <a:srgbClr val="7B00E4">
                  <a:gamma/>
                  <a:shade val="29804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6950075" y="3441700"/>
            <a:ext cx="1651000" cy="431800"/>
          </a:xfrm>
          <a:prstGeom prst="rect">
            <a:avLst/>
          </a:prstGeom>
          <a:solidFill>
            <a:srgbClr val="00279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  <a:p>
            <a:pPr algn="ctr"/>
            <a:r>
              <a:rPr lang="en-GB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6950075" y="3898900"/>
            <a:ext cx="1651000" cy="660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10010101...</a:t>
            </a:r>
          </a:p>
        </p:txBody>
      </p:sp>
      <p:sp>
        <p:nvSpPr>
          <p:cNvPr id="98311" name="Rectangle 7"/>
          <p:cNvSpPr>
            <a:spLocks noChangeArrowheads="1"/>
          </p:cNvSpPr>
          <p:nvPr/>
        </p:nvSpPr>
        <p:spPr bwMode="auto">
          <a:xfrm>
            <a:off x="6943725" y="4581525"/>
            <a:ext cx="1663700" cy="673100"/>
          </a:xfrm>
          <a:prstGeom prst="rect">
            <a:avLst/>
          </a:prstGeom>
          <a:gradFill rotWithShape="0">
            <a:gsLst>
              <a:gs pos="0">
                <a:srgbClr val="00B7A5">
                  <a:gamma/>
                  <a:shade val="29804"/>
                  <a:invGamma/>
                </a:srgbClr>
              </a:gs>
              <a:gs pos="100000">
                <a:srgbClr val="00B7A5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Sist.Operacional</a:t>
            </a:r>
          </a:p>
        </p:txBody>
      </p:sp>
      <p:sp>
        <p:nvSpPr>
          <p:cNvPr id="98312" name="AutoShape 8"/>
          <p:cNvSpPr>
            <a:spLocks noChangeArrowheads="1"/>
          </p:cNvSpPr>
          <p:nvPr/>
        </p:nvSpPr>
        <p:spPr bwMode="auto">
          <a:xfrm>
            <a:off x="6562725" y="674688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98313" name="AutoShape 9"/>
          <p:cNvSpPr>
            <a:spLocks noChangeArrowheads="1"/>
          </p:cNvSpPr>
          <p:nvPr/>
        </p:nvSpPr>
        <p:spPr bwMode="auto">
          <a:xfrm>
            <a:off x="6562725" y="3206750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5148263" y="2420938"/>
            <a:ext cx="1501775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 b="1"/>
              <a:t>HeapPointer</a:t>
            </a:r>
          </a:p>
          <a:p>
            <a:r>
              <a:rPr lang="en-GB" sz="1800" i="1"/>
              <a:t>Início da Área</a:t>
            </a:r>
          </a:p>
          <a:p>
            <a:r>
              <a:rPr lang="en-GB" sz="1800" i="1"/>
              <a:t>de Memória </a:t>
            </a:r>
          </a:p>
          <a:p>
            <a:r>
              <a:rPr lang="en-GB" sz="1800" i="1"/>
              <a:t>Alocável</a:t>
            </a:r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5087938" y="476250"/>
            <a:ext cx="15525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 b="1"/>
              <a:t>StackPointer</a:t>
            </a:r>
          </a:p>
          <a:p>
            <a:r>
              <a:rPr lang="en-GB" sz="1800" i="1"/>
              <a:t>Inicio da Pilha</a:t>
            </a:r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7008813" y="125413"/>
            <a:ext cx="14779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/>
              <a:t>Topo da Memória</a:t>
            </a:r>
          </a:p>
        </p:txBody>
      </p:sp>
      <p:sp>
        <p:nvSpPr>
          <p:cNvPr id="98317" name="Rectangle 13"/>
          <p:cNvSpPr>
            <a:spLocks noChangeArrowheads="1"/>
          </p:cNvSpPr>
          <p:nvPr/>
        </p:nvSpPr>
        <p:spPr bwMode="auto">
          <a:xfrm>
            <a:off x="7086600" y="5300663"/>
            <a:ext cx="14779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/>
              <a:t>Base da Memória</a:t>
            </a:r>
          </a:p>
        </p:txBody>
      </p:sp>
      <p:sp>
        <p:nvSpPr>
          <p:cNvPr id="98318" name="Rectangle 14"/>
          <p:cNvSpPr>
            <a:spLocks noChangeArrowheads="1"/>
          </p:cNvSpPr>
          <p:nvPr/>
        </p:nvSpPr>
        <p:spPr bwMode="auto">
          <a:xfrm rot="5400000">
            <a:off x="8125619" y="3902869"/>
            <a:ext cx="12493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P r o g r a m a</a:t>
            </a: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5508625" y="3573463"/>
            <a:ext cx="16303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Variáveis globais</a:t>
            </a:r>
          </a:p>
        </p:txBody>
      </p:sp>
      <p:sp>
        <p:nvSpPr>
          <p:cNvPr id="98320" name="Rectangle 16"/>
          <p:cNvSpPr>
            <a:spLocks noChangeArrowheads="1"/>
          </p:cNvSpPr>
          <p:nvPr/>
        </p:nvSpPr>
        <p:spPr bwMode="auto">
          <a:xfrm>
            <a:off x="5724525" y="4076700"/>
            <a:ext cx="16303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Código objeto</a:t>
            </a:r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6942138" y="457200"/>
            <a:ext cx="1662112" cy="250825"/>
          </a:xfrm>
          <a:prstGeom prst="rect">
            <a:avLst/>
          </a:prstGeom>
          <a:solidFill>
            <a:srgbClr val="F57B4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GB" sz="1400" b="1"/>
              <a:t>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6940550" y="463550"/>
            <a:ext cx="1663700" cy="2959100"/>
          </a:xfrm>
          <a:prstGeom prst="rect">
            <a:avLst/>
          </a:prstGeom>
          <a:gradFill rotWithShape="0">
            <a:gsLst>
              <a:gs pos="0">
                <a:srgbClr val="7B00E4"/>
              </a:gs>
              <a:gs pos="100000">
                <a:srgbClr val="7B00E4">
                  <a:gamma/>
                  <a:shade val="29804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100370" name="Rectangle 18"/>
          <p:cNvSpPr>
            <a:spLocks noChangeArrowheads="1"/>
          </p:cNvSpPr>
          <p:nvPr/>
        </p:nvSpPr>
        <p:spPr bwMode="auto">
          <a:xfrm>
            <a:off x="6950075" y="3441700"/>
            <a:ext cx="1651000" cy="431800"/>
          </a:xfrm>
          <a:prstGeom prst="rect">
            <a:avLst/>
          </a:prstGeom>
          <a:solidFill>
            <a:srgbClr val="00279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a = 2</a:t>
            </a:r>
          </a:p>
          <a:p>
            <a:pPr algn="ctr"/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b = 10</a:t>
            </a:r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755576" y="5285457"/>
            <a:ext cx="3263900" cy="504825"/>
          </a:xfrm>
          <a:prstGeom prst="rect">
            <a:avLst/>
          </a:prstGeom>
          <a:solidFill>
            <a:srgbClr val="F57B49"/>
          </a:solidFill>
          <a:ln w="12700">
            <a:solidFill>
              <a:srgbClr val="F57B4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1338" y="188913"/>
            <a:ext cx="4318000" cy="6669087"/>
          </a:xfrm>
          <a:noFill/>
          <a:ln/>
        </p:spPr>
        <p:txBody>
          <a:bodyPr>
            <a:normAutofit fontScale="85000" lnSpcReduction="20000"/>
          </a:bodyPr>
          <a:lstStyle/>
          <a:p>
            <a:r>
              <a:rPr lang="en-GB" sz="2400"/>
              <a:t>Programa: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>
                <a:latin typeface="Courier New" pitchFamily="49" charset="0"/>
              </a:rPr>
              <a:t>#include &lt;stdio.h&gt;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>
                <a:latin typeface="Courier New" pitchFamily="49" charset="0"/>
              </a:rPr>
              <a:t>int a, b; //globais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endParaRPr lang="en-GB" sz="1600" b="1">
              <a:latin typeface="Courier New" pitchFamily="49" charset="0"/>
            </a:endParaRP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>
                <a:latin typeface="Courier New" pitchFamily="49" charset="0"/>
              </a:rPr>
              <a:t>int func_A ()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>
                <a:latin typeface="Courier New" pitchFamily="49" charset="0"/>
              </a:rPr>
              <a:t>{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>
                <a:latin typeface="Courier New" pitchFamily="49" charset="0"/>
              </a:rPr>
              <a:t>   int localA, localB;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>
                <a:latin typeface="Courier New" pitchFamily="49" charset="0"/>
              </a:rPr>
              <a:t>	- - -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>
                <a:latin typeface="Courier New" pitchFamily="49" charset="0"/>
              </a:rPr>
              <a:t>}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>
                <a:latin typeface="Courier New" pitchFamily="49" charset="0"/>
              </a:rPr>
              <a:t>void func_B ()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>
                <a:latin typeface="Courier New" pitchFamily="49" charset="0"/>
              </a:rPr>
              <a:t>{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>
                <a:latin typeface="Courier New" pitchFamily="49" charset="0"/>
              </a:rPr>
              <a:t>	int localA, localB;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>
                <a:latin typeface="Courier New" pitchFamily="49" charset="0"/>
              </a:rPr>
              <a:t>	localA = func_A();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>
                <a:latin typeface="Courier New" pitchFamily="49" charset="0"/>
              </a:rPr>
              <a:t>	localB = func_A();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>
                <a:latin typeface="Courier New" pitchFamily="49" charset="0"/>
              </a:rPr>
              <a:t>}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>
                <a:latin typeface="Courier New" pitchFamily="49" charset="0"/>
              </a:rPr>
              <a:t>main ()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>
                <a:latin typeface="Courier New" pitchFamily="49" charset="0"/>
              </a:rPr>
              <a:t>{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>
                <a:latin typeface="Courier New" pitchFamily="49" charset="0"/>
              </a:rPr>
              <a:t>  int x;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>
                <a:latin typeface="Courier New" pitchFamily="49" charset="0"/>
              </a:rPr>
              <a:t>  a = 2;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>
                <a:latin typeface="Courier New" pitchFamily="49" charset="0"/>
              </a:rPr>
              <a:t>  b = 10;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>
                <a:latin typeface="Courier New" pitchFamily="49" charset="0"/>
              </a:rPr>
              <a:t>  func_B();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>
                <a:latin typeface="Courier New" pitchFamily="49" charset="0"/>
              </a:rPr>
              <a:t>  x = func_A();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sz="1600" b="1">
                <a:latin typeface="Courier New" pitchFamily="49" charset="0"/>
              </a:rPr>
              <a:t>}</a:t>
            </a:r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6950075" y="3898900"/>
            <a:ext cx="1651000" cy="660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10010101...</a:t>
            </a:r>
          </a:p>
        </p:txBody>
      </p:sp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6943725" y="4581525"/>
            <a:ext cx="1663700" cy="673100"/>
          </a:xfrm>
          <a:prstGeom prst="rect">
            <a:avLst/>
          </a:prstGeom>
          <a:gradFill rotWithShape="0">
            <a:gsLst>
              <a:gs pos="0">
                <a:srgbClr val="00B7A5">
                  <a:gamma/>
                  <a:shade val="29804"/>
                  <a:invGamma/>
                </a:srgbClr>
              </a:gs>
              <a:gs pos="100000">
                <a:srgbClr val="00B7A5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Sist.Operacional</a:t>
            </a:r>
          </a:p>
        </p:txBody>
      </p:sp>
      <p:sp>
        <p:nvSpPr>
          <p:cNvPr id="100360" name="AutoShape 8"/>
          <p:cNvSpPr>
            <a:spLocks noChangeArrowheads="1"/>
          </p:cNvSpPr>
          <p:nvPr/>
        </p:nvSpPr>
        <p:spPr bwMode="auto">
          <a:xfrm>
            <a:off x="6562725" y="674688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100361" name="AutoShape 9"/>
          <p:cNvSpPr>
            <a:spLocks noChangeArrowheads="1"/>
          </p:cNvSpPr>
          <p:nvPr/>
        </p:nvSpPr>
        <p:spPr bwMode="auto">
          <a:xfrm>
            <a:off x="6562725" y="3206750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100362" name="Rectangle 10"/>
          <p:cNvSpPr>
            <a:spLocks noChangeArrowheads="1"/>
          </p:cNvSpPr>
          <p:nvPr/>
        </p:nvSpPr>
        <p:spPr bwMode="auto">
          <a:xfrm>
            <a:off x="5148263" y="2420938"/>
            <a:ext cx="1501775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 b="1"/>
              <a:t>HeapPointer</a:t>
            </a:r>
          </a:p>
          <a:p>
            <a:r>
              <a:rPr lang="en-GB" sz="1800" i="1"/>
              <a:t>Início da Área</a:t>
            </a:r>
          </a:p>
          <a:p>
            <a:r>
              <a:rPr lang="en-GB" sz="1800" i="1"/>
              <a:t>de Memória </a:t>
            </a:r>
          </a:p>
          <a:p>
            <a:r>
              <a:rPr lang="en-GB" sz="1800" i="1"/>
              <a:t>Alocável</a:t>
            </a:r>
          </a:p>
        </p:txBody>
      </p:sp>
      <p:sp>
        <p:nvSpPr>
          <p:cNvPr id="100363" name="Rectangle 11"/>
          <p:cNvSpPr>
            <a:spLocks noChangeArrowheads="1"/>
          </p:cNvSpPr>
          <p:nvPr/>
        </p:nvSpPr>
        <p:spPr bwMode="auto">
          <a:xfrm>
            <a:off x="5087938" y="487363"/>
            <a:ext cx="15525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 b="1"/>
              <a:t>StackPointer</a:t>
            </a:r>
          </a:p>
          <a:p>
            <a:r>
              <a:rPr lang="en-GB" sz="1800" i="1"/>
              <a:t>Inicio da Pilha</a:t>
            </a:r>
          </a:p>
        </p:txBody>
      </p:sp>
      <p:sp>
        <p:nvSpPr>
          <p:cNvPr id="100364" name="Rectangle 12"/>
          <p:cNvSpPr>
            <a:spLocks noChangeArrowheads="1"/>
          </p:cNvSpPr>
          <p:nvPr/>
        </p:nvSpPr>
        <p:spPr bwMode="auto">
          <a:xfrm>
            <a:off x="7008813" y="125413"/>
            <a:ext cx="14779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/>
              <a:t>Topo da Memória</a:t>
            </a:r>
          </a:p>
        </p:txBody>
      </p:sp>
      <p:sp>
        <p:nvSpPr>
          <p:cNvPr id="100365" name="Rectangle 13"/>
          <p:cNvSpPr>
            <a:spLocks noChangeArrowheads="1"/>
          </p:cNvSpPr>
          <p:nvPr/>
        </p:nvSpPr>
        <p:spPr bwMode="auto">
          <a:xfrm>
            <a:off x="7086600" y="5300663"/>
            <a:ext cx="14779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/>
              <a:t>Base da Memória</a:t>
            </a:r>
          </a:p>
        </p:txBody>
      </p:sp>
      <p:sp>
        <p:nvSpPr>
          <p:cNvPr id="100366" name="Rectangle 14"/>
          <p:cNvSpPr>
            <a:spLocks noChangeArrowheads="1"/>
          </p:cNvSpPr>
          <p:nvPr/>
        </p:nvSpPr>
        <p:spPr bwMode="auto">
          <a:xfrm rot="5400000">
            <a:off x="8125619" y="3902869"/>
            <a:ext cx="12493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P r o g r a m a</a:t>
            </a:r>
          </a:p>
        </p:txBody>
      </p:sp>
      <p:sp>
        <p:nvSpPr>
          <p:cNvPr id="100367" name="Rectangle 15"/>
          <p:cNvSpPr>
            <a:spLocks noChangeArrowheads="1"/>
          </p:cNvSpPr>
          <p:nvPr/>
        </p:nvSpPr>
        <p:spPr bwMode="auto">
          <a:xfrm>
            <a:off x="5508625" y="3573463"/>
            <a:ext cx="16303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Variáveis globais</a:t>
            </a:r>
          </a:p>
        </p:txBody>
      </p:sp>
      <p:sp>
        <p:nvSpPr>
          <p:cNvPr id="100368" name="Rectangle 16"/>
          <p:cNvSpPr>
            <a:spLocks noChangeArrowheads="1"/>
          </p:cNvSpPr>
          <p:nvPr/>
        </p:nvSpPr>
        <p:spPr bwMode="auto">
          <a:xfrm>
            <a:off x="5724525" y="4076700"/>
            <a:ext cx="16303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Código objeto</a:t>
            </a:r>
          </a:p>
        </p:txBody>
      </p:sp>
      <p:sp>
        <p:nvSpPr>
          <p:cNvPr id="100369" name="Rectangle 17"/>
          <p:cNvSpPr>
            <a:spLocks noChangeArrowheads="1"/>
          </p:cNvSpPr>
          <p:nvPr/>
        </p:nvSpPr>
        <p:spPr bwMode="auto">
          <a:xfrm>
            <a:off x="6942138" y="457200"/>
            <a:ext cx="1662112" cy="250825"/>
          </a:xfrm>
          <a:prstGeom prst="rect">
            <a:avLst/>
          </a:prstGeom>
          <a:solidFill>
            <a:srgbClr val="F57B4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GB" sz="1400" b="1"/>
              <a:t>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11188" y="6007100"/>
            <a:ext cx="3263900" cy="215900"/>
          </a:xfrm>
          <a:prstGeom prst="rect">
            <a:avLst/>
          </a:prstGeom>
          <a:solidFill>
            <a:srgbClr val="F57B49"/>
          </a:solidFill>
          <a:ln w="12700">
            <a:solidFill>
              <a:srgbClr val="F57B4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8217" name="Group 25"/>
          <p:cNvGrpSpPr>
            <a:grpSpLocks/>
          </p:cNvGrpSpPr>
          <p:nvPr/>
        </p:nvGrpSpPr>
        <p:grpSpPr bwMode="auto">
          <a:xfrm>
            <a:off x="2339975" y="2997200"/>
            <a:ext cx="2016125" cy="3024188"/>
            <a:chOff x="1680" y="1973"/>
            <a:chExt cx="1100" cy="1767"/>
          </a:xfrm>
        </p:grpSpPr>
        <p:sp>
          <p:nvSpPr>
            <p:cNvPr id="8215" name="Arc 23"/>
            <p:cNvSpPr>
              <a:spLocks/>
            </p:cNvSpPr>
            <p:nvPr/>
          </p:nvSpPr>
          <p:spPr bwMode="auto">
            <a:xfrm>
              <a:off x="2416" y="2592"/>
              <a:ext cx="364" cy="114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8575" cap="rnd">
              <a:solidFill>
                <a:srgbClr val="F57B4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16" name="Arc 24"/>
            <p:cNvSpPr>
              <a:spLocks/>
            </p:cNvSpPr>
            <p:nvPr/>
          </p:nvSpPr>
          <p:spPr bwMode="auto">
            <a:xfrm>
              <a:off x="1680" y="1973"/>
              <a:ext cx="1100" cy="6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 cap="rnd">
              <a:solidFill>
                <a:srgbClr val="F57B49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8218" name="Rectangle 26"/>
          <p:cNvSpPr>
            <a:spLocks noChangeArrowheads="1"/>
          </p:cNvSpPr>
          <p:nvPr/>
        </p:nvSpPr>
        <p:spPr bwMode="auto">
          <a:xfrm>
            <a:off x="6943725" y="1196975"/>
            <a:ext cx="1663700" cy="2225675"/>
          </a:xfrm>
          <a:prstGeom prst="rect">
            <a:avLst/>
          </a:prstGeom>
          <a:gradFill rotWithShape="0">
            <a:gsLst>
              <a:gs pos="0">
                <a:srgbClr val="7B00E4"/>
              </a:gs>
              <a:gs pos="100000">
                <a:srgbClr val="7B00E4">
                  <a:gamma/>
                  <a:shade val="29804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6950075" y="3441700"/>
            <a:ext cx="1651000" cy="431800"/>
          </a:xfrm>
          <a:prstGeom prst="rect">
            <a:avLst/>
          </a:prstGeom>
          <a:solidFill>
            <a:srgbClr val="00279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a = 2</a:t>
            </a:r>
          </a:p>
          <a:p>
            <a:pPr algn="ctr"/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b = 10</a:t>
            </a:r>
          </a:p>
        </p:txBody>
      </p:sp>
      <p:sp>
        <p:nvSpPr>
          <p:cNvPr id="8220" name="Rectangle 28"/>
          <p:cNvSpPr>
            <a:spLocks noChangeArrowheads="1"/>
          </p:cNvSpPr>
          <p:nvPr/>
        </p:nvSpPr>
        <p:spPr bwMode="auto">
          <a:xfrm>
            <a:off x="6950075" y="3898900"/>
            <a:ext cx="1651000" cy="660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10010101...</a:t>
            </a:r>
          </a:p>
        </p:txBody>
      </p:sp>
      <p:sp>
        <p:nvSpPr>
          <p:cNvPr id="8221" name="Rectangle 29"/>
          <p:cNvSpPr>
            <a:spLocks noChangeArrowheads="1"/>
          </p:cNvSpPr>
          <p:nvPr/>
        </p:nvSpPr>
        <p:spPr bwMode="auto">
          <a:xfrm>
            <a:off x="6943725" y="4581525"/>
            <a:ext cx="1663700" cy="673100"/>
          </a:xfrm>
          <a:prstGeom prst="rect">
            <a:avLst/>
          </a:prstGeom>
          <a:gradFill rotWithShape="0">
            <a:gsLst>
              <a:gs pos="0">
                <a:srgbClr val="00B7A5">
                  <a:gamma/>
                  <a:shade val="29804"/>
                  <a:invGamma/>
                </a:srgbClr>
              </a:gs>
              <a:gs pos="100000">
                <a:srgbClr val="00B7A5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Sist.Operacional</a:t>
            </a:r>
          </a:p>
        </p:txBody>
      </p:sp>
      <p:sp>
        <p:nvSpPr>
          <p:cNvPr id="8222" name="AutoShape 30"/>
          <p:cNvSpPr>
            <a:spLocks noChangeArrowheads="1"/>
          </p:cNvSpPr>
          <p:nvPr/>
        </p:nvSpPr>
        <p:spPr bwMode="auto">
          <a:xfrm>
            <a:off x="6586538" y="1138238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8223" name="AutoShape 31"/>
          <p:cNvSpPr>
            <a:spLocks noChangeArrowheads="1"/>
          </p:cNvSpPr>
          <p:nvPr/>
        </p:nvSpPr>
        <p:spPr bwMode="auto">
          <a:xfrm>
            <a:off x="6562725" y="3206750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8224" name="Rectangle 32"/>
          <p:cNvSpPr>
            <a:spLocks noChangeArrowheads="1"/>
          </p:cNvSpPr>
          <p:nvPr/>
        </p:nvSpPr>
        <p:spPr bwMode="auto">
          <a:xfrm>
            <a:off x="5148263" y="2420938"/>
            <a:ext cx="1501775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 b="1"/>
              <a:t>HeapPointer</a:t>
            </a:r>
          </a:p>
          <a:p>
            <a:r>
              <a:rPr lang="en-GB" sz="1800" i="1"/>
              <a:t>Início da Área</a:t>
            </a:r>
          </a:p>
          <a:p>
            <a:r>
              <a:rPr lang="en-GB" sz="1800" i="1"/>
              <a:t>de Memória </a:t>
            </a:r>
          </a:p>
          <a:p>
            <a:r>
              <a:rPr lang="en-GB" sz="1800" i="1"/>
              <a:t>Alocável</a:t>
            </a:r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5003800" y="920750"/>
            <a:ext cx="15525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 b="1"/>
              <a:t>StackPointer</a:t>
            </a:r>
          </a:p>
          <a:p>
            <a:r>
              <a:rPr lang="en-GB" sz="1800" i="1"/>
              <a:t>Inicio da Pilha</a:t>
            </a:r>
          </a:p>
        </p:txBody>
      </p:sp>
      <p:sp>
        <p:nvSpPr>
          <p:cNvPr id="8226" name="Rectangle 34"/>
          <p:cNvSpPr>
            <a:spLocks noChangeArrowheads="1"/>
          </p:cNvSpPr>
          <p:nvPr/>
        </p:nvSpPr>
        <p:spPr bwMode="auto">
          <a:xfrm>
            <a:off x="7008813" y="125413"/>
            <a:ext cx="14779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/>
              <a:t>Topo da Memória</a:t>
            </a:r>
          </a:p>
        </p:txBody>
      </p:sp>
      <p:sp>
        <p:nvSpPr>
          <p:cNvPr id="8227" name="Rectangle 35"/>
          <p:cNvSpPr>
            <a:spLocks noChangeArrowheads="1"/>
          </p:cNvSpPr>
          <p:nvPr/>
        </p:nvSpPr>
        <p:spPr bwMode="auto">
          <a:xfrm>
            <a:off x="7086600" y="5300663"/>
            <a:ext cx="14779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/>
              <a:t>Base da Memória</a:t>
            </a:r>
          </a:p>
        </p:txBody>
      </p:sp>
      <p:sp>
        <p:nvSpPr>
          <p:cNvPr id="8228" name="Rectangle 36"/>
          <p:cNvSpPr>
            <a:spLocks noChangeArrowheads="1"/>
          </p:cNvSpPr>
          <p:nvPr/>
        </p:nvSpPr>
        <p:spPr bwMode="auto">
          <a:xfrm rot="5400000">
            <a:off x="8125619" y="3902869"/>
            <a:ext cx="12493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P r o g r a m a</a:t>
            </a:r>
          </a:p>
        </p:txBody>
      </p:sp>
      <p:sp>
        <p:nvSpPr>
          <p:cNvPr id="8229" name="Rectangle 37"/>
          <p:cNvSpPr>
            <a:spLocks noChangeArrowheads="1"/>
          </p:cNvSpPr>
          <p:nvPr/>
        </p:nvSpPr>
        <p:spPr bwMode="auto">
          <a:xfrm>
            <a:off x="5508625" y="3573463"/>
            <a:ext cx="16303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Variáveis globais</a:t>
            </a:r>
          </a:p>
        </p:txBody>
      </p:sp>
      <p:sp>
        <p:nvSpPr>
          <p:cNvPr id="8230" name="Rectangle 38"/>
          <p:cNvSpPr>
            <a:spLocks noChangeArrowheads="1"/>
          </p:cNvSpPr>
          <p:nvPr/>
        </p:nvSpPr>
        <p:spPr bwMode="auto">
          <a:xfrm>
            <a:off x="5724525" y="4076700"/>
            <a:ext cx="16303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Código objeto</a:t>
            </a:r>
          </a:p>
        </p:txBody>
      </p:sp>
      <p:sp>
        <p:nvSpPr>
          <p:cNvPr id="8231" name="Rectangle 39"/>
          <p:cNvSpPr>
            <a:spLocks noChangeArrowheads="1"/>
          </p:cNvSpPr>
          <p:nvPr/>
        </p:nvSpPr>
        <p:spPr bwMode="auto">
          <a:xfrm>
            <a:off x="6945313" y="779463"/>
            <a:ext cx="1658937" cy="417512"/>
          </a:xfrm>
          <a:prstGeom prst="rect">
            <a:avLst/>
          </a:prstGeom>
          <a:solidFill>
            <a:srgbClr val="F57B4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GB" sz="1400"/>
              <a:t>func_B ()</a:t>
            </a:r>
          </a:p>
        </p:txBody>
      </p:sp>
      <p:sp>
        <p:nvSpPr>
          <p:cNvPr id="8233" name="Rectangle 41"/>
          <p:cNvSpPr>
            <a:spLocks noChangeArrowheads="1"/>
          </p:cNvSpPr>
          <p:nvPr/>
        </p:nvSpPr>
        <p:spPr bwMode="auto">
          <a:xfrm>
            <a:off x="539750" y="188913"/>
            <a:ext cx="4318000" cy="6669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</a:pPr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  <a:t>Programa: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#include &lt;stdio.h&gt;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 a, b; //globais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GB" sz="1600" b="1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 func_A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int localA, localB;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- - - 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void func_B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 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int localA, localB;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localA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localB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main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int x;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a = 2;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b = 10;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func_B();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x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</p:txBody>
      </p:sp>
      <p:sp>
        <p:nvSpPr>
          <p:cNvPr id="8234" name="Rectangle 42"/>
          <p:cNvSpPr>
            <a:spLocks noChangeArrowheads="1"/>
          </p:cNvSpPr>
          <p:nvPr/>
        </p:nvSpPr>
        <p:spPr bwMode="auto">
          <a:xfrm>
            <a:off x="6945313" y="528638"/>
            <a:ext cx="1662112" cy="250825"/>
          </a:xfrm>
          <a:prstGeom prst="rect">
            <a:avLst/>
          </a:prstGeom>
          <a:solidFill>
            <a:srgbClr val="F57B4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GB" sz="1400" b="1"/>
              <a:t>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592138" y="3414713"/>
            <a:ext cx="3263900" cy="215900"/>
          </a:xfrm>
          <a:prstGeom prst="rect">
            <a:avLst/>
          </a:prstGeom>
          <a:solidFill>
            <a:srgbClr val="F57B49"/>
          </a:solidFill>
          <a:ln w="12700">
            <a:solidFill>
              <a:srgbClr val="F57B4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9229" name="Group 13"/>
          <p:cNvGrpSpPr>
            <a:grpSpLocks/>
          </p:cNvGrpSpPr>
          <p:nvPr/>
        </p:nvGrpSpPr>
        <p:grpSpPr bwMode="auto">
          <a:xfrm>
            <a:off x="5148263" y="1206500"/>
            <a:ext cx="1760537" cy="638175"/>
            <a:chOff x="3288" y="514"/>
            <a:chExt cx="1109" cy="402"/>
          </a:xfrm>
        </p:grpSpPr>
        <p:sp>
          <p:nvSpPr>
            <p:cNvPr id="9227" name="AutoShape 11"/>
            <p:cNvSpPr>
              <a:spLocks noChangeArrowheads="1"/>
            </p:cNvSpPr>
            <p:nvPr/>
          </p:nvSpPr>
          <p:spPr bwMode="auto">
            <a:xfrm>
              <a:off x="4213" y="628"/>
              <a:ext cx="184" cy="136"/>
            </a:xfrm>
            <a:prstGeom prst="rightArrow">
              <a:avLst>
                <a:gd name="adj1" fmla="val 50000"/>
                <a:gd name="adj2" fmla="val 67653"/>
              </a:avLst>
            </a:prstGeom>
            <a:solidFill>
              <a:srgbClr val="F57B4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28" name="Rectangle 12"/>
            <p:cNvSpPr>
              <a:spLocks noChangeArrowheads="1"/>
            </p:cNvSpPr>
            <p:nvPr/>
          </p:nvSpPr>
          <p:spPr bwMode="auto">
            <a:xfrm>
              <a:off x="3288" y="514"/>
              <a:ext cx="938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sz="1800" b="1"/>
                <a:t>StackPointer</a:t>
              </a:r>
            </a:p>
            <a:p>
              <a:r>
                <a:rPr lang="en-GB" sz="1800" i="1"/>
                <a:t>Topo da Pilha</a:t>
              </a:r>
            </a:p>
          </p:txBody>
        </p:sp>
      </p:grp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7019925" y="131763"/>
            <a:ext cx="14652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/>
              <a:t>Topo da Memória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528638" y="128588"/>
            <a:ext cx="4114800" cy="632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</a:pPr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  <a:t>Programa: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#include &lt;stdio.h&gt;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 a, b; //globais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GB" sz="1600" b="1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 func_A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int localA, localB;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- - - 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void func_B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 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int localA, localB;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localA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localB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main ()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int x;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a = 2;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b = 10;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func_B();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x = func_A();</a:t>
            </a:r>
          </a:p>
          <a:p>
            <a:pPr marL="342900" indent="-342900">
              <a:spcBef>
                <a:spcPct val="1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16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6943725" y="1196975"/>
            <a:ext cx="1663700" cy="2225675"/>
          </a:xfrm>
          <a:prstGeom prst="rect">
            <a:avLst/>
          </a:prstGeom>
          <a:gradFill rotWithShape="0">
            <a:gsLst>
              <a:gs pos="0">
                <a:srgbClr val="7B00E4"/>
              </a:gs>
              <a:gs pos="100000">
                <a:srgbClr val="7B00E4">
                  <a:gamma/>
                  <a:shade val="29804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6950075" y="3441700"/>
            <a:ext cx="1651000" cy="431800"/>
          </a:xfrm>
          <a:prstGeom prst="rect">
            <a:avLst/>
          </a:prstGeom>
          <a:solidFill>
            <a:srgbClr val="00279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a  = 2</a:t>
            </a:r>
          </a:p>
          <a:p>
            <a:pPr algn="ctr"/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b = 10</a:t>
            </a:r>
          </a:p>
        </p:txBody>
      </p: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6950075" y="3898900"/>
            <a:ext cx="1651000" cy="660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10010101...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6943725" y="4581525"/>
            <a:ext cx="1663700" cy="673100"/>
          </a:xfrm>
          <a:prstGeom prst="rect">
            <a:avLst/>
          </a:prstGeom>
          <a:gradFill rotWithShape="0">
            <a:gsLst>
              <a:gs pos="0">
                <a:srgbClr val="00B7A5">
                  <a:gamma/>
                  <a:shade val="29804"/>
                  <a:invGamma/>
                </a:srgbClr>
              </a:gs>
              <a:gs pos="100000">
                <a:srgbClr val="00B7A5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Sist.Operacional</a:t>
            </a:r>
          </a:p>
        </p:txBody>
      </p:sp>
      <p:sp>
        <p:nvSpPr>
          <p:cNvPr id="9251" name="AutoShape 35"/>
          <p:cNvSpPr>
            <a:spLocks noChangeArrowheads="1"/>
          </p:cNvSpPr>
          <p:nvPr/>
        </p:nvSpPr>
        <p:spPr bwMode="auto">
          <a:xfrm>
            <a:off x="6562725" y="3206750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9252" name="Rectangle 36"/>
          <p:cNvSpPr>
            <a:spLocks noChangeArrowheads="1"/>
          </p:cNvSpPr>
          <p:nvPr/>
        </p:nvSpPr>
        <p:spPr bwMode="auto">
          <a:xfrm>
            <a:off x="5148263" y="2420938"/>
            <a:ext cx="1501775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 b="1"/>
              <a:t>HeapPointer</a:t>
            </a:r>
          </a:p>
          <a:p>
            <a:r>
              <a:rPr lang="en-GB" sz="1800" i="1"/>
              <a:t>Início da Área</a:t>
            </a:r>
          </a:p>
          <a:p>
            <a:r>
              <a:rPr lang="en-GB" sz="1800" i="1"/>
              <a:t>de Memória </a:t>
            </a:r>
          </a:p>
          <a:p>
            <a:r>
              <a:rPr lang="en-GB" sz="1800" i="1"/>
              <a:t>Alocável</a:t>
            </a:r>
          </a:p>
        </p:txBody>
      </p:sp>
      <p:sp>
        <p:nvSpPr>
          <p:cNvPr id="9255" name="Rectangle 39"/>
          <p:cNvSpPr>
            <a:spLocks noChangeArrowheads="1"/>
          </p:cNvSpPr>
          <p:nvPr/>
        </p:nvSpPr>
        <p:spPr bwMode="auto">
          <a:xfrm>
            <a:off x="7086600" y="5300663"/>
            <a:ext cx="14779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/>
              <a:t>Base da Memória</a:t>
            </a:r>
          </a:p>
        </p:txBody>
      </p:sp>
      <p:sp>
        <p:nvSpPr>
          <p:cNvPr id="9256" name="Rectangle 40"/>
          <p:cNvSpPr>
            <a:spLocks noChangeArrowheads="1"/>
          </p:cNvSpPr>
          <p:nvPr/>
        </p:nvSpPr>
        <p:spPr bwMode="auto">
          <a:xfrm rot="5400000">
            <a:off x="8125619" y="3902869"/>
            <a:ext cx="12493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P r o g r a m a</a:t>
            </a:r>
          </a:p>
        </p:txBody>
      </p:sp>
      <p:sp>
        <p:nvSpPr>
          <p:cNvPr id="9257" name="Rectangle 41"/>
          <p:cNvSpPr>
            <a:spLocks noChangeArrowheads="1"/>
          </p:cNvSpPr>
          <p:nvPr/>
        </p:nvSpPr>
        <p:spPr bwMode="auto">
          <a:xfrm>
            <a:off x="5508625" y="3573463"/>
            <a:ext cx="16303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Variáveis globais</a:t>
            </a:r>
          </a:p>
        </p:txBody>
      </p:sp>
      <p:sp>
        <p:nvSpPr>
          <p:cNvPr id="9258" name="Rectangle 42"/>
          <p:cNvSpPr>
            <a:spLocks noChangeArrowheads="1"/>
          </p:cNvSpPr>
          <p:nvPr/>
        </p:nvSpPr>
        <p:spPr bwMode="auto">
          <a:xfrm>
            <a:off x="5724525" y="4076700"/>
            <a:ext cx="16303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400">
                <a:solidFill>
                  <a:srgbClr val="FAFD00"/>
                </a:solidFill>
              </a:rPr>
              <a:t>Código objeto</a:t>
            </a:r>
          </a:p>
        </p:txBody>
      </p:sp>
      <p:sp>
        <p:nvSpPr>
          <p:cNvPr id="9259" name="Rectangle 43"/>
          <p:cNvSpPr>
            <a:spLocks noChangeArrowheads="1"/>
          </p:cNvSpPr>
          <p:nvPr/>
        </p:nvSpPr>
        <p:spPr bwMode="auto">
          <a:xfrm>
            <a:off x="6943725" y="765175"/>
            <a:ext cx="1662113" cy="673100"/>
          </a:xfrm>
          <a:prstGeom prst="rect">
            <a:avLst/>
          </a:prstGeom>
          <a:gradFill rotWithShape="0">
            <a:gsLst>
              <a:gs pos="0">
                <a:srgbClr val="FC0128"/>
              </a:gs>
              <a:gs pos="100000">
                <a:srgbClr val="FC0128">
                  <a:gamma/>
                  <a:shade val="60784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func_B( )</a:t>
            </a:r>
          </a:p>
          <a:p>
            <a:pPr algn="ctr"/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localA</a:t>
            </a:r>
          </a:p>
          <a:p>
            <a:pPr algn="ctr"/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localB</a:t>
            </a:r>
          </a:p>
        </p:txBody>
      </p:sp>
      <p:sp>
        <p:nvSpPr>
          <p:cNvPr id="9241" name="Arc 25"/>
          <p:cNvSpPr>
            <a:spLocks/>
          </p:cNvSpPr>
          <p:nvPr/>
        </p:nvSpPr>
        <p:spPr bwMode="auto">
          <a:xfrm>
            <a:off x="8194675" y="1052513"/>
            <a:ext cx="715963" cy="3109912"/>
          </a:xfrm>
          <a:custGeom>
            <a:avLst/>
            <a:gdLst>
              <a:gd name="G0" fmla="+- 4028 0 0"/>
              <a:gd name="G1" fmla="+- 21600 0 0"/>
              <a:gd name="G2" fmla="+- 21600 0 0"/>
              <a:gd name="T0" fmla="*/ 4028 w 25628"/>
              <a:gd name="T1" fmla="*/ 0 h 43200"/>
              <a:gd name="T2" fmla="*/ 0 w 25628"/>
              <a:gd name="T3" fmla="*/ 42821 h 43200"/>
              <a:gd name="T4" fmla="*/ 4028 w 25628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628" h="43200" fill="none" extrusionOk="0">
                <a:moveTo>
                  <a:pt x="4027" y="0"/>
                </a:moveTo>
                <a:cubicBezTo>
                  <a:pt x="15957" y="0"/>
                  <a:pt x="25628" y="9670"/>
                  <a:pt x="25628" y="21600"/>
                </a:cubicBezTo>
                <a:cubicBezTo>
                  <a:pt x="25628" y="33529"/>
                  <a:pt x="15957" y="43200"/>
                  <a:pt x="4028" y="43200"/>
                </a:cubicBezTo>
                <a:cubicBezTo>
                  <a:pt x="2676" y="43200"/>
                  <a:pt x="1327" y="43073"/>
                  <a:pt x="-1" y="42821"/>
                </a:cubicBezTo>
              </a:path>
              <a:path w="25628" h="43200" stroke="0" extrusionOk="0">
                <a:moveTo>
                  <a:pt x="4027" y="0"/>
                </a:moveTo>
                <a:cubicBezTo>
                  <a:pt x="15957" y="0"/>
                  <a:pt x="25628" y="9670"/>
                  <a:pt x="25628" y="21600"/>
                </a:cubicBezTo>
                <a:cubicBezTo>
                  <a:pt x="25628" y="33529"/>
                  <a:pt x="15957" y="43200"/>
                  <a:pt x="4028" y="43200"/>
                </a:cubicBezTo>
                <a:cubicBezTo>
                  <a:pt x="2676" y="43200"/>
                  <a:pt x="1327" y="43073"/>
                  <a:pt x="-1" y="42821"/>
                </a:cubicBezTo>
                <a:lnTo>
                  <a:pt x="4028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260" name="Rectangle 44"/>
          <p:cNvSpPr>
            <a:spLocks noChangeArrowheads="1"/>
          </p:cNvSpPr>
          <p:nvPr/>
        </p:nvSpPr>
        <p:spPr bwMode="auto">
          <a:xfrm>
            <a:off x="6945313" y="528638"/>
            <a:ext cx="1662112" cy="250825"/>
          </a:xfrm>
          <a:prstGeom prst="rect">
            <a:avLst/>
          </a:prstGeom>
          <a:solidFill>
            <a:srgbClr val="F57B4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GB" sz="1400" b="1"/>
              <a:t>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132130365</TotalTime>
  <Pages>24</Pages>
  <Words>1573</Words>
  <Application>Microsoft Office PowerPoint</Application>
  <PresentationFormat>Apresentação na tela (4:3)</PresentationFormat>
  <Paragraphs>826</Paragraphs>
  <Slides>24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4" baseType="lpstr">
      <vt:lpstr>Arial</vt:lpstr>
      <vt:lpstr>Book Antiqua</vt:lpstr>
      <vt:lpstr>Calisto MT</vt:lpstr>
      <vt:lpstr>Courier New</vt:lpstr>
      <vt:lpstr>Monotype Sorts</vt:lpstr>
      <vt:lpstr>Times New Roman</vt:lpstr>
      <vt:lpstr>Trebuchet MS</vt:lpstr>
      <vt:lpstr>Wingdings</vt:lpstr>
      <vt:lpstr>Wingdings 2</vt:lpstr>
      <vt:lpstr>Ardósia</vt:lpstr>
      <vt:lpstr>Programação I - 2ª fase  Escopo de Variáveis </vt:lpstr>
      <vt:lpstr>Escopo de variáveis</vt:lpstr>
      <vt:lpstr>Escopo de variáveis – Parâmetros formais</vt:lpstr>
      <vt:lpstr>Escopo de variáveis – Variáveis globais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Alocação Dinâmica de Memória</dc:title>
  <dc:subject>Alocação Dinâmica de Memória em "C"</dc:subject>
  <dc:creator>Luciano</dc:creator>
  <cp:keywords>Alocação Dinâmica</cp:keywords>
  <cp:lastModifiedBy>Antunes</cp:lastModifiedBy>
  <cp:revision>110</cp:revision>
  <cp:lastPrinted>2002-08-19T18:36:45Z</cp:lastPrinted>
  <dcterms:created xsi:type="dcterms:W3CDTF">1997-04-10T23:45:22Z</dcterms:created>
  <dcterms:modified xsi:type="dcterms:W3CDTF">2019-05-28T19:26:52Z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awangenh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true</vt:bool>
  </property>
  <property fmtid="{D5CDD505-2E9C-101B-9397-08002B2CF9AE}" pid="20" name="NavBtnPos">
    <vt:i4>1</vt:i4>
  </property>
  <property fmtid="{D5CDD505-2E9C-101B-9397-08002B2CF9AE}" pid="21" name="OutputDir">
    <vt:lpwstr>F:\Textos\Aulas\C++</vt:lpwstr>
  </property>
</Properties>
</file>