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0" r:id="rId5"/>
    <p:sldId id="290" r:id="rId6"/>
    <p:sldId id="296" r:id="rId7"/>
    <p:sldId id="292" r:id="rId8"/>
    <p:sldId id="284" r:id="rId9"/>
    <p:sldId id="281" r:id="rId10"/>
    <p:sldId id="282" r:id="rId11"/>
    <p:sldId id="287" r:id="rId12"/>
    <p:sldId id="286" r:id="rId13"/>
    <p:sldId id="277" r:id="rId14"/>
    <p:sldId id="293" r:id="rId15"/>
    <p:sldId id="294" r:id="rId16"/>
    <p:sldId id="280" r:id="rId17"/>
    <p:sldId id="283" r:id="rId18"/>
    <p:sldId id="285" r:id="rId19"/>
    <p:sldId id="288" r:id="rId20"/>
    <p:sldId id="275" r:id="rId21"/>
    <p:sldId id="295" r:id="rId22"/>
    <p:sldId id="297" r:id="rId23"/>
    <p:sldId id="274" r:id="rId24"/>
    <p:sldId id="301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</p:sldIdLst>
  <p:sldSz cx="9144000" cy="6858000" type="screen4x3"/>
  <p:notesSz cx="6851650" cy="9747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00"/>
    <a:srgbClr val="FFFFCC"/>
    <a:srgbClr val="00E0CB"/>
    <a:srgbClr val="00CC99"/>
    <a:srgbClr val="2EDC74"/>
    <a:srgbClr val="FF0000"/>
    <a:srgbClr val="66FF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3" autoAdjust="0"/>
    <p:restoredTop sz="90959" autoAdjust="0"/>
  </p:normalViewPr>
  <p:slideViewPr>
    <p:cSldViewPr>
      <p:cViewPr varScale="1">
        <p:scale>
          <a:sx n="74" d="100"/>
          <a:sy n="74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80"/>
    </p:cViewPr>
  </p:sorter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>
            <a:lvl1pPr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562F1B03-C42B-4A5E-9BE8-6FA0AB460A19}" type="slidenum">
              <a:rPr lang="en-GB" altLang="pt-BR" sz="1400" smtClean="0"/>
              <a:pPr algn="r">
                <a:defRPr/>
              </a:pPr>
              <a:t>‹nº›</a:t>
            </a:fld>
            <a:endParaRPr lang="en-GB" altLang="pt-BR" sz="1400" smtClean="0"/>
          </a:p>
        </p:txBody>
      </p:sp>
    </p:spTree>
    <p:extLst>
      <p:ext uri="{BB962C8B-B14F-4D97-AF65-F5344CB8AC3E}">
        <p14:creationId xmlns:p14="http://schemas.microsoft.com/office/powerpoint/2010/main" val="230180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3913"/>
            <a:ext cx="5026025" cy="410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298" tIns="44357" rIns="90298" bIns="44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921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47725"/>
            <a:ext cx="4564062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>
            <a:lvl1pPr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F4055187-AC9D-4275-946F-F39F04722F6D}" type="slidenum">
              <a:rPr lang="en-GB" altLang="pt-BR" sz="1400" smtClean="0"/>
              <a:pPr algn="r">
                <a:defRPr/>
              </a:pPr>
              <a:t>‹nº›</a:t>
            </a:fld>
            <a:endParaRPr lang="en-GB" altLang="pt-BR" sz="1400" smtClean="0"/>
          </a:p>
        </p:txBody>
      </p:sp>
    </p:spTree>
    <p:extLst>
      <p:ext uri="{BB962C8B-B14F-4D97-AF65-F5344CB8AC3E}">
        <p14:creationId xmlns:p14="http://schemas.microsoft.com/office/powerpoint/2010/main" val="2188037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2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4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2434-85C8-4883-A008-D45CAED959DF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CD89-68E4-4D7A-9820-AB1C57E5EE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48BFC-93FB-48CA-A0A7-5356F0E5F3F0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1D32-4A76-4E9F-B0DD-90128213A9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BCEB-E9C1-4133-A84F-AAC4DAD66094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97806-CDA4-4A95-BA98-829881282D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49D-AB5C-46D1-8216-B3562808AD5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5055-1E7A-47C1-8C63-A971F12B5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FD58-3895-408E-9EFC-4BB2F69F2204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6B9CD-E6DA-4C8E-B72A-A08118DB30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4920A-AA92-40AF-B0DA-CA33CF178EDF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FA832-1DC2-49BE-AC7D-D39ABE5425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3CCE-01B6-452D-B1FD-9E3FEE4E6332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6946-C88B-4F7E-862B-EC1F81EFD8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A276-6FCE-4D67-88AA-1C7BDF30C144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55EC8-4E30-4392-969A-58036F8669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AC7E4-9562-4D3B-B415-F4B185145CFE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6F2F-712A-4519-AB58-2114E503C2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83820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05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83820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53000" y="1052513"/>
            <a:ext cx="4114800" cy="2551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53000" y="3756025"/>
            <a:ext cx="4114800" cy="25527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9E73-2793-40BC-8834-9EE22DDE9AD4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A4AEB-A9B7-443D-A297-2D46193817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2BD72-E840-40A5-867C-3FE335352EC3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B16FF-F390-473C-BC51-1D7644BD22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B382-A7A1-4A28-9294-C1EB2B80DB2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7125D-8B21-4FA3-BFCE-9A39FC9EEA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0D37C-AD5B-481E-998A-1F0661FE8645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8A4DF-BC19-421B-8442-73D21F2FF3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2080-3DF2-4658-BE53-FB3FDCE23F5B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4CD8-7F08-4D13-B92E-DDB4EA267D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72D0-EA51-4642-B74F-C8EBD642EFBD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61AF-4C42-4EF0-ACE8-6732A9448F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13BA5-664E-45A4-BA2B-0D78C68F8C6B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98A76-502F-4DC7-B1C4-E9493D0496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451A-EC0C-451E-9427-23440D705C1C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C29D-4966-4E53-B26B-47F35F398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F5128190-590C-4572-9277-6774DF1FFB57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87ED9E01-3330-4648-AD42-D098EF77A8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 userDrawn="1"/>
        </p:nvSpPr>
        <p:spPr bwMode="auto">
          <a:xfrm>
            <a:off x="107950" y="6567488"/>
            <a:ext cx="896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7" r:id="rId5"/>
    <p:sldLayoutId id="2147483719" r:id="rId6"/>
    <p:sldLayoutId id="2147483720" r:id="rId7"/>
    <p:sldLayoutId id="2147483721" r:id="rId8"/>
    <p:sldLayoutId id="2147483728" r:id="rId9"/>
    <p:sldLayoutId id="2147483729" r:id="rId10"/>
    <p:sldLayoutId id="2147483722" r:id="rId11"/>
    <p:sldLayoutId id="2147483730" r:id="rId12"/>
    <p:sldLayoutId id="2147483723" r:id="rId13"/>
    <p:sldLayoutId id="2147483724" r:id="rId14"/>
    <p:sldLayoutId id="2147483731" r:id="rId15"/>
    <p:sldLayoutId id="2147483725" r:id="rId16"/>
    <p:sldLayoutId id="2147483726" r:id="rId17"/>
    <p:sldLayoutId id="2147483732" r:id="rId18"/>
    <p:sldLayoutId id="2147483733" r:id="rId19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pt-BR" smtClean="0">
                <a:latin typeface="Book Antiqua" panose="02040602050305030304" pitchFamily="18" charset="0"/>
                <a:ea typeface="+mj-ea"/>
              </a:rPr>
              <a:t>Programação I - 2ª fase</a:t>
            </a:r>
            <a:r>
              <a:rPr lang="en-GB" altLang="pt-BR" smtClean="0">
                <a:ea typeface="+mj-ea"/>
              </a:rPr>
              <a:t/>
            </a:r>
            <a:br>
              <a:rPr lang="en-GB" altLang="pt-BR" smtClean="0">
                <a:ea typeface="+mj-ea"/>
              </a:rPr>
            </a:br>
            <a:r>
              <a:rPr lang="en-GB" altLang="pt-BR" smtClean="0">
                <a:ea typeface="+mj-ea"/>
              </a:rPr>
              <a:t/>
            </a:r>
            <a:br>
              <a:rPr lang="en-GB" altLang="pt-BR" smtClean="0">
                <a:ea typeface="+mj-ea"/>
              </a:rPr>
            </a:br>
            <a:r>
              <a:rPr lang="en-GB" altLang="pt-BR" smtClean="0">
                <a:ea typeface="+mj-ea"/>
              </a:rPr>
              <a:t>Ponteiros</a:t>
            </a:r>
            <a:br>
              <a:rPr lang="en-GB" altLang="pt-BR" smtClean="0">
                <a:ea typeface="+mj-ea"/>
              </a:rPr>
            </a:br>
            <a:endParaRPr lang="en-GB" altLang="pt-BR" smtClean="0"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55650" y="785813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400"/>
              <a:t>  O espaço ocupado por uma variável depende do seu tipo</a:t>
            </a: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971550" y="1412875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8"/>
                <a:gridCol w="2136775"/>
                <a:gridCol w="2303462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provas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trabalhos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62" name="Text Box 60"/>
          <p:cNvSpPr txBox="1">
            <a:spLocks noChangeArrowheads="1"/>
          </p:cNvSpPr>
          <p:nvPr/>
        </p:nvSpPr>
        <p:spPr bwMode="auto">
          <a:xfrm>
            <a:off x="4960938" y="2335213"/>
            <a:ext cx="2260600" cy="1465262"/>
          </a:xfrm>
          <a:prstGeom prst="rect">
            <a:avLst/>
          </a:prstGeom>
          <a:solidFill>
            <a:srgbClr val="F8F69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FC0128"/>
                </a:solidFill>
              </a:rPr>
              <a:t>3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1563" name="AutoShape 61"/>
          <p:cNvSpPr>
            <a:spLocks/>
          </p:cNvSpPr>
          <p:nvPr/>
        </p:nvSpPr>
        <p:spPr bwMode="auto">
          <a:xfrm>
            <a:off x="7308850" y="2349500"/>
            <a:ext cx="215900" cy="1411288"/>
          </a:xfrm>
          <a:prstGeom prst="rightBrace">
            <a:avLst>
              <a:gd name="adj1" fmla="val 54473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64" name="Text Box 62"/>
          <p:cNvSpPr txBox="1">
            <a:spLocks noChangeArrowheads="1"/>
          </p:cNvSpPr>
          <p:nvPr/>
        </p:nvSpPr>
        <p:spPr bwMode="auto">
          <a:xfrm>
            <a:off x="7607300" y="2565400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ocupa quatro</a:t>
            </a:r>
          </a:p>
          <a:p>
            <a:r>
              <a:rPr lang="pt-BR" altLang="pt-BR" sz="2000"/>
              <a:t>bytes</a:t>
            </a:r>
          </a:p>
        </p:txBody>
      </p:sp>
      <p:sp>
        <p:nvSpPr>
          <p:cNvPr id="21565" name="AutoShape 63"/>
          <p:cNvSpPr>
            <a:spLocks/>
          </p:cNvSpPr>
          <p:nvPr/>
        </p:nvSpPr>
        <p:spPr bwMode="auto">
          <a:xfrm>
            <a:off x="2339975" y="2393950"/>
            <a:ext cx="1152525" cy="1338263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66" name="Text Box 64"/>
          <p:cNvSpPr txBox="1">
            <a:spLocks noChangeArrowheads="1"/>
          </p:cNvSpPr>
          <p:nvPr/>
        </p:nvSpPr>
        <p:spPr bwMode="auto">
          <a:xfrm>
            <a:off x="4960938" y="3803650"/>
            <a:ext cx="2260600" cy="1465263"/>
          </a:xfrm>
          <a:prstGeom prst="rect">
            <a:avLst/>
          </a:prstGeom>
          <a:solidFill>
            <a:schemeClr val="tx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FC0128"/>
                </a:solidFill>
              </a:rPr>
              <a:t>5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1567" name="AutoShape 65"/>
          <p:cNvSpPr>
            <a:spLocks/>
          </p:cNvSpPr>
          <p:nvPr/>
        </p:nvSpPr>
        <p:spPr bwMode="auto">
          <a:xfrm>
            <a:off x="7308850" y="3789363"/>
            <a:ext cx="215900" cy="1511300"/>
          </a:xfrm>
          <a:prstGeom prst="rightBrace">
            <a:avLst>
              <a:gd name="adj1" fmla="val 58333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68" name="Text Box 66"/>
          <p:cNvSpPr txBox="1">
            <a:spLocks noChangeArrowheads="1"/>
          </p:cNvSpPr>
          <p:nvPr/>
        </p:nvSpPr>
        <p:spPr bwMode="auto">
          <a:xfrm>
            <a:off x="7578725" y="40909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ocupa quatro</a:t>
            </a:r>
          </a:p>
          <a:p>
            <a:r>
              <a:rPr lang="pt-BR" altLang="pt-BR" sz="2000"/>
              <a:t>bytes</a:t>
            </a:r>
          </a:p>
        </p:txBody>
      </p:sp>
      <p:sp>
        <p:nvSpPr>
          <p:cNvPr id="21569" name="AutoShape 67"/>
          <p:cNvSpPr>
            <a:spLocks/>
          </p:cNvSpPr>
          <p:nvPr/>
        </p:nvSpPr>
        <p:spPr bwMode="auto">
          <a:xfrm>
            <a:off x="2397125" y="3860800"/>
            <a:ext cx="1081088" cy="1325563"/>
          </a:xfrm>
          <a:prstGeom prst="leftBrace">
            <a:avLst>
              <a:gd name="adj1" fmla="val 0"/>
              <a:gd name="adj2" fmla="val 8981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1570" name="Freeform 69"/>
          <p:cNvSpPr>
            <a:spLocks/>
          </p:cNvSpPr>
          <p:nvPr/>
        </p:nvSpPr>
        <p:spPr bwMode="auto">
          <a:xfrm>
            <a:off x="8027988" y="1054100"/>
            <a:ext cx="360362" cy="1511300"/>
          </a:xfrm>
          <a:custGeom>
            <a:avLst/>
            <a:gdLst>
              <a:gd name="T0" fmla="*/ 0 w 318"/>
              <a:gd name="T1" fmla="*/ 0 h 952"/>
              <a:gd name="T2" fmla="*/ 2147483646 w 318"/>
              <a:gd name="T3" fmla="*/ 0 h 952"/>
              <a:gd name="T4" fmla="*/ 2147483646 w 318"/>
              <a:gd name="T5" fmla="*/ 2147483646 h 952"/>
              <a:gd name="T6" fmla="*/ 0 60000 65536"/>
              <a:gd name="T7" fmla="*/ 0 60000 65536"/>
              <a:gd name="T8" fmla="*/ 0 60000 65536"/>
              <a:gd name="T9" fmla="*/ 0 w 318"/>
              <a:gd name="T10" fmla="*/ 0 h 952"/>
              <a:gd name="T11" fmla="*/ 318 w 318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952">
                <a:moveTo>
                  <a:pt x="0" y="0"/>
                </a:moveTo>
                <a:lnTo>
                  <a:pt x="318" y="0"/>
                </a:lnTo>
                <a:lnTo>
                  <a:pt x="318" y="95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O que são ponteiros?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2232025"/>
          </a:xfrm>
        </p:spPr>
        <p:txBody>
          <a:bodyPr/>
          <a:lstStyle/>
          <a:p>
            <a:pPr indent="-306000" eaLnBrk="1" fontAlgn="auto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pt-BR" b="1" smtClean="0">
                <a:effectLst/>
              </a:rPr>
              <a:t>Uma variável que contém um </a:t>
            </a:r>
            <a:r>
              <a:rPr lang="pt-BR" b="1" smtClean="0">
                <a:solidFill>
                  <a:srgbClr val="FF9933"/>
                </a:solidFill>
                <a:effectLst/>
              </a:rPr>
              <a:t>endereço de memória</a:t>
            </a:r>
            <a:r>
              <a:rPr lang="pt-BR" b="1" smtClean="0">
                <a:effectLst/>
              </a:rPr>
              <a:t>;</a:t>
            </a:r>
            <a:endParaRPr lang="pt-BR" altLang="zh-CN" b="1" smtClean="0">
              <a:effectLst/>
              <a:ea typeface="宋体" pitchFamily="2" charset="-122"/>
            </a:endParaRPr>
          </a:p>
          <a:p>
            <a:pPr indent="-306000" eaLnBrk="1" fontAlgn="auto" hangingPunct="1">
              <a:lnSpc>
                <a:spcPct val="90000"/>
              </a:lnSpc>
              <a:buSzPct val="60000"/>
              <a:buFont typeface="Wingdings" pitchFamily="2" charset="2"/>
              <a:buChar char="q"/>
              <a:defRPr/>
            </a:pPr>
            <a:r>
              <a:rPr lang="pt-BR" altLang="zh-CN" b="1" smtClean="0">
                <a:effectLst/>
                <a:ea typeface="宋体" pitchFamily="2" charset="-122"/>
              </a:rPr>
              <a:t>Esse </a:t>
            </a:r>
            <a:r>
              <a:rPr lang="pt-BR" altLang="zh-CN" b="1" smtClean="0">
                <a:solidFill>
                  <a:srgbClr val="FF9933"/>
                </a:solidFill>
                <a:effectLst/>
                <a:ea typeface="宋体" pitchFamily="2" charset="-122"/>
              </a:rPr>
              <a:t>endereço</a:t>
            </a:r>
            <a:r>
              <a:rPr lang="pt-BR" altLang="zh-CN" b="1" smtClean="0">
                <a:effectLst/>
                <a:ea typeface="宋体" pitchFamily="2" charset="-122"/>
              </a:rPr>
              <a:t> é a localização de uma outra variável na memória (pode ser, inclusive, um outro ponteiro)</a:t>
            </a:r>
            <a:r>
              <a:rPr lang="pt-BR" altLang="zh-CN" smtClean="0">
                <a:ea typeface="宋体" pitchFamily="2" charset="-122"/>
              </a:rPr>
              <a:t> </a:t>
            </a:r>
            <a:r>
              <a:rPr lang="pt-BR" b="1" smtClean="0">
                <a:effectLst/>
              </a:rPr>
              <a:t>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651000" y="3692525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umPonteiro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167438" y="3716338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provas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958975" y="4246563"/>
            <a:ext cx="927100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278563" y="4221163"/>
            <a:ext cx="79216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5414963" y="431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1022350" y="5300663"/>
            <a:ext cx="33718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“umPonteiro”</a:t>
            </a:r>
          </a:p>
          <a:p>
            <a:r>
              <a:rPr lang="pt-BR" altLang="pt-BR" sz="2000"/>
              <a:t>é um endereço de memória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5414963" y="5300663"/>
            <a:ext cx="2865437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“provas”</a:t>
            </a:r>
          </a:p>
          <a:p>
            <a:r>
              <a:rPr lang="pt-BR" altLang="pt-BR" sz="2000"/>
              <a:t>é um número inteiro</a:t>
            </a:r>
          </a:p>
        </p:txBody>
      </p:sp>
      <p:sp>
        <p:nvSpPr>
          <p:cNvPr id="22539" name="Oval 15"/>
          <p:cNvSpPr>
            <a:spLocks noChangeArrowheads="1"/>
          </p:cNvSpPr>
          <p:nvPr/>
        </p:nvSpPr>
        <p:spPr bwMode="auto">
          <a:xfrm>
            <a:off x="1979613" y="4149725"/>
            <a:ext cx="863600" cy="7191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2540" name="Oval 16"/>
          <p:cNvSpPr>
            <a:spLocks noChangeArrowheads="1"/>
          </p:cNvSpPr>
          <p:nvPr/>
        </p:nvSpPr>
        <p:spPr bwMode="auto">
          <a:xfrm>
            <a:off x="6308725" y="4135438"/>
            <a:ext cx="720725" cy="71913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>
            <a:off x="2411413" y="48688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6711950" y="48688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O que são ponteiros?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1584325"/>
          </a:xfrm>
        </p:spPr>
        <p:txBody>
          <a:bodyPr/>
          <a:lstStyle/>
          <a:p>
            <a:pPr indent="-306000" eaLnBrk="1" fontAlgn="auto" hangingPunct="1">
              <a:buSzPct val="60000"/>
              <a:buFont typeface="Wingdings" panose="05000000000000000000" pitchFamily="2" charset="2"/>
              <a:buChar char="q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Se uma variável contém o endereço de memória de outra variável, então a primeira variável </a:t>
            </a:r>
            <a:r>
              <a:rPr lang="pt-BR" altLang="zh-CN" b="1" u="sng" smtClean="0">
                <a:effectLst/>
                <a:ea typeface="宋体" panose="02010600030101010101" pitchFamily="2" charset="-122"/>
              </a:rPr>
              <a:t>aponta</a:t>
            </a:r>
            <a:r>
              <a:rPr lang="pt-BR" altLang="zh-CN" b="1" smtClean="0">
                <a:effectLst/>
                <a:ea typeface="宋体" panose="02010600030101010101" pitchFamily="2" charset="-122"/>
              </a:rPr>
              <a:t> para a segunda;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19250" y="2708275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umPonteiro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67438" y="27082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/>
              <a:t>provas</a:t>
            </a:r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2967038" y="3081338"/>
            <a:ext cx="3168650" cy="347662"/>
          </a:xfrm>
          <a:custGeom>
            <a:avLst/>
            <a:gdLst>
              <a:gd name="T0" fmla="*/ 0 w 2313"/>
              <a:gd name="T1" fmla="*/ 2147483646 h 355"/>
              <a:gd name="T2" fmla="*/ 2147483646 w 2313"/>
              <a:gd name="T3" fmla="*/ 2147483646 h 355"/>
              <a:gd name="T4" fmla="*/ 2147483646 w 2313"/>
              <a:gd name="T5" fmla="*/ 2147483646 h 355"/>
              <a:gd name="T6" fmla="*/ 0 60000 65536"/>
              <a:gd name="T7" fmla="*/ 0 60000 65536"/>
              <a:gd name="T8" fmla="*/ 0 60000 65536"/>
              <a:gd name="T9" fmla="*/ 0 w 2313"/>
              <a:gd name="T10" fmla="*/ 0 h 355"/>
              <a:gd name="T11" fmla="*/ 2313 w 2313"/>
              <a:gd name="T12" fmla="*/ 355 h 3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355">
                <a:moveTo>
                  <a:pt x="0" y="355"/>
                </a:moveTo>
                <a:cubicBezTo>
                  <a:pt x="465" y="215"/>
                  <a:pt x="930" y="76"/>
                  <a:pt x="1315" y="38"/>
                </a:cubicBezTo>
                <a:cubicBezTo>
                  <a:pt x="1700" y="0"/>
                  <a:pt x="2006" y="64"/>
                  <a:pt x="2313" y="12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278563" y="3213100"/>
            <a:ext cx="79216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5414963" y="330993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1022350" y="4292600"/>
            <a:ext cx="3371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“umPonteiro”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5414963" y="4292600"/>
            <a:ext cx="28654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“provas”</a:t>
            </a:r>
          </a:p>
        </p:txBody>
      </p:sp>
      <p:sp>
        <p:nvSpPr>
          <p:cNvPr id="23563" name="Oval 13"/>
          <p:cNvSpPr>
            <a:spLocks noChangeArrowheads="1"/>
          </p:cNvSpPr>
          <p:nvPr/>
        </p:nvSpPr>
        <p:spPr bwMode="auto">
          <a:xfrm>
            <a:off x="6308725" y="3127375"/>
            <a:ext cx="720725" cy="7191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2390775" y="38608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6711950" y="38608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1908175" y="3238500"/>
            <a:ext cx="927100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23567" name="Oval 18"/>
          <p:cNvSpPr>
            <a:spLocks noChangeArrowheads="1"/>
          </p:cNvSpPr>
          <p:nvPr/>
        </p:nvSpPr>
        <p:spPr bwMode="auto">
          <a:xfrm>
            <a:off x="1928813" y="3141663"/>
            <a:ext cx="863600" cy="71913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3568" name="Rectangle 19"/>
          <p:cNvSpPr>
            <a:spLocks noChangeArrowheads="1"/>
          </p:cNvSpPr>
          <p:nvPr/>
        </p:nvSpPr>
        <p:spPr bwMode="auto">
          <a:xfrm>
            <a:off x="762000" y="5084763"/>
            <a:ext cx="8131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pt-BR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valor de um ponteiro indica </a:t>
            </a:r>
            <a:r>
              <a:rPr lang="pt-BR" altLang="zh-CN" sz="2800" b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onde</a:t>
            </a:r>
            <a:r>
              <a:rPr lang="pt-BR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uma variável está armazenada e </a:t>
            </a:r>
            <a:r>
              <a:rPr lang="pt-BR" altLang="zh-CN" sz="2800" b="1" u="sng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não</a:t>
            </a:r>
            <a:r>
              <a:rPr lang="pt-BR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pt-BR" altLang="zh-CN" sz="2800" b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que</a:t>
            </a:r>
            <a:r>
              <a:rPr lang="pt-BR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está armazenado.</a:t>
            </a:r>
            <a:endParaRPr lang="pt-BR" altLang="pt-BR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Variáveis ponteiros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Uma variável ponteiro, ou simplesmente </a:t>
            </a:r>
            <a:r>
              <a:rPr lang="pt-BR" altLang="zh-CN" b="1" u="sng" smtClean="0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ponteiro</a:t>
            </a:r>
            <a:r>
              <a:rPr lang="pt-BR" altLang="zh-CN" b="1" smtClean="0">
                <a:effectLst/>
                <a:ea typeface="宋体" panose="02010600030101010101" pitchFamily="2" charset="-122"/>
              </a:rPr>
              <a:t>, é definida (declarada) da seguinte forma: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tipo  *nome_da_variável_ponteiro;</a:t>
            </a:r>
            <a:r>
              <a:rPr lang="pt-BR" altLang="zh-CN" b="1" smtClean="0">
                <a:solidFill>
                  <a:srgbClr val="FFFF00"/>
                </a:solidFill>
                <a:effectLst/>
                <a:ea typeface="宋体" panose="02010600030101010101" pitchFamily="2" charset="-122"/>
              </a:rPr>
              <a:t>    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Para definir vários ponteiros: 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tipo   *nome_ponteiro1, *nome_ponteiro2, ...;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pt-BR" b="1" smtClean="0">
                <a:effectLst/>
              </a:rPr>
              <a:t>Exemplos: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pt-BR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*ptrInt, *quantidade;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pt-BR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*prtSalario;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Recuperando o valor apontado por um ponteiro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Operador de indireção ou desreferência: “*”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 (“Provas = %d”, *umPonteiro);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mostra o valor apontado pelo ponteiro “umPonteiro”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Não confundir com a declaração de uma variável ponteiro. Na declaração sempre há um tipo de dado associado ao ponteiro. Veja: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*umPonteiro, *teste;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float *salario, *renda, *imposto;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endParaRPr lang="pt-BR" altLang="zh-CN" b="1" smtClean="0">
              <a:solidFill>
                <a:srgbClr val="FFFF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Recuperando o endereço de uma variável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Para se obter o </a:t>
            </a:r>
            <a:r>
              <a:rPr lang="pt-BR" altLang="zh-CN" b="1" smtClean="0">
                <a:solidFill>
                  <a:srgbClr val="FFCC66"/>
                </a:solidFill>
                <a:effectLst/>
                <a:ea typeface="宋体" panose="02010600030101010101" pitchFamily="2" charset="-122"/>
              </a:rPr>
              <a:t>endereço de memória</a:t>
            </a:r>
            <a:r>
              <a:rPr lang="pt-BR" altLang="zh-CN" b="1" smtClean="0">
                <a:effectLst/>
                <a:ea typeface="宋体" panose="02010600030101010101" pitchFamily="2" charset="-122"/>
              </a:rPr>
              <a:t> de uma variável, utilizamos o operador de endereço “&amp;” do lado esquerdo da variável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Ex: </a:t>
            </a: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umPonteiro = &amp;trabalhos;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Exemplo: declaração, operadores “&amp;” e “*”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827088" y="1150938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provas;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827088" y="1484313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*umPonteiro;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827088" y="2205038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umPonteiro = &amp;provas;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827088" y="1844675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provas = 3;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619250" y="3019425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umPonteiro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167438" y="301942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provas</a:t>
            </a:r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2967038" y="3392488"/>
            <a:ext cx="3168650" cy="347662"/>
          </a:xfrm>
          <a:custGeom>
            <a:avLst/>
            <a:gdLst>
              <a:gd name="T0" fmla="*/ 0 w 2313"/>
              <a:gd name="T1" fmla="*/ 2147483646 h 355"/>
              <a:gd name="T2" fmla="*/ 2147483646 w 2313"/>
              <a:gd name="T3" fmla="*/ 2147483646 h 355"/>
              <a:gd name="T4" fmla="*/ 2147483646 w 2313"/>
              <a:gd name="T5" fmla="*/ 2147483646 h 355"/>
              <a:gd name="T6" fmla="*/ 0 60000 65536"/>
              <a:gd name="T7" fmla="*/ 0 60000 65536"/>
              <a:gd name="T8" fmla="*/ 0 60000 65536"/>
              <a:gd name="T9" fmla="*/ 0 w 2313"/>
              <a:gd name="T10" fmla="*/ 0 h 355"/>
              <a:gd name="T11" fmla="*/ 2313 w 2313"/>
              <a:gd name="T12" fmla="*/ 355 h 3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355">
                <a:moveTo>
                  <a:pt x="0" y="355"/>
                </a:moveTo>
                <a:cubicBezTo>
                  <a:pt x="465" y="215"/>
                  <a:pt x="930" y="76"/>
                  <a:pt x="1315" y="38"/>
                </a:cubicBezTo>
                <a:cubicBezTo>
                  <a:pt x="1700" y="0"/>
                  <a:pt x="2006" y="64"/>
                  <a:pt x="2313" y="12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958975" y="3549650"/>
            <a:ext cx="927100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solidFill>
                  <a:schemeClr val="bg2"/>
                </a:solidFill>
                <a:latin typeface="Courier New" panose="02070309020205020404" pitchFamily="49" charset="0"/>
              </a:rPr>
              <a:t>?  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278563" y="3524250"/>
            <a:ext cx="79216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414963" y="3621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1022350" y="4603750"/>
            <a:ext cx="3371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“umPonteiro”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5414963" y="4603750"/>
            <a:ext cx="28654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valor da variável “provas”</a:t>
            </a:r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>
            <a:off x="2390775" y="417195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1396" name="Line 20"/>
          <p:cNvSpPr>
            <a:spLocks noChangeShapeType="1"/>
          </p:cNvSpPr>
          <p:nvPr/>
        </p:nvSpPr>
        <p:spPr bwMode="auto">
          <a:xfrm>
            <a:off x="6711950" y="41719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6286500" y="3530600"/>
            <a:ext cx="79216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1965325" y="3559175"/>
            <a:ext cx="927100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solidFill>
                  <a:schemeClr val="bg2"/>
                </a:solidFill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6308725" y="3438525"/>
            <a:ext cx="720725" cy="7191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979613" y="3424238"/>
            <a:ext cx="863600" cy="71913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382" grpId="0"/>
      <p:bldP spid="101383" grpId="0"/>
      <p:bldP spid="101384" grpId="0"/>
      <p:bldP spid="101385" grpId="0"/>
      <p:bldP spid="101386" grpId="0"/>
      <p:bldP spid="101387" grpId="0" animBg="1"/>
      <p:bldP spid="101388" grpId="0" animBg="1"/>
      <p:bldP spid="101389" grpId="0" animBg="1"/>
      <p:bldP spid="101390" grpId="0"/>
      <p:bldP spid="101391" grpId="0" animBg="1"/>
      <p:bldP spid="101392" grpId="0" animBg="1"/>
      <p:bldP spid="101395" grpId="0" animBg="1"/>
      <p:bldP spid="101396" grpId="0" animBg="1"/>
      <p:bldP spid="101397" grpId="0" animBg="1"/>
      <p:bldP spid="101398" grpId="0" animBg="1"/>
      <p:bldP spid="101394" grpId="0" animBg="1"/>
      <p:bldP spid="101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382000" cy="72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55650" y="785813"/>
            <a:ext cx="701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400"/>
              <a:t> Espaços de um byte (8 bits) com endereçamento único</a:t>
            </a:r>
          </a:p>
        </p:txBody>
      </p:sp>
      <p:graphicFrame>
        <p:nvGraphicFramePr>
          <p:cNvPr id="105541" name="Group 69"/>
          <p:cNvGraphicFramePr>
            <a:graphicFrameLocks noGrp="1"/>
          </p:cNvGraphicFramePr>
          <p:nvPr/>
        </p:nvGraphicFramePr>
        <p:xfrm>
          <a:off x="971550" y="1412875"/>
          <a:ext cx="6264275" cy="4664077"/>
        </p:xfrm>
        <a:graphic>
          <a:graphicData uri="http://schemas.openxmlformats.org/drawingml/2006/table">
            <a:tbl>
              <a:tblPr/>
              <a:tblGrid>
                <a:gridCol w="1824038"/>
                <a:gridCol w="2136775"/>
                <a:gridCol w="2303462"/>
              </a:tblGrid>
              <a:tr h="3353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9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provas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trabalhos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umPonteiro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57B4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0" name="Text Box 60"/>
          <p:cNvSpPr txBox="1">
            <a:spLocks noChangeArrowheads="1"/>
          </p:cNvSpPr>
          <p:nvPr/>
        </p:nvSpPr>
        <p:spPr bwMode="auto">
          <a:xfrm>
            <a:off x="4960938" y="2335213"/>
            <a:ext cx="2260600" cy="1465262"/>
          </a:xfrm>
          <a:prstGeom prst="rect">
            <a:avLst/>
          </a:prstGeom>
          <a:solidFill>
            <a:srgbClr val="F8F69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3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8731" name="AutoShape 61"/>
          <p:cNvSpPr>
            <a:spLocks/>
          </p:cNvSpPr>
          <p:nvPr/>
        </p:nvSpPr>
        <p:spPr bwMode="auto">
          <a:xfrm>
            <a:off x="7308850" y="2349500"/>
            <a:ext cx="215900" cy="1411288"/>
          </a:xfrm>
          <a:prstGeom prst="rightBrace">
            <a:avLst>
              <a:gd name="adj1" fmla="val 54473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7607300" y="2565400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ocupa quatro</a:t>
            </a:r>
          </a:p>
          <a:p>
            <a:r>
              <a:rPr lang="pt-BR" altLang="pt-BR" sz="2000"/>
              <a:t>bytes</a:t>
            </a:r>
          </a:p>
        </p:txBody>
      </p:sp>
      <p:sp>
        <p:nvSpPr>
          <p:cNvPr id="28733" name="AutoShape 63"/>
          <p:cNvSpPr>
            <a:spLocks/>
          </p:cNvSpPr>
          <p:nvPr/>
        </p:nvSpPr>
        <p:spPr bwMode="auto">
          <a:xfrm>
            <a:off x="2339975" y="2393950"/>
            <a:ext cx="1152525" cy="1338263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34" name="Text Box 64"/>
          <p:cNvSpPr txBox="1">
            <a:spLocks noChangeArrowheads="1"/>
          </p:cNvSpPr>
          <p:nvPr/>
        </p:nvSpPr>
        <p:spPr bwMode="auto">
          <a:xfrm>
            <a:off x="4960938" y="3803650"/>
            <a:ext cx="2260600" cy="1465263"/>
          </a:xfrm>
          <a:prstGeom prst="rect">
            <a:avLst/>
          </a:prstGeom>
          <a:solidFill>
            <a:schemeClr val="tx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5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8735" name="AutoShape 65"/>
          <p:cNvSpPr>
            <a:spLocks/>
          </p:cNvSpPr>
          <p:nvPr/>
        </p:nvSpPr>
        <p:spPr bwMode="auto">
          <a:xfrm>
            <a:off x="7280275" y="3875088"/>
            <a:ext cx="244475" cy="1354137"/>
          </a:xfrm>
          <a:prstGeom prst="rightBrace">
            <a:avLst>
              <a:gd name="adj1" fmla="val 46158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36" name="Text Box 66"/>
          <p:cNvSpPr txBox="1">
            <a:spLocks noChangeArrowheads="1"/>
          </p:cNvSpPr>
          <p:nvPr/>
        </p:nvSpPr>
        <p:spPr bwMode="auto">
          <a:xfrm>
            <a:off x="7578725" y="40909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ocupa quatro</a:t>
            </a:r>
          </a:p>
          <a:p>
            <a:r>
              <a:rPr lang="pt-BR" altLang="pt-BR" sz="2000"/>
              <a:t>bytes</a:t>
            </a:r>
          </a:p>
        </p:txBody>
      </p:sp>
      <p:sp>
        <p:nvSpPr>
          <p:cNvPr id="28737" name="AutoShape 67"/>
          <p:cNvSpPr>
            <a:spLocks/>
          </p:cNvSpPr>
          <p:nvPr/>
        </p:nvSpPr>
        <p:spPr bwMode="auto">
          <a:xfrm>
            <a:off x="2397125" y="3860800"/>
            <a:ext cx="1081088" cy="1325563"/>
          </a:xfrm>
          <a:prstGeom prst="leftBrace">
            <a:avLst>
              <a:gd name="adj1" fmla="val 0"/>
              <a:gd name="adj2" fmla="val 8981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38" name="AutoShape 68"/>
          <p:cNvSpPr>
            <a:spLocks/>
          </p:cNvSpPr>
          <p:nvPr/>
        </p:nvSpPr>
        <p:spPr bwMode="auto">
          <a:xfrm>
            <a:off x="2543175" y="5272088"/>
            <a:ext cx="792163" cy="749300"/>
          </a:xfrm>
          <a:prstGeom prst="leftBrace">
            <a:avLst>
              <a:gd name="adj1" fmla="val 0"/>
              <a:gd name="adj2" fmla="val 30931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39" name="Text Box 70"/>
          <p:cNvSpPr txBox="1">
            <a:spLocks noChangeArrowheads="1"/>
          </p:cNvSpPr>
          <p:nvPr/>
        </p:nvSpPr>
        <p:spPr bwMode="auto">
          <a:xfrm>
            <a:off x="4960938" y="5308600"/>
            <a:ext cx="2260600" cy="701675"/>
          </a:xfrm>
          <a:prstGeom prst="rect">
            <a:avLst/>
          </a:prstGeom>
          <a:solidFill>
            <a:srgbClr val="00CC99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3200" b="1">
                <a:solidFill>
                  <a:srgbClr val="FF9933"/>
                </a:solidFill>
                <a:latin typeface="Courier New" panose="02070309020205020404" pitchFamily="49" charset="0"/>
              </a:rPr>
              <a:t>FF10</a:t>
            </a:r>
          </a:p>
          <a:p>
            <a:pPr algn="ctr"/>
            <a:endParaRPr lang="pt-BR" altLang="pt-BR" sz="800" b="1">
              <a:solidFill>
                <a:srgbClr val="008000"/>
              </a:solidFill>
            </a:endParaRPr>
          </a:p>
        </p:txBody>
      </p:sp>
      <p:sp>
        <p:nvSpPr>
          <p:cNvPr id="28740" name="Text Box 71"/>
          <p:cNvSpPr txBox="1">
            <a:spLocks noChangeArrowheads="1"/>
          </p:cNvSpPr>
          <p:nvPr/>
        </p:nvSpPr>
        <p:spPr bwMode="auto">
          <a:xfrm>
            <a:off x="7524750" y="5229225"/>
            <a:ext cx="15890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600" b="1"/>
              <a:t>Espaço ocupado</a:t>
            </a:r>
          </a:p>
          <a:p>
            <a:r>
              <a:rPr lang="pt-BR" altLang="pt-BR" sz="1600" b="1"/>
              <a:t>depende da</a:t>
            </a:r>
          </a:p>
          <a:p>
            <a:r>
              <a:rPr lang="pt-BR" altLang="pt-BR" sz="1600" b="1"/>
              <a:t>memória do </a:t>
            </a:r>
          </a:p>
          <a:p>
            <a:r>
              <a:rPr lang="pt-BR" altLang="pt-BR" sz="1600" b="1"/>
              <a:t>computador</a:t>
            </a:r>
          </a:p>
        </p:txBody>
      </p:sp>
      <p:sp>
        <p:nvSpPr>
          <p:cNvPr id="28741" name="AutoShape 72"/>
          <p:cNvSpPr>
            <a:spLocks/>
          </p:cNvSpPr>
          <p:nvPr/>
        </p:nvSpPr>
        <p:spPr bwMode="auto">
          <a:xfrm>
            <a:off x="7294563" y="5300663"/>
            <a:ext cx="215900" cy="792162"/>
          </a:xfrm>
          <a:prstGeom prst="rightBrace">
            <a:avLst>
              <a:gd name="adj1" fmla="val 30576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42" name="Oval 73"/>
          <p:cNvSpPr>
            <a:spLocks noChangeArrowheads="1"/>
          </p:cNvSpPr>
          <p:nvPr/>
        </p:nvSpPr>
        <p:spPr bwMode="auto">
          <a:xfrm>
            <a:off x="4975225" y="5300663"/>
            <a:ext cx="2232025" cy="7493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8743" name="Freeform 74"/>
          <p:cNvSpPr>
            <a:spLocks/>
          </p:cNvSpPr>
          <p:nvPr/>
        </p:nvSpPr>
        <p:spPr bwMode="auto">
          <a:xfrm>
            <a:off x="2400300" y="2492375"/>
            <a:ext cx="3395663" cy="2808288"/>
          </a:xfrm>
          <a:custGeom>
            <a:avLst/>
            <a:gdLst>
              <a:gd name="T0" fmla="*/ 2147483646 w 2412"/>
              <a:gd name="T1" fmla="*/ 2147483646 h 1905"/>
              <a:gd name="T2" fmla="*/ 2147483646 w 2412"/>
              <a:gd name="T3" fmla="*/ 2147483646 h 1905"/>
              <a:gd name="T4" fmla="*/ 2147483646 w 2412"/>
              <a:gd name="T5" fmla="*/ 0 h 1905"/>
              <a:gd name="T6" fmla="*/ 0 60000 65536"/>
              <a:gd name="T7" fmla="*/ 0 60000 65536"/>
              <a:gd name="T8" fmla="*/ 0 60000 65536"/>
              <a:gd name="T9" fmla="*/ 0 w 2412"/>
              <a:gd name="T10" fmla="*/ 0 h 1905"/>
              <a:gd name="T11" fmla="*/ 2412 w 2412"/>
              <a:gd name="T12" fmla="*/ 1905 h 19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1905">
                <a:moveTo>
                  <a:pt x="2412" y="1905"/>
                </a:moveTo>
                <a:cubicBezTo>
                  <a:pt x="1486" y="1338"/>
                  <a:pt x="560" y="771"/>
                  <a:pt x="280" y="454"/>
                </a:cubicBezTo>
                <a:cubicBezTo>
                  <a:pt x="0" y="137"/>
                  <a:pt x="367" y="68"/>
                  <a:pt x="734" y="0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8382000" cy="72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graphicFrame>
        <p:nvGraphicFramePr>
          <p:cNvPr id="107606" name="Group 86"/>
          <p:cNvGraphicFramePr>
            <a:graphicFrameLocks noGrp="1"/>
          </p:cNvGraphicFramePr>
          <p:nvPr/>
        </p:nvGraphicFramePr>
        <p:xfrm>
          <a:off x="971550" y="981075"/>
          <a:ext cx="6264275" cy="5394540"/>
        </p:xfrm>
        <a:graphic>
          <a:graphicData uri="http://schemas.openxmlformats.org/drawingml/2006/table">
            <a:tbl>
              <a:tblPr/>
              <a:tblGrid>
                <a:gridCol w="1824038"/>
                <a:gridCol w="2136775"/>
                <a:gridCol w="2303462"/>
              </a:tblGrid>
              <a:tr h="335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9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provas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trabalhos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umPonteiro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57B4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0000FF1A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0000FF1B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61" name="Text Box 60"/>
          <p:cNvSpPr txBox="1">
            <a:spLocks noChangeArrowheads="1"/>
          </p:cNvSpPr>
          <p:nvPr/>
        </p:nvSpPr>
        <p:spPr bwMode="auto">
          <a:xfrm>
            <a:off x="4960938" y="1906588"/>
            <a:ext cx="2260600" cy="1465262"/>
          </a:xfrm>
          <a:prstGeom prst="rect">
            <a:avLst/>
          </a:prstGeom>
          <a:solidFill>
            <a:srgbClr val="F8F69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3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9762" name="AutoShape 61"/>
          <p:cNvSpPr>
            <a:spLocks/>
          </p:cNvSpPr>
          <p:nvPr/>
        </p:nvSpPr>
        <p:spPr bwMode="auto">
          <a:xfrm>
            <a:off x="7308850" y="1916113"/>
            <a:ext cx="215900" cy="1411287"/>
          </a:xfrm>
          <a:prstGeom prst="rightBrace">
            <a:avLst>
              <a:gd name="adj1" fmla="val 54473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9763" name="Text Box 62"/>
          <p:cNvSpPr txBox="1">
            <a:spLocks noChangeArrowheads="1"/>
          </p:cNvSpPr>
          <p:nvPr/>
        </p:nvSpPr>
        <p:spPr bwMode="auto">
          <a:xfrm>
            <a:off x="7607300" y="2274888"/>
            <a:ext cx="135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de 4  bytes</a:t>
            </a:r>
          </a:p>
        </p:txBody>
      </p:sp>
      <p:sp>
        <p:nvSpPr>
          <p:cNvPr id="29764" name="AutoShape 63"/>
          <p:cNvSpPr>
            <a:spLocks/>
          </p:cNvSpPr>
          <p:nvPr/>
        </p:nvSpPr>
        <p:spPr bwMode="auto">
          <a:xfrm>
            <a:off x="2339975" y="1944688"/>
            <a:ext cx="1152525" cy="1338262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9765" name="Text Box 64"/>
          <p:cNvSpPr txBox="1">
            <a:spLocks noChangeArrowheads="1"/>
          </p:cNvSpPr>
          <p:nvPr/>
        </p:nvSpPr>
        <p:spPr bwMode="auto">
          <a:xfrm>
            <a:off x="4960938" y="3375025"/>
            <a:ext cx="2260600" cy="1465263"/>
          </a:xfrm>
          <a:prstGeom prst="rect">
            <a:avLst/>
          </a:prstGeom>
          <a:solidFill>
            <a:schemeClr val="tx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5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9766" name="AutoShape 65"/>
          <p:cNvSpPr>
            <a:spLocks/>
          </p:cNvSpPr>
          <p:nvPr/>
        </p:nvSpPr>
        <p:spPr bwMode="auto">
          <a:xfrm>
            <a:off x="7280275" y="3441700"/>
            <a:ext cx="244475" cy="1354138"/>
          </a:xfrm>
          <a:prstGeom prst="rightBrace">
            <a:avLst>
              <a:gd name="adj1" fmla="val 46158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9767" name="Text Box 66"/>
          <p:cNvSpPr txBox="1">
            <a:spLocks noChangeArrowheads="1"/>
          </p:cNvSpPr>
          <p:nvPr/>
        </p:nvSpPr>
        <p:spPr bwMode="auto">
          <a:xfrm>
            <a:off x="7578725" y="3657600"/>
            <a:ext cx="1289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</a:t>
            </a:r>
          </a:p>
          <a:p>
            <a:r>
              <a:rPr lang="pt-BR" altLang="pt-BR" sz="2000"/>
              <a:t>de 4 bytes</a:t>
            </a:r>
          </a:p>
        </p:txBody>
      </p:sp>
      <p:sp>
        <p:nvSpPr>
          <p:cNvPr id="29768" name="AutoShape 67"/>
          <p:cNvSpPr>
            <a:spLocks/>
          </p:cNvSpPr>
          <p:nvPr/>
        </p:nvSpPr>
        <p:spPr bwMode="auto">
          <a:xfrm>
            <a:off x="2397125" y="3413125"/>
            <a:ext cx="1081088" cy="1325563"/>
          </a:xfrm>
          <a:prstGeom prst="leftBrace">
            <a:avLst>
              <a:gd name="adj1" fmla="val 0"/>
              <a:gd name="adj2" fmla="val 8981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9769" name="AutoShape 68"/>
          <p:cNvSpPr>
            <a:spLocks/>
          </p:cNvSpPr>
          <p:nvPr/>
        </p:nvSpPr>
        <p:spPr bwMode="auto">
          <a:xfrm>
            <a:off x="2543175" y="4872038"/>
            <a:ext cx="792163" cy="1436687"/>
          </a:xfrm>
          <a:prstGeom prst="leftBrace">
            <a:avLst>
              <a:gd name="adj1" fmla="val 0"/>
              <a:gd name="adj2" fmla="val 14806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9770" name="Text Box 69"/>
          <p:cNvSpPr txBox="1">
            <a:spLocks noChangeArrowheads="1"/>
          </p:cNvSpPr>
          <p:nvPr/>
        </p:nvSpPr>
        <p:spPr bwMode="auto">
          <a:xfrm>
            <a:off x="4960938" y="4843463"/>
            <a:ext cx="2260600" cy="1493837"/>
          </a:xfrm>
          <a:prstGeom prst="rect">
            <a:avLst/>
          </a:prstGeom>
          <a:solidFill>
            <a:srgbClr val="00CC99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3200" b="1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 algn="ctr"/>
            <a:r>
              <a:rPr lang="pt-BR" altLang="pt-BR" sz="3200" b="1">
                <a:solidFill>
                  <a:srgbClr val="FF9933"/>
                </a:solidFill>
                <a:latin typeface="Courier New" panose="02070309020205020404" pitchFamily="49" charset="0"/>
              </a:rPr>
              <a:t>0000FF10</a:t>
            </a:r>
          </a:p>
          <a:p>
            <a:pPr algn="ctr"/>
            <a:endParaRPr lang="pt-BR" altLang="pt-BR" sz="2000" b="1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 algn="ctr"/>
            <a:endParaRPr lang="pt-BR" altLang="pt-BR" sz="800" b="1">
              <a:solidFill>
                <a:srgbClr val="008000"/>
              </a:solidFill>
            </a:endParaRPr>
          </a:p>
        </p:txBody>
      </p:sp>
      <p:sp>
        <p:nvSpPr>
          <p:cNvPr id="29771" name="Text Box 70"/>
          <p:cNvSpPr txBox="1">
            <a:spLocks noChangeArrowheads="1"/>
          </p:cNvSpPr>
          <p:nvPr/>
        </p:nvSpPr>
        <p:spPr bwMode="auto">
          <a:xfrm>
            <a:off x="7596188" y="5321300"/>
            <a:ext cx="1536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ponteiro </a:t>
            </a:r>
          </a:p>
          <a:p>
            <a:r>
              <a:rPr lang="pt-BR" altLang="pt-BR" sz="2000"/>
              <a:t>de 4 bytes </a:t>
            </a:r>
          </a:p>
        </p:txBody>
      </p:sp>
      <p:sp>
        <p:nvSpPr>
          <p:cNvPr id="29772" name="AutoShape 71"/>
          <p:cNvSpPr>
            <a:spLocks/>
          </p:cNvSpPr>
          <p:nvPr/>
        </p:nvSpPr>
        <p:spPr bwMode="auto">
          <a:xfrm>
            <a:off x="7294563" y="4867275"/>
            <a:ext cx="230187" cy="1514475"/>
          </a:xfrm>
          <a:prstGeom prst="rightBrace">
            <a:avLst>
              <a:gd name="adj1" fmla="val 54828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graphicFrame>
        <p:nvGraphicFramePr>
          <p:cNvPr id="110596" name="Group 4"/>
          <p:cNvGraphicFramePr>
            <a:graphicFrameLocks noGrp="1"/>
          </p:cNvGraphicFramePr>
          <p:nvPr/>
        </p:nvGraphicFramePr>
        <p:xfrm>
          <a:off x="971550" y="981075"/>
          <a:ext cx="6264275" cy="5394540"/>
        </p:xfrm>
        <a:graphic>
          <a:graphicData uri="http://schemas.openxmlformats.org/drawingml/2006/table">
            <a:tbl>
              <a:tblPr/>
              <a:tblGrid>
                <a:gridCol w="1824038"/>
                <a:gridCol w="2136775"/>
                <a:gridCol w="2303462"/>
              </a:tblGrid>
              <a:tr h="335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9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provas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trabalhos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umPonteiro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57B4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0000FF1A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0000FF1B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5" name="Text Box 67"/>
          <p:cNvSpPr txBox="1">
            <a:spLocks noChangeArrowheads="1"/>
          </p:cNvSpPr>
          <p:nvPr/>
        </p:nvSpPr>
        <p:spPr bwMode="auto">
          <a:xfrm>
            <a:off x="4960938" y="1906588"/>
            <a:ext cx="2260600" cy="1465262"/>
          </a:xfrm>
          <a:prstGeom prst="rect">
            <a:avLst/>
          </a:prstGeom>
          <a:solidFill>
            <a:srgbClr val="F8F69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3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30786" name="AutoShape 68"/>
          <p:cNvSpPr>
            <a:spLocks/>
          </p:cNvSpPr>
          <p:nvPr/>
        </p:nvSpPr>
        <p:spPr bwMode="auto">
          <a:xfrm>
            <a:off x="7308850" y="2349500"/>
            <a:ext cx="215900" cy="1411288"/>
          </a:xfrm>
          <a:prstGeom prst="rightBrace">
            <a:avLst>
              <a:gd name="adj1" fmla="val 54473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87" name="Text Box 69"/>
          <p:cNvSpPr txBox="1">
            <a:spLocks noChangeArrowheads="1"/>
          </p:cNvSpPr>
          <p:nvPr/>
        </p:nvSpPr>
        <p:spPr bwMode="auto">
          <a:xfrm>
            <a:off x="7607300" y="2708275"/>
            <a:ext cx="135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de 4  bytes</a:t>
            </a:r>
          </a:p>
        </p:txBody>
      </p:sp>
      <p:sp>
        <p:nvSpPr>
          <p:cNvPr id="30788" name="AutoShape 70"/>
          <p:cNvSpPr>
            <a:spLocks/>
          </p:cNvSpPr>
          <p:nvPr/>
        </p:nvSpPr>
        <p:spPr bwMode="auto">
          <a:xfrm>
            <a:off x="2339975" y="1944688"/>
            <a:ext cx="1152525" cy="1338262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89" name="Text Box 71"/>
          <p:cNvSpPr txBox="1">
            <a:spLocks noChangeArrowheads="1"/>
          </p:cNvSpPr>
          <p:nvPr/>
        </p:nvSpPr>
        <p:spPr bwMode="auto">
          <a:xfrm>
            <a:off x="4960938" y="3375025"/>
            <a:ext cx="2260600" cy="1465263"/>
          </a:xfrm>
          <a:prstGeom prst="rect">
            <a:avLst/>
          </a:prstGeom>
          <a:solidFill>
            <a:schemeClr val="tx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008000"/>
                </a:solidFill>
              </a:rPr>
              <a:t>5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30790" name="AutoShape 72"/>
          <p:cNvSpPr>
            <a:spLocks/>
          </p:cNvSpPr>
          <p:nvPr/>
        </p:nvSpPr>
        <p:spPr bwMode="auto">
          <a:xfrm>
            <a:off x="7280275" y="3875088"/>
            <a:ext cx="244475" cy="1354137"/>
          </a:xfrm>
          <a:prstGeom prst="rightBrace">
            <a:avLst>
              <a:gd name="adj1" fmla="val 46158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91" name="Text Box 73"/>
          <p:cNvSpPr txBox="1">
            <a:spLocks noChangeArrowheads="1"/>
          </p:cNvSpPr>
          <p:nvPr/>
        </p:nvSpPr>
        <p:spPr bwMode="auto">
          <a:xfrm>
            <a:off x="7578725" y="4090988"/>
            <a:ext cx="1289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</a:t>
            </a:r>
          </a:p>
          <a:p>
            <a:r>
              <a:rPr lang="pt-BR" altLang="pt-BR" sz="2000"/>
              <a:t>de 4 bytes</a:t>
            </a:r>
          </a:p>
        </p:txBody>
      </p:sp>
      <p:sp>
        <p:nvSpPr>
          <p:cNvPr id="30792" name="AutoShape 74"/>
          <p:cNvSpPr>
            <a:spLocks/>
          </p:cNvSpPr>
          <p:nvPr/>
        </p:nvSpPr>
        <p:spPr bwMode="auto">
          <a:xfrm>
            <a:off x="2397125" y="3413125"/>
            <a:ext cx="1081088" cy="1325563"/>
          </a:xfrm>
          <a:prstGeom prst="leftBrace">
            <a:avLst>
              <a:gd name="adj1" fmla="val 0"/>
              <a:gd name="adj2" fmla="val 8981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93" name="AutoShape 75"/>
          <p:cNvSpPr>
            <a:spLocks/>
          </p:cNvSpPr>
          <p:nvPr/>
        </p:nvSpPr>
        <p:spPr bwMode="auto">
          <a:xfrm>
            <a:off x="2543175" y="4872038"/>
            <a:ext cx="792163" cy="1436687"/>
          </a:xfrm>
          <a:prstGeom prst="leftBrace">
            <a:avLst>
              <a:gd name="adj1" fmla="val 0"/>
              <a:gd name="adj2" fmla="val 14806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94" name="Text Box 76"/>
          <p:cNvSpPr txBox="1">
            <a:spLocks noChangeArrowheads="1"/>
          </p:cNvSpPr>
          <p:nvPr/>
        </p:nvSpPr>
        <p:spPr bwMode="auto">
          <a:xfrm>
            <a:off x="4960938" y="4843463"/>
            <a:ext cx="2260600" cy="1493837"/>
          </a:xfrm>
          <a:prstGeom prst="rect">
            <a:avLst/>
          </a:prstGeom>
          <a:solidFill>
            <a:srgbClr val="00CC99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3200" b="1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 algn="ctr"/>
            <a:r>
              <a:rPr lang="pt-BR" altLang="pt-BR" sz="3200" b="1">
                <a:solidFill>
                  <a:srgbClr val="FF9933"/>
                </a:solidFill>
                <a:latin typeface="Courier New" panose="02070309020205020404" pitchFamily="49" charset="0"/>
              </a:rPr>
              <a:t>0000FF10</a:t>
            </a:r>
          </a:p>
          <a:p>
            <a:pPr algn="ctr"/>
            <a:endParaRPr lang="pt-BR" altLang="pt-BR" sz="2000" b="1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 algn="ctr"/>
            <a:endParaRPr lang="pt-BR" altLang="pt-BR" sz="800" b="1">
              <a:solidFill>
                <a:srgbClr val="008000"/>
              </a:solidFill>
            </a:endParaRPr>
          </a:p>
        </p:txBody>
      </p:sp>
      <p:sp>
        <p:nvSpPr>
          <p:cNvPr id="30795" name="Text Box 77"/>
          <p:cNvSpPr txBox="1">
            <a:spLocks noChangeArrowheads="1"/>
          </p:cNvSpPr>
          <p:nvPr/>
        </p:nvSpPr>
        <p:spPr bwMode="auto">
          <a:xfrm>
            <a:off x="7596188" y="5321300"/>
            <a:ext cx="1536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ponteiro </a:t>
            </a:r>
          </a:p>
          <a:p>
            <a:r>
              <a:rPr lang="pt-BR" altLang="pt-BR" sz="2000"/>
              <a:t>de 4 bytes </a:t>
            </a:r>
          </a:p>
        </p:txBody>
      </p:sp>
      <p:sp>
        <p:nvSpPr>
          <p:cNvPr id="30796" name="AutoShape 78"/>
          <p:cNvSpPr>
            <a:spLocks/>
          </p:cNvSpPr>
          <p:nvPr/>
        </p:nvSpPr>
        <p:spPr bwMode="auto">
          <a:xfrm>
            <a:off x="7294563" y="5300663"/>
            <a:ext cx="215900" cy="792162"/>
          </a:xfrm>
          <a:prstGeom prst="rightBrace">
            <a:avLst>
              <a:gd name="adj1" fmla="val 30576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97" name="Oval 79"/>
          <p:cNvSpPr>
            <a:spLocks noChangeArrowheads="1"/>
          </p:cNvSpPr>
          <p:nvPr/>
        </p:nvSpPr>
        <p:spPr bwMode="auto">
          <a:xfrm>
            <a:off x="4975225" y="5113338"/>
            <a:ext cx="2232025" cy="9366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0798" name="Freeform 81"/>
          <p:cNvSpPr>
            <a:spLocks/>
          </p:cNvSpPr>
          <p:nvPr/>
        </p:nvSpPr>
        <p:spPr bwMode="auto">
          <a:xfrm>
            <a:off x="1966913" y="2060575"/>
            <a:ext cx="3829050" cy="3024188"/>
          </a:xfrm>
          <a:custGeom>
            <a:avLst/>
            <a:gdLst>
              <a:gd name="T0" fmla="*/ 2147483646 w 2412"/>
              <a:gd name="T1" fmla="*/ 2147483646 h 1905"/>
              <a:gd name="T2" fmla="*/ 2147483646 w 2412"/>
              <a:gd name="T3" fmla="*/ 2147483646 h 1905"/>
              <a:gd name="T4" fmla="*/ 2147483646 w 2412"/>
              <a:gd name="T5" fmla="*/ 0 h 1905"/>
              <a:gd name="T6" fmla="*/ 0 60000 65536"/>
              <a:gd name="T7" fmla="*/ 0 60000 65536"/>
              <a:gd name="T8" fmla="*/ 0 60000 65536"/>
              <a:gd name="T9" fmla="*/ 0 w 2412"/>
              <a:gd name="T10" fmla="*/ 0 h 1905"/>
              <a:gd name="T11" fmla="*/ 2412 w 2412"/>
              <a:gd name="T12" fmla="*/ 1905 h 19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1905">
                <a:moveTo>
                  <a:pt x="2412" y="1905"/>
                </a:moveTo>
                <a:cubicBezTo>
                  <a:pt x="1486" y="1338"/>
                  <a:pt x="560" y="771"/>
                  <a:pt x="280" y="454"/>
                </a:cubicBezTo>
                <a:cubicBezTo>
                  <a:pt x="0" y="137"/>
                  <a:pt x="367" y="68"/>
                  <a:pt x="734" y="0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b="1" smtClean="0">
                <a:ea typeface="+mj-ea"/>
              </a:rPr>
              <a:t>Ponteiros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3889375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O correto entendimento e uso de ponteiros é crítico para uma programação bem sucedida em C. Há três razões para isso: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1) ponteiros fornecem os meios pelos quais as funções podem modificar seus argumentos;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2) eles são usados para suportar as rotinas de alocação dinâmica de C;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3) o uso de ponteiros pode aumentar a eficiência de certas rotinas.</a:t>
            </a:r>
            <a:endParaRPr lang="pt-BR" altLang="zh-CN" sz="2000" b="1" smtClean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58950" y="5384800"/>
            <a:ext cx="5908675" cy="3492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1600" b="1">
                <a:ea typeface="宋体" panose="02010600030101010101" pitchFamily="2" charset="-122"/>
              </a:rPr>
              <a:t>Adaptado do livro “C Completo e Total” – Herbert Schildt – 3. ed</a:t>
            </a:r>
            <a:endParaRPr lang="pt-BR" altLang="pt-BR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200" dirty="0" smtClean="0">
                <a:ea typeface="+mj-ea"/>
              </a:rPr>
              <a:t>Tipo de dado de um ponteiro</a:t>
            </a:r>
            <a:endParaRPr lang="pt-BR" altLang="pt-BR" sz="3200" b="1" dirty="0" smtClean="0">
              <a:ea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7219" y="1903623"/>
            <a:ext cx="8382000" cy="1800225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Se um ponteiro só contém o início do bloco de bytes ocupado por uma variável, como ele consegue recuperar corretamente o valor apontado (conteúdo)?</a:t>
            </a:r>
            <a:endParaRPr lang="pt-BR" altLang="pt-BR" sz="3200" b="1" smtClean="0">
              <a:solidFill>
                <a:srgbClr val="FFCC66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05025" y="3554413"/>
            <a:ext cx="53863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zh-CN" b="1">
                <a:solidFill>
                  <a:srgbClr val="FFCC66"/>
                </a:solidFill>
                <a:ea typeface="宋体" panose="02010600030101010101" pitchFamily="2" charset="-122"/>
              </a:rPr>
              <a:t>Por meio do tipo de dado que foi </a:t>
            </a:r>
          </a:p>
          <a:p>
            <a:pPr algn="ctr"/>
            <a:r>
              <a:rPr lang="pt-BR" altLang="zh-CN" b="1">
                <a:solidFill>
                  <a:srgbClr val="FFCC66"/>
                </a:solidFill>
                <a:ea typeface="宋体" panose="02010600030101010101" pitchFamily="2" charset="-122"/>
              </a:rPr>
              <a:t>usado para declarar esse ponteiro.</a:t>
            </a:r>
            <a:endParaRPr lang="pt-BR" altLang="pt-BR" b="1">
              <a:solidFill>
                <a:srgbClr val="FF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Operações com ponteiros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 fontScale="85000" lnSpcReduction="2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Atribuição: posso atribuir um ponteiro a outro ponteiro desde que eles sejam do mesmo tipo.</a:t>
            </a:r>
          </a:p>
          <a:p>
            <a:pPr indent="-306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    Exemplo correto: 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*pont1, *pont2: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teste;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pont1 = &amp;teste;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pont2 = pont1; /* pont2 recebe pont1 */</a:t>
            </a:r>
          </a:p>
          <a:p>
            <a:pPr indent="-306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	Exemplo incorreto: 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*pont1; float *pont2: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teste;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pont1 = &amp;teste;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r>
              <a:rPr lang="pt-BR" altLang="zh-CN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pont2 = pont1; /* pont2 não pode receber pont1, pois são 			 de tipos diferentes */</a:t>
            </a:r>
          </a:p>
          <a:p>
            <a:pPr marL="720000" lvl="1" indent="-270000" eaLnBrk="1" fontAlgn="auto" hangingPunct="1">
              <a:buFont typeface="Monotype Sorts" pitchFamily="2" charset="2"/>
              <a:buNone/>
              <a:defRPr/>
            </a:pPr>
            <a:endParaRPr lang="pt-BR" altLang="zh-CN" b="1" smtClean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Exemplo: uso dos operadores “*” e “&amp;”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4464719"/>
          </a:xfrm>
          <a:solidFill>
            <a:schemeClr val="bg2"/>
          </a:solidFill>
        </p:spPr>
        <p:txBody>
          <a:bodyPr/>
          <a:lstStyle/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main ()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{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</a:rPr>
              <a:t>provas</a:t>
            </a:r>
            <a:r>
              <a:rPr lang="en-GB" sz="1600" b="1" dirty="0" smtClean="0">
                <a:latin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</a:rPr>
              <a:t>trabalhos</a:t>
            </a:r>
            <a:r>
              <a:rPr lang="en-GB" sz="1600" b="1" dirty="0" smtClean="0">
                <a:latin typeface="Courier New" pitchFamily="49" charset="0"/>
              </a:rPr>
              <a:t>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*</a:t>
            </a:r>
            <a:r>
              <a:rPr lang="en-GB" sz="1600" b="1" dirty="0" err="1" smtClean="0">
                <a:latin typeface="Courier New" pitchFamily="49" charset="0"/>
              </a:rPr>
              <a:t>umPonteiro</a:t>
            </a:r>
            <a:r>
              <a:rPr lang="en-GB" sz="1600" b="1" dirty="0" smtClean="0">
                <a:latin typeface="Courier New" pitchFamily="49" charset="0"/>
              </a:rPr>
              <a:t>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provas</a:t>
            </a:r>
            <a:r>
              <a:rPr lang="en-GB" sz="1600" b="1" dirty="0" smtClean="0">
                <a:latin typeface="Courier New" pitchFamily="49" charset="0"/>
              </a:rPr>
              <a:t> = 3;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trabalhos</a:t>
            </a:r>
            <a:r>
              <a:rPr lang="en-GB" sz="1600" b="1" dirty="0" smtClean="0">
                <a:latin typeface="Courier New" pitchFamily="49" charset="0"/>
              </a:rPr>
              <a:t> = 5;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umPonteiro</a:t>
            </a:r>
            <a:r>
              <a:rPr lang="en-GB" sz="1600" b="1" dirty="0" smtClean="0">
                <a:latin typeface="Courier New" pitchFamily="49" charset="0"/>
              </a:rPr>
              <a:t> = &amp;</a:t>
            </a:r>
            <a:r>
              <a:rPr lang="en-GB" sz="1600" b="1" dirty="0" err="1" smtClean="0">
                <a:latin typeface="Courier New" pitchFamily="49" charset="0"/>
              </a:rPr>
              <a:t>provas</a:t>
            </a:r>
            <a:r>
              <a:rPr lang="en-GB" sz="1600" b="1" dirty="0" smtClean="0">
                <a:latin typeface="Courier New" pitchFamily="49" charset="0"/>
              </a:rPr>
              <a:t>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printf</a:t>
            </a:r>
            <a:r>
              <a:rPr lang="en-GB" sz="1600" b="1" dirty="0" smtClean="0">
                <a:latin typeface="Courier New" pitchFamily="49" charset="0"/>
              </a:rPr>
              <a:t>(“</a:t>
            </a:r>
            <a:r>
              <a:rPr lang="en-GB" sz="1600" b="1" dirty="0" err="1" smtClean="0">
                <a:latin typeface="Courier New" pitchFamily="49" charset="0"/>
              </a:rPr>
              <a:t>Provas</a:t>
            </a:r>
            <a:r>
              <a:rPr lang="en-GB" sz="1600" b="1" dirty="0" smtClean="0">
                <a:latin typeface="Courier New" pitchFamily="49" charset="0"/>
              </a:rPr>
              <a:t> = %d\n”, </a:t>
            </a:r>
            <a:r>
              <a:rPr lang="en-GB" sz="1600" b="1" dirty="0" err="1" smtClean="0">
                <a:latin typeface="Courier New" pitchFamily="49" charset="0"/>
              </a:rPr>
              <a:t>provas</a:t>
            </a:r>
            <a:r>
              <a:rPr lang="en-GB" sz="1600" b="1" dirty="0" smtClean="0">
                <a:latin typeface="Courier New" pitchFamily="49" charset="0"/>
              </a:rPr>
              <a:t>);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printf</a:t>
            </a:r>
            <a:r>
              <a:rPr lang="en-GB" sz="1600" b="1" dirty="0" smtClean="0">
                <a:latin typeface="Courier New" pitchFamily="49" charset="0"/>
              </a:rPr>
              <a:t>(“</a:t>
            </a:r>
            <a:r>
              <a:rPr lang="en-GB" sz="1600" b="1" dirty="0" err="1" smtClean="0">
                <a:latin typeface="Courier New" pitchFamily="49" charset="0"/>
              </a:rPr>
              <a:t>Trabalhos</a:t>
            </a:r>
            <a:r>
              <a:rPr lang="en-GB" sz="1600" b="1" dirty="0" smtClean="0">
                <a:latin typeface="Courier New" pitchFamily="49" charset="0"/>
              </a:rPr>
              <a:t> = %d\n”, </a:t>
            </a:r>
            <a:r>
              <a:rPr lang="en-GB" sz="1600" b="1" dirty="0" err="1" smtClean="0">
                <a:latin typeface="Courier New" pitchFamily="49" charset="0"/>
              </a:rPr>
              <a:t>trabalhos</a:t>
            </a:r>
            <a:r>
              <a:rPr lang="en-GB" sz="1600" b="1" dirty="0" smtClean="0">
                <a:latin typeface="Courier New" pitchFamily="49" charset="0"/>
              </a:rPr>
              <a:t>);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printf</a:t>
            </a:r>
            <a:r>
              <a:rPr lang="en-GB" sz="1600" b="1" dirty="0" smtClean="0">
                <a:latin typeface="Courier New" pitchFamily="49" charset="0"/>
              </a:rPr>
              <a:t>(“</a:t>
            </a:r>
            <a:r>
              <a:rPr lang="en-GB" sz="1600" b="1" dirty="0" err="1" smtClean="0">
                <a:latin typeface="Courier New" pitchFamily="49" charset="0"/>
              </a:rPr>
              <a:t>Ponteiro</a:t>
            </a:r>
            <a:r>
              <a:rPr lang="en-GB" sz="1600" b="1" dirty="0" smtClean="0">
                <a:latin typeface="Courier New" pitchFamily="49" charset="0"/>
              </a:rPr>
              <a:t> = %p\n”, </a:t>
            </a:r>
            <a:r>
              <a:rPr lang="en-GB" sz="1600" b="1" dirty="0" err="1" smtClean="0">
                <a:latin typeface="Courier New" pitchFamily="49" charset="0"/>
              </a:rPr>
              <a:t>umPonteiro</a:t>
            </a:r>
            <a:r>
              <a:rPr lang="en-GB" sz="1600" b="1" dirty="0" smtClean="0">
                <a:latin typeface="Courier New" pitchFamily="49" charset="0"/>
              </a:rPr>
              <a:t>);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printf</a:t>
            </a:r>
            <a:r>
              <a:rPr lang="en-GB" sz="1600" b="1" dirty="0" smtClean="0">
                <a:latin typeface="Courier New" pitchFamily="49" charset="0"/>
              </a:rPr>
              <a:t>(“</a:t>
            </a:r>
            <a:r>
              <a:rPr lang="en-GB" sz="1600" b="1" dirty="0" err="1" smtClean="0">
                <a:latin typeface="Courier New" pitchFamily="49" charset="0"/>
              </a:rPr>
              <a:t>Valor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</a:rPr>
              <a:t>apontado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</a:rPr>
              <a:t>por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</a:rPr>
              <a:t>umPonteiro</a:t>
            </a:r>
            <a:r>
              <a:rPr lang="en-GB" sz="1600" b="1" dirty="0" smtClean="0">
                <a:latin typeface="Courier New" pitchFamily="49" charset="0"/>
              </a:rPr>
              <a:t> = %d\n”, *</a:t>
            </a:r>
            <a:r>
              <a:rPr lang="en-GB" sz="1600" b="1" dirty="0" err="1" smtClean="0">
                <a:latin typeface="Courier New" pitchFamily="49" charset="0"/>
              </a:rPr>
              <a:t>umPonteiro</a:t>
            </a:r>
            <a:r>
              <a:rPr lang="en-GB" sz="1600" b="1" dirty="0" smtClean="0">
                <a:latin typeface="Courier New" pitchFamily="49" charset="0"/>
              </a:rPr>
              <a:t>);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 err="1" smtClean="0">
                <a:latin typeface="Courier New" pitchFamily="49" charset="0"/>
              </a:rPr>
              <a:t>getchar</a:t>
            </a:r>
            <a:r>
              <a:rPr lang="en-GB" sz="1600" b="1" dirty="0" smtClean="0">
                <a:latin typeface="Courier New" pitchFamily="49" charset="0"/>
              </a:rPr>
              <a:t>();</a:t>
            </a:r>
          </a:p>
          <a:p>
            <a:pPr indent="-306000" eaLnBrk="1" fontAlgn="auto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}</a:t>
            </a:r>
            <a:endParaRPr lang="pt-BR" altLang="zh-CN" sz="1000" dirty="0" smtClean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b="1" smtClean="0">
                <a:ea typeface="+mj-ea"/>
              </a:rPr>
              <a:t>NÃO ESQUEÇA !!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596864"/>
            <a:ext cx="8382000" cy="3240087"/>
          </a:xfrm>
          <a:ln w="28575">
            <a:solidFill>
              <a:srgbClr val="DF0126"/>
            </a:solidFill>
          </a:ln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pt-BR" b="1" smtClean="0">
                <a:effectLst/>
              </a:rPr>
              <a:t>Um ponteiro é uma variável do programa (como outra qualquer) com um conteúdo especial: </a:t>
            </a:r>
            <a:r>
              <a:rPr lang="pt-BR" altLang="pt-BR" b="1" smtClean="0">
                <a:solidFill>
                  <a:srgbClr val="F57B49"/>
                </a:solidFill>
                <a:effectLst/>
              </a:rPr>
              <a:t>UM</a:t>
            </a:r>
            <a:r>
              <a:rPr lang="pt-BR" altLang="pt-BR" b="1" smtClean="0">
                <a:effectLst/>
              </a:rPr>
              <a:t> </a:t>
            </a:r>
            <a:r>
              <a:rPr lang="pt-BR" altLang="pt-BR" b="1" smtClean="0">
                <a:solidFill>
                  <a:srgbClr val="FF9933"/>
                </a:solidFill>
                <a:effectLst/>
              </a:rPr>
              <a:t>ENDEREÇO DE MEMÓRIA</a:t>
            </a:r>
            <a:r>
              <a:rPr lang="pt-BR" altLang="pt-BR" b="1" smtClean="0">
                <a:effectLst/>
              </a:rPr>
              <a:t>;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pt-BR" b="1" u="sng" smtClean="0">
                <a:solidFill>
                  <a:srgbClr val="FC0128"/>
                </a:solidFill>
                <a:effectLst/>
              </a:rPr>
              <a:t>NUNCA</a:t>
            </a:r>
            <a:r>
              <a:rPr lang="pt-BR" altLang="pt-BR" b="1" smtClean="0">
                <a:effectLst/>
              </a:rPr>
              <a:t> use um ponteiro sem que um </a:t>
            </a:r>
            <a:r>
              <a:rPr lang="pt-BR" altLang="pt-BR" b="1" smtClean="0">
                <a:solidFill>
                  <a:srgbClr val="F57B49"/>
                </a:solidFill>
                <a:effectLst/>
              </a:rPr>
              <a:t>ENDEREÇO DE MEMÓRIA</a:t>
            </a:r>
            <a:r>
              <a:rPr lang="pt-BR" altLang="pt-BR" b="1" smtClean="0">
                <a:effectLst/>
              </a:rPr>
              <a:t> seja atribuído a ele.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pt-BR" altLang="pt-BR" b="1" smtClean="0">
                <a:solidFill>
                  <a:srgbClr val="66FF66"/>
                </a:solidFill>
                <a:effectLst/>
              </a:rPr>
              <a:t>Ou seja, somente declarar um ponteiro NÃO é suficiente!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924944"/>
            <a:ext cx="7772400" cy="1655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pt-BR" dirty="0" smtClean="0">
                <a:ea typeface="+mj-ea"/>
              </a:rPr>
              <a:t/>
            </a:r>
            <a:br>
              <a:rPr lang="en-GB" altLang="pt-BR" dirty="0" smtClean="0">
                <a:ea typeface="+mj-ea"/>
              </a:rPr>
            </a:br>
            <a:r>
              <a:rPr lang="en-GB" altLang="pt-BR" dirty="0" smtClean="0">
                <a:ea typeface="+mj-ea"/>
              </a:rPr>
              <a:t/>
            </a:r>
            <a:br>
              <a:rPr lang="en-GB" altLang="pt-BR" dirty="0" smtClean="0">
                <a:ea typeface="+mj-ea"/>
              </a:rPr>
            </a:br>
            <a:r>
              <a:rPr lang="en-GB" altLang="pt-BR" dirty="0" err="1" smtClean="0">
                <a:ea typeface="+mj-ea"/>
              </a:rPr>
              <a:t>Argumentos</a:t>
            </a:r>
            <a:r>
              <a:rPr lang="en-GB" altLang="pt-BR" dirty="0" smtClean="0">
                <a:ea typeface="+mj-ea"/>
              </a:rPr>
              <a:t> </a:t>
            </a:r>
            <a:r>
              <a:rPr lang="en-GB" altLang="pt-BR" dirty="0" err="1" smtClean="0">
                <a:ea typeface="+mj-ea"/>
              </a:rPr>
              <a:t>passados</a:t>
            </a:r>
            <a:r>
              <a:rPr lang="en-GB" altLang="pt-BR" dirty="0" smtClean="0">
                <a:ea typeface="+mj-ea"/>
              </a:rPr>
              <a:t> </a:t>
            </a:r>
            <a:r>
              <a:rPr lang="en-GB" altLang="pt-BR" dirty="0" err="1" smtClean="0">
                <a:ea typeface="+mj-ea"/>
              </a:rPr>
              <a:t>por</a:t>
            </a:r>
            <a:r>
              <a:rPr lang="en-GB" altLang="pt-BR" dirty="0" smtClean="0">
                <a:ea typeface="+mj-ea"/>
              </a:rPr>
              <a:t> </a:t>
            </a:r>
            <a:r>
              <a:rPr lang="en-GB" altLang="pt-BR" dirty="0" err="1" smtClean="0">
                <a:ea typeface="+mj-ea"/>
              </a:rPr>
              <a:t>referência</a:t>
            </a:r>
            <a:r>
              <a:rPr lang="en-GB" altLang="pt-BR" dirty="0" smtClean="0">
                <a:ea typeface="+mj-ea"/>
              </a:rPr>
              <a:t/>
            </a:r>
            <a:br>
              <a:rPr lang="en-GB" altLang="pt-BR" dirty="0" smtClean="0">
                <a:ea typeface="+mj-ea"/>
              </a:rPr>
            </a:br>
            <a:r>
              <a:rPr lang="en-GB" altLang="pt-BR" dirty="0" smtClean="0">
                <a:ea typeface="+mj-ea"/>
              </a:rPr>
              <a:t>(</a:t>
            </a:r>
            <a:r>
              <a:rPr lang="en-GB" altLang="pt-BR" dirty="0" err="1" smtClean="0">
                <a:ea typeface="+mj-ea"/>
              </a:rPr>
              <a:t>chamada</a:t>
            </a:r>
            <a:r>
              <a:rPr lang="en-GB" altLang="pt-BR" dirty="0" smtClean="0">
                <a:ea typeface="+mj-ea"/>
              </a:rPr>
              <a:t> </a:t>
            </a:r>
            <a:r>
              <a:rPr lang="en-GB" altLang="pt-BR" dirty="0" err="1" smtClean="0">
                <a:ea typeface="+mj-ea"/>
              </a:rPr>
              <a:t>por</a:t>
            </a:r>
            <a:r>
              <a:rPr lang="en-GB" altLang="pt-BR" dirty="0" smtClean="0">
                <a:ea typeface="+mj-ea"/>
              </a:rPr>
              <a:t> </a:t>
            </a:r>
            <a:r>
              <a:rPr lang="en-GB" altLang="pt-BR" dirty="0" err="1" smtClean="0">
                <a:ea typeface="+mj-ea"/>
              </a:rPr>
              <a:t>referência</a:t>
            </a:r>
            <a:r>
              <a:rPr lang="en-GB" altLang="pt-BR" dirty="0" smtClean="0">
                <a:ea typeface="+mj-ea"/>
              </a:rPr>
              <a:t>)</a:t>
            </a:r>
            <a:br>
              <a:rPr lang="en-GB" altLang="pt-BR" dirty="0" smtClean="0">
                <a:ea typeface="+mj-ea"/>
              </a:rPr>
            </a:br>
            <a:endParaRPr lang="en-GB" altLang="pt-BR" dirty="0" smtClean="0"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600" dirty="0" smtClean="0">
                <a:ea typeface="+mj-ea"/>
              </a:rPr>
              <a:t>Chamada por referência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2800" b="1" dirty="0" smtClean="0">
                <a:effectLst/>
                <a:ea typeface="宋体" panose="02010600030101010101" pitchFamily="2" charset="-122"/>
              </a:rPr>
              <a:t>Anteriormente, vimos o conceito de passagem de parâmetros por valor, cujo mecanismo consiste em copiar o valor de um argumento da chamada de uma função para um parâmetro dessa função.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2800" b="1" dirty="0" smtClean="0">
                <a:effectLst/>
                <a:ea typeface="宋体" panose="02010600030101010101" pitchFamily="2" charset="-122"/>
              </a:rPr>
              <a:t>A </a:t>
            </a:r>
            <a:r>
              <a:rPr lang="pt-BR" altLang="zh-CN" sz="2800" b="1" u="sng" dirty="0" smtClean="0">
                <a:effectLst/>
                <a:ea typeface="宋体" panose="02010600030101010101" pitchFamily="2" charset="-122"/>
              </a:rPr>
              <a:t>chamada por referência</a:t>
            </a:r>
            <a:r>
              <a:rPr lang="pt-BR" altLang="zh-CN" sz="2800" b="1" dirty="0" smtClean="0">
                <a:effectLst/>
                <a:ea typeface="宋体" panose="02010600030101010101" pitchFamily="2" charset="-122"/>
              </a:rPr>
              <a:t> é a segunda maneira de passar argumentos para uma função (subprograma) em 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600" dirty="0" smtClean="0">
                <a:ea typeface="+mj-ea"/>
              </a:rPr>
              <a:t>Chamada por referência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 fontScale="92500"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3200" b="1" smtClean="0">
                <a:effectLst/>
                <a:ea typeface="宋体" panose="02010600030101010101" pitchFamily="2" charset="-122"/>
              </a:rPr>
              <a:t>Nesse método, o endereço (de memória) de um argumento é copiado no parâmetro.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3200" b="1" smtClean="0">
                <a:effectLst/>
                <a:ea typeface="宋体" panose="02010600030101010101" pitchFamily="2" charset="-122"/>
              </a:rPr>
              <a:t>Dentro da função, o endereço é usado para acessar o argumento real utilizado na chamada.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3200" b="1" smtClean="0">
                <a:effectLst/>
                <a:ea typeface="宋体" panose="02010600030101010101" pitchFamily="2" charset="-122"/>
              </a:rPr>
              <a:t>Isso significa que alterações feitas no parâmetro afetam a variável usada na chamada da função (argumento).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200" smtClean="0">
                <a:ea typeface="+mj-ea"/>
              </a:rPr>
              <a:t>Chamada por referência (exemplo)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484784"/>
            <a:ext cx="7765322" cy="4896544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exemplo 01</a:t>
            </a:r>
            <a:endParaRPr lang="en-US" altLang="zh-CN" sz="1800" b="1" dirty="0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&gt;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1800" b="1" dirty="0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duplica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*a,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*b,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*c);  /*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protótipo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1800" b="1" dirty="0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main () { /*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função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principal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    </a:t>
            </a:r>
            <a:r>
              <a:rPr lang="es-ES_tradnl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x=1, y=3, z=7;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 duplica (&amp;x, &amp;y, &amp;z);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 </a:t>
            </a:r>
            <a:r>
              <a:rPr lang="es-ES_tradnl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(“x = %d  y = %d  z = %</a:t>
            </a:r>
            <a:r>
              <a:rPr lang="es-ES_tradnl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d”,x</a:t>
            </a: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, y, z);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 </a:t>
            </a:r>
            <a:r>
              <a:rPr lang="es-ES_tradnl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0;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s-ES_tradnl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pt-BR" altLang="zh-CN" sz="1800" b="1" dirty="0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implementação da função 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função duplica: duplica todos os parâmetros */</a:t>
            </a:r>
            <a:endParaRPr lang="en-US" altLang="zh-CN" sz="1800" b="1" dirty="0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duplica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*a,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*b, </a:t>
            </a:r>
            <a:r>
              <a:rPr lang="en-US" altLang="zh-CN" sz="1800" b="1" dirty="0" err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*c) {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*</a:t>
            </a: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 = *a * 2;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 *b = *b * 2;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 *c = *c * 2;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dirty="0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403350" y="2636838"/>
            <a:ext cx="6192838" cy="36718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200" smtClean="0">
                <a:ea typeface="+mj-ea"/>
              </a:rPr>
              <a:t>Chamada por referência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207375" cy="1944687"/>
          </a:xfrm>
        </p:spPr>
        <p:txBody>
          <a:bodyPr/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pt-BR" altLang="zh-CN" sz="2400" b="1" smtClean="0">
                <a:effectLst/>
                <a:ea typeface="宋体" panose="02010600030101010101" pitchFamily="2" charset="-122"/>
              </a:rPr>
              <a:t>O que acontece no exemplo anterior é que os parâmetros "a", "b" e "c" são referências às variáveis "x", "y" e "z", e não apenas cópias. Isso significa que qualquer alteração em "a", "b" e "c" afetará "x", "y" e "z" respectivamente.</a:t>
            </a:r>
            <a:endParaRPr lang="en-US" altLang="zh-CN" sz="2400" b="1" smtClean="0">
              <a:effectLst/>
              <a:ea typeface="宋体" panose="02010600030101010101" pitchFamily="2" charset="-122"/>
            </a:endParaRPr>
          </a:p>
        </p:txBody>
      </p:sp>
      <p:pic>
        <p:nvPicPr>
          <p:cNvPr id="3482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708275"/>
            <a:ext cx="5905500" cy="3481388"/>
          </a:xfrm>
          <a:solidFill>
            <a:srgbClr val="CCFF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200" smtClean="0">
                <a:ea typeface="+mj-ea"/>
              </a:rPr>
              <a:t>Chamada por referência (sintaxe)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207375" cy="1871662"/>
          </a:xfrm>
        </p:spPr>
        <p:txBody>
          <a:bodyPr>
            <a:normAutofit fontScale="92500"/>
          </a:bodyPr>
          <a:lstStyle/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r>
              <a:rPr lang="pt-BR" altLang="zh-CN" sz="2400" b="1" smtClean="0">
                <a:effectLst/>
                <a:ea typeface="宋体" panose="02010600030101010101" pitchFamily="2" charset="-122"/>
              </a:rPr>
              <a:t>Para que um parâmetro seja passado por referência é necessário colocar um "&amp;" (operador de endereço) antes do nome da variável na </a:t>
            </a:r>
            <a:r>
              <a:rPr lang="pt-BR" altLang="zh-CN" sz="2400" b="1" u="sng" smtClean="0">
                <a:effectLst/>
                <a:ea typeface="宋体" panose="02010600030101010101" pitchFamily="2" charset="-122"/>
              </a:rPr>
              <a:t>chamada da função</a:t>
            </a:r>
            <a:r>
              <a:rPr lang="pt-BR" altLang="zh-CN" sz="2400" b="1" smtClean="0">
                <a:effectLst/>
                <a:ea typeface="宋体" panose="02010600030101010101" pitchFamily="2" charset="-122"/>
              </a:rPr>
              <a:t>. 	</a:t>
            </a:r>
          </a:p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r>
              <a:rPr lang="pt-BR" altLang="zh-CN" sz="2400" b="1" smtClean="0">
                <a:effectLst/>
                <a:ea typeface="宋体" panose="02010600030101010101" pitchFamily="2" charset="-122"/>
              </a:rPr>
              <a:t>De forma complementar é preciso que o protótipo e a implementação da função possuam parâmetros declarados como endereços de memória, ou seja, ponteiros.</a:t>
            </a:r>
          </a:p>
        </p:txBody>
      </p:sp>
      <p:pic>
        <p:nvPicPr>
          <p:cNvPr id="3584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3014663"/>
            <a:ext cx="5832475" cy="3438525"/>
          </a:xfrm>
          <a:solidFill>
            <a:srgbClr val="CCFF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zh-CN" sz="2600" b="1" smtClean="0">
                <a:ea typeface="宋体" panose="02010600030101010101" pitchFamily="2" charset="-122"/>
              </a:rPr>
              <a:t>Por que usar ponteiros?</a:t>
            </a:r>
            <a:endParaRPr lang="pt-BR" altLang="pt-BR" sz="2600" b="1" smtClean="0"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382000" cy="3889375"/>
          </a:xfrm>
        </p:spPr>
        <p:txBody>
          <a:bodyPr/>
          <a:lstStyle/>
          <a:p>
            <a:pPr marL="533400" indent="-5334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Permitem manipulação de parâmetros por referência em funções;</a:t>
            </a:r>
          </a:p>
          <a:p>
            <a:pPr marL="533400" indent="-5334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São eficientes quando usados como referências a estruturas de dados complexas definidas pelo programador;</a:t>
            </a:r>
          </a:p>
          <a:p>
            <a:pPr marL="533400" indent="-5334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São usados para alocação dinâmica de memória;</a:t>
            </a:r>
          </a:p>
          <a:p>
            <a:pPr marL="533400" indent="-5334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Permitem a criação de estruturas de dados (listas, filas, árvores) baseadas em alocação dinâmica de memória;isso: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smtClean="0">
                <a:ea typeface="+mj-ea"/>
              </a:rPr>
              <a:t>Chamada por referência – O que acontece no exemplo abaixo?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207375" cy="5184775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troca (float a, float b);  /* protótipo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pt-BR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main () { /* função principal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float x=1.1, y=3.2;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printf("Antes da troca  -&gt;&gt; x = %f  y = %f\n", x, 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troca (x, 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printf("Depois da troca -&gt;&gt; x = %f  y = %f\n", x, 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system("PAUSE");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return 0;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</a:p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endParaRPr lang="pt-BR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implementação da função 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função troca: troca o valor de duas variáveis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troca (float a, float b){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float temp = a;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a = b;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b = temp;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mtClean="0">
                <a:ea typeface="+mj-ea"/>
              </a:rPr>
              <a:t>Chamada por referência – correção do ex. anterior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207375" cy="5184775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exemplo 02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troca (float *a, float *b);  /* protótipo */</a:t>
            </a:r>
            <a:endParaRPr lang="en-US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 main () { /* função principal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float x=1.1, y=3.2;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printf("Antes da troca  -&gt;&gt; x = %f  y = %f\n", x, 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troca (&amp;x, &amp;y);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printf("Depois da troca -&gt;&gt; x = %f  y = %f\n", x, y);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system("PAUSE");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return 0;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pt-BR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implementação da função  */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pt-BR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 função troca: troca o valor de duas variáveis */</a:t>
            </a:r>
            <a:endParaRPr lang="en-US" altLang="zh-CN" sz="1800" b="1" smtClean="0">
              <a:solidFill>
                <a:srgbClr val="FFFF66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 troca (float *a, float *b){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float temp = *a; 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 *a = *b;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 *b = temp;</a:t>
            </a:r>
          </a:p>
          <a:p>
            <a:pPr indent="-306000" eaLnBrk="1" fontAlgn="auto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b="1" smtClean="0">
                <a:solidFill>
                  <a:srgbClr val="FFFF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200" dirty="0" smtClean="0">
                <a:ea typeface="+mj-ea"/>
              </a:rPr>
              <a:t>Chamada por referência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8207375" cy="4681537"/>
          </a:xfrm>
        </p:spPr>
        <p:txBody>
          <a:bodyPr/>
          <a:lstStyle/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r>
              <a:rPr lang="pt-BR" altLang="zh-CN" sz="2400" b="1" dirty="0">
                <a:effectLst/>
                <a:ea typeface="宋体" panose="02010600030101010101" pitchFamily="2" charset="-122"/>
              </a:rPr>
              <a:t>A passagem de parâmetros por referência é uma forma efetiva para que uma função atualize valores ou “retorne” mais de um valor. </a:t>
            </a:r>
          </a:p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r>
              <a:rPr lang="pt-BR" altLang="zh-CN" sz="2400" b="1" dirty="0">
                <a:effectLst/>
                <a:ea typeface="宋体" panose="02010600030101010101" pitchFamily="2" charset="-122"/>
              </a:rPr>
              <a:t>Lembre-se de que se quisermos devolver o resultado de uma função que passa parâmetros por valor, temos que utilizar “</a:t>
            </a:r>
            <a:r>
              <a:rPr lang="pt-BR" altLang="zh-CN" sz="2400" b="1" dirty="0" err="1">
                <a:effectLst/>
                <a:ea typeface="宋体" panose="02010600030101010101" pitchFamily="2" charset="-122"/>
              </a:rPr>
              <a:t>return</a:t>
            </a:r>
            <a:r>
              <a:rPr lang="pt-BR" altLang="zh-CN" sz="2400" b="1" dirty="0">
                <a:effectLst/>
                <a:ea typeface="宋体" panose="02010600030101010101" pitchFamily="2" charset="-122"/>
              </a:rPr>
              <a:t>” ao final da função e este comando só permite o retorno de um único valor. </a:t>
            </a:r>
          </a:p>
          <a:p>
            <a:pPr marL="720000" lvl="1" indent="-270000" eaLnBrk="1" fontAlgn="auto" hangingPunct="1">
              <a:lnSpc>
                <a:spcPct val="80000"/>
              </a:lnSpc>
              <a:buFont typeface="Wingdings 2" charset="2"/>
              <a:buChar char=""/>
              <a:defRPr/>
            </a:pPr>
            <a:r>
              <a:rPr lang="pt-BR" altLang="zh-CN" sz="2400" dirty="0">
                <a:ea typeface="宋体" panose="02010600030101010101" pitchFamily="2" charset="-122"/>
              </a:rPr>
              <a:t>Você pode usar </a:t>
            </a:r>
            <a:r>
              <a:rPr lang="pt-BR" altLang="zh-CN" sz="2400" dirty="0">
                <a:solidFill>
                  <a:srgbClr val="FFCC66"/>
                </a:solidFill>
                <a:ea typeface="宋体" panose="02010600030101010101" pitchFamily="2" charset="-122"/>
              </a:rPr>
              <a:t>parâmetros por referência</a:t>
            </a:r>
            <a:r>
              <a:rPr lang="pt-BR" altLang="zh-CN" sz="2400" dirty="0">
                <a:ea typeface="宋体" panose="02010600030101010101" pitchFamily="2" charset="-122"/>
              </a:rPr>
              <a:t> e </a:t>
            </a:r>
            <a:r>
              <a:rPr lang="pt-BR" altLang="zh-CN" sz="24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altLang="zh-CN" sz="2400" dirty="0">
                <a:ea typeface="宋体" panose="02010600030101010101" pitchFamily="2" charset="-122"/>
              </a:rPr>
              <a:t> na mesma função</a:t>
            </a:r>
          </a:p>
          <a:p>
            <a:pPr indent="-306000" eaLnBrk="1" fontAlgn="auto" hangingPunct="1">
              <a:lnSpc>
                <a:spcPct val="80000"/>
              </a:lnSpc>
              <a:buFont typeface="Wingdings 2" charset="2"/>
              <a:buChar char=""/>
              <a:defRPr/>
            </a:pPr>
            <a:r>
              <a:rPr lang="pt-BR" altLang="zh-CN" sz="2400" b="1" dirty="0">
                <a:effectLst/>
                <a:ea typeface="宋体" panose="02010600030101010101" pitchFamily="2" charset="-122"/>
              </a:rPr>
              <a:t>A chamada por referência é sempre utilizada nos casos em que os argumentos de uma função são estruturas (</a:t>
            </a:r>
            <a:r>
              <a:rPr lang="pt-BR" altLang="zh-CN" sz="2400" b="1" dirty="0" err="1">
                <a:effectLst/>
                <a:ea typeface="宋体" panose="02010600030101010101" pitchFamily="2" charset="-122"/>
              </a:rPr>
              <a:t>structs</a:t>
            </a:r>
            <a:r>
              <a:rPr lang="pt-BR" altLang="zh-CN" sz="2400" b="1" dirty="0">
                <a:effectLst/>
                <a:ea typeface="宋体" panose="02010600030101010101" pitchFamily="2" charset="-122"/>
              </a:rPr>
              <a:t>), estruturas de dados e objetos (no caso de C++). Nesses casos, a passagem por referência economiza memória.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680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15363" name="Rectangle 685"/>
          <p:cNvSpPr>
            <a:spLocks noChangeArrowheads="1"/>
          </p:cNvSpPr>
          <p:nvPr/>
        </p:nvSpPr>
        <p:spPr bwMode="auto">
          <a:xfrm>
            <a:off x="5348288" y="1101725"/>
            <a:ext cx="1663700" cy="34067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25004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3391" name="Rectangle 687"/>
          <p:cNvSpPr>
            <a:spLocks noChangeArrowheads="1"/>
          </p:cNvSpPr>
          <p:nvPr/>
        </p:nvSpPr>
        <p:spPr bwMode="auto">
          <a:xfrm>
            <a:off x="5356225" y="4524375"/>
            <a:ext cx="1651000" cy="617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73392" name="Rectangle 688"/>
          <p:cNvSpPr>
            <a:spLocks noChangeArrowheads="1"/>
          </p:cNvSpPr>
          <p:nvPr/>
        </p:nvSpPr>
        <p:spPr bwMode="auto">
          <a:xfrm>
            <a:off x="5351463" y="5148263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5366" name="AutoShape 689"/>
          <p:cNvSpPr>
            <a:spLocks noChangeArrowheads="1"/>
          </p:cNvSpPr>
          <p:nvPr/>
        </p:nvSpPr>
        <p:spPr bwMode="auto">
          <a:xfrm>
            <a:off x="4970463" y="10334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67" name="AutoShape 690"/>
          <p:cNvSpPr>
            <a:spLocks noChangeArrowheads="1"/>
          </p:cNvSpPr>
          <p:nvPr/>
        </p:nvSpPr>
        <p:spPr bwMode="auto">
          <a:xfrm>
            <a:off x="4970463" y="41798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68" name="Rectangle 691"/>
          <p:cNvSpPr>
            <a:spLocks noChangeArrowheads="1"/>
          </p:cNvSpPr>
          <p:nvPr/>
        </p:nvSpPr>
        <p:spPr bwMode="auto">
          <a:xfrm>
            <a:off x="3556000" y="3394075"/>
            <a:ext cx="1501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Início da Área</a:t>
            </a:r>
          </a:p>
          <a:p>
            <a:r>
              <a:rPr lang="en-GB" altLang="pt-BR" sz="1800" i="1"/>
              <a:t>de Memória 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15369" name="Rectangle 692"/>
          <p:cNvSpPr>
            <a:spLocks noChangeArrowheads="1"/>
          </p:cNvSpPr>
          <p:nvPr/>
        </p:nvSpPr>
        <p:spPr bwMode="auto">
          <a:xfrm>
            <a:off x="3495675" y="846138"/>
            <a:ext cx="1552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Inicio da Pilha</a:t>
            </a:r>
          </a:p>
        </p:txBody>
      </p:sp>
      <p:sp>
        <p:nvSpPr>
          <p:cNvPr id="15370" name="Rectangle 693"/>
          <p:cNvSpPr>
            <a:spLocks noChangeArrowheads="1"/>
          </p:cNvSpPr>
          <p:nvPr/>
        </p:nvSpPr>
        <p:spPr bwMode="auto">
          <a:xfrm>
            <a:off x="5416550" y="692150"/>
            <a:ext cx="14779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400"/>
              <a:t>Topo da Memória</a:t>
            </a:r>
          </a:p>
        </p:txBody>
      </p:sp>
      <p:sp>
        <p:nvSpPr>
          <p:cNvPr id="15371" name="Rectangle 694"/>
          <p:cNvSpPr>
            <a:spLocks noChangeArrowheads="1"/>
          </p:cNvSpPr>
          <p:nvPr/>
        </p:nvSpPr>
        <p:spPr bwMode="auto">
          <a:xfrm>
            <a:off x="5494338" y="5867400"/>
            <a:ext cx="14779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400"/>
              <a:t>Base da Memória</a:t>
            </a:r>
          </a:p>
        </p:txBody>
      </p:sp>
      <p:sp>
        <p:nvSpPr>
          <p:cNvPr id="15372" name="Rectangle 696"/>
          <p:cNvSpPr>
            <a:spLocks noChangeArrowheads="1"/>
          </p:cNvSpPr>
          <p:nvPr/>
        </p:nvSpPr>
        <p:spPr bwMode="auto">
          <a:xfrm>
            <a:off x="4205288" y="4711700"/>
            <a:ext cx="13033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5373" name="AutoShape 697"/>
          <p:cNvSpPr>
            <a:spLocks/>
          </p:cNvSpPr>
          <p:nvPr/>
        </p:nvSpPr>
        <p:spPr bwMode="auto">
          <a:xfrm>
            <a:off x="7143750" y="4508500"/>
            <a:ext cx="361950" cy="576263"/>
          </a:xfrm>
          <a:prstGeom prst="rightBrace">
            <a:avLst>
              <a:gd name="adj1" fmla="val 13268"/>
              <a:gd name="adj2" fmla="val 50074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74" name="Text Box 698"/>
          <p:cNvSpPr txBox="1">
            <a:spLocks noChangeArrowheads="1"/>
          </p:cNvSpPr>
          <p:nvPr/>
        </p:nvSpPr>
        <p:spPr bwMode="auto">
          <a:xfrm>
            <a:off x="7505700" y="4616450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programa</a:t>
            </a:r>
          </a:p>
        </p:txBody>
      </p:sp>
      <p:sp>
        <p:nvSpPr>
          <p:cNvPr id="15375" name="Text Box 699"/>
          <p:cNvSpPr txBox="1">
            <a:spLocks noChangeArrowheads="1"/>
          </p:cNvSpPr>
          <p:nvPr/>
        </p:nvSpPr>
        <p:spPr bwMode="auto">
          <a:xfrm>
            <a:off x="755650" y="2133600"/>
            <a:ext cx="26304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solidFill>
                  <a:srgbClr val="FAFD00"/>
                </a:solidFill>
              </a:rPr>
              <a:t>Um diagrama </a:t>
            </a:r>
          </a:p>
          <a:p>
            <a:r>
              <a:rPr lang="pt-BR" altLang="pt-BR" sz="2400" b="1">
                <a:solidFill>
                  <a:srgbClr val="FAFD00"/>
                </a:solidFill>
              </a:rPr>
              <a:t>simplificado</a:t>
            </a:r>
          </a:p>
          <a:p>
            <a:r>
              <a:rPr lang="pt-BR" altLang="pt-BR" sz="2400" b="1">
                <a:solidFill>
                  <a:srgbClr val="FAFD00"/>
                </a:solidFill>
              </a:rPr>
              <a:t>da </a:t>
            </a:r>
            <a:r>
              <a:rPr lang="pt-BR" altLang="pt-BR" sz="2400" b="1" u="sng">
                <a:solidFill>
                  <a:srgbClr val="FFCC66"/>
                </a:solidFill>
              </a:rPr>
              <a:t>memória</a:t>
            </a:r>
            <a:r>
              <a:rPr lang="pt-BR" altLang="pt-BR" sz="2400" b="1">
                <a:solidFill>
                  <a:srgbClr val="FAFD00"/>
                </a:solidFill>
              </a:rPr>
              <a:t> de um</a:t>
            </a:r>
          </a:p>
          <a:p>
            <a:r>
              <a:rPr lang="pt-BR" altLang="pt-BR" sz="2400" b="1">
                <a:solidFill>
                  <a:srgbClr val="FAFD00"/>
                </a:solidFill>
              </a:rPr>
              <a:t>computador</a:t>
            </a:r>
          </a:p>
        </p:txBody>
      </p:sp>
      <p:sp>
        <p:nvSpPr>
          <p:cNvPr id="15376" name="AutoShape 700"/>
          <p:cNvSpPr>
            <a:spLocks/>
          </p:cNvSpPr>
          <p:nvPr/>
        </p:nvSpPr>
        <p:spPr bwMode="auto">
          <a:xfrm>
            <a:off x="7162800" y="1125538"/>
            <a:ext cx="361950" cy="3240087"/>
          </a:xfrm>
          <a:prstGeom prst="rightBrace">
            <a:avLst>
              <a:gd name="adj1" fmla="val 74598"/>
              <a:gd name="adj2" fmla="val 50074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77" name="Text Box 701"/>
          <p:cNvSpPr txBox="1">
            <a:spLocks noChangeArrowheads="1"/>
          </p:cNvSpPr>
          <p:nvPr/>
        </p:nvSpPr>
        <p:spPr bwMode="auto">
          <a:xfrm>
            <a:off x="7505700" y="2565400"/>
            <a:ext cx="1084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memória</a:t>
            </a:r>
          </a:p>
          <a:p>
            <a:r>
              <a:rPr lang="pt-BR" altLang="pt-BR" sz="2000"/>
              <a:t>livre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altLang="pt-BR" sz="2600" dirty="0" smtClean="0">
                <a:ea typeface="+mj-ea"/>
              </a:rPr>
              <a:t>Endereçamento de memória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836613"/>
            <a:ext cx="5472112" cy="5400675"/>
          </a:xfrm>
        </p:spPr>
        <p:txBody>
          <a:bodyPr>
            <a:normAutofit lnSpcReduction="10000"/>
          </a:bodyPr>
          <a:lstStyle/>
          <a:p>
            <a:pPr indent="-30600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pt-BR" altLang="pt-BR" sz="2400" b="1" smtClean="0">
                <a:effectLst/>
              </a:rPr>
              <a:t>A memória do computador pode ser imaginada com uma matriz (array) muito grande de bytes;</a:t>
            </a:r>
          </a:p>
          <a:p>
            <a:pPr indent="-30600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pt-BR" altLang="pt-BR" sz="2400" b="1" smtClean="0">
                <a:effectLst/>
              </a:rPr>
              <a:t>Por exemplo, um computador com 256 megabytes de RAM contém uma matriz de 268.435.456 (2</a:t>
            </a:r>
            <a:r>
              <a:rPr lang="pt-BR" altLang="pt-BR" sz="2400" b="1" baseline="30000" smtClean="0">
                <a:effectLst/>
              </a:rPr>
              <a:t>28</a:t>
            </a:r>
            <a:r>
              <a:rPr lang="pt-BR" altLang="pt-BR" sz="2400" b="1" smtClean="0">
                <a:effectLst/>
              </a:rPr>
              <a:t>) bytes.</a:t>
            </a:r>
          </a:p>
          <a:p>
            <a:pPr indent="-30600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pt-BR" altLang="pt-BR" sz="2400" b="1" smtClean="0">
                <a:effectLst/>
              </a:rPr>
              <a:t>Como ocorre numa matriz, esses bytes são indexados de 0 a 268.435.455. O índice de cada byte é seu </a:t>
            </a:r>
            <a:r>
              <a:rPr lang="pt-BR" altLang="pt-BR" sz="2400" b="1" smtClean="0">
                <a:solidFill>
                  <a:srgbClr val="FF9933"/>
                </a:solidFill>
                <a:effectLst/>
              </a:rPr>
              <a:t>endereço de memória</a:t>
            </a:r>
            <a:r>
              <a:rPr lang="pt-BR" altLang="pt-BR" sz="2400" b="1" smtClean="0">
                <a:effectLst/>
              </a:rPr>
              <a:t>;</a:t>
            </a:r>
            <a:endParaRPr lang="pt-BR" altLang="zh-CN" sz="2400" b="1" smtClean="0">
              <a:effectLst/>
              <a:ea typeface="宋体" panose="02010600030101010101" pitchFamily="2" charset="-122"/>
            </a:endParaRPr>
          </a:p>
          <a:p>
            <a:pPr indent="-306000" eaLnBrk="1" fontAlgn="auto" hangingPunct="1">
              <a:buSzPct val="60000"/>
              <a:buFont typeface="Wingdings" panose="05000000000000000000" pitchFamily="2" charset="2"/>
              <a:buChar char="q"/>
              <a:defRPr/>
            </a:pPr>
            <a:r>
              <a:rPr lang="pt-BR" altLang="zh-CN" sz="2400" b="1" smtClean="0">
                <a:effectLst/>
                <a:ea typeface="宋体" panose="02010600030101010101" pitchFamily="2" charset="-122"/>
              </a:rPr>
              <a:t>Em um computador com 256 MB, o endereços variam, em base hexadecimal, de </a:t>
            </a:r>
            <a:r>
              <a:rPr lang="pt-BR" altLang="zh-CN" sz="2400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00000000 </a:t>
            </a:r>
            <a:r>
              <a:rPr lang="pt-BR" altLang="zh-CN" sz="2400" b="1" smtClean="0">
                <a:effectLst/>
                <a:ea typeface="宋体" panose="02010600030101010101" pitchFamily="2" charset="-122"/>
              </a:rPr>
              <a:t>a</a:t>
            </a:r>
            <a:r>
              <a:rPr lang="pt-BR" altLang="zh-CN" sz="2400" b="1" smtClean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0fffffff</a:t>
            </a:r>
            <a:r>
              <a:rPr lang="pt-BR" altLang="pt-BR" sz="2400" b="1" smtClean="0">
                <a:effectLst/>
              </a:rPr>
              <a:t>;</a:t>
            </a:r>
            <a:endParaRPr lang="pt-BR" altLang="pt-BR" sz="2400" b="1" smtClean="0">
              <a:effectLst/>
              <a:ea typeface="宋体" panose="02010600030101010101" pitchFamily="2" charset="-122"/>
            </a:endParaRPr>
          </a:p>
        </p:txBody>
      </p:sp>
      <p:graphicFrame>
        <p:nvGraphicFramePr>
          <p:cNvPr id="118855" name="Group 71"/>
          <p:cNvGraphicFramePr>
            <a:graphicFrameLocks noGrp="1"/>
          </p:cNvGraphicFramePr>
          <p:nvPr>
            <p:ph sz="quarter" idx="2"/>
          </p:nvPr>
        </p:nvGraphicFramePr>
        <p:xfrm>
          <a:off x="5867400" y="1352550"/>
          <a:ext cx="1658938" cy="4968878"/>
        </p:xfrm>
        <a:graphic>
          <a:graphicData uri="http://schemas.openxmlformats.org/drawingml/2006/table">
            <a:tbl>
              <a:tblPr/>
              <a:tblGrid>
                <a:gridCol w="1658938"/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0000 0000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0000 0001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0000 0002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...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...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24" name="Group 40"/>
          <p:cNvGraphicFramePr>
            <a:graphicFrameLocks noGrp="1"/>
          </p:cNvGraphicFramePr>
          <p:nvPr>
            <p:ph sz="quarter" idx="3"/>
          </p:nvPr>
        </p:nvGraphicFramePr>
        <p:xfrm>
          <a:off x="7473950" y="1309688"/>
          <a:ext cx="1490663" cy="5029200"/>
        </p:xfrm>
        <a:graphic>
          <a:graphicData uri="http://schemas.openxmlformats.org/drawingml/2006/table">
            <a:tbl>
              <a:tblPr/>
              <a:tblGrid>
                <a:gridCol w="1490663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Text Box 66"/>
          <p:cNvSpPr txBox="1">
            <a:spLocks noChangeArrowheads="1"/>
          </p:cNvSpPr>
          <p:nvPr/>
        </p:nvSpPr>
        <p:spPr bwMode="auto">
          <a:xfrm>
            <a:off x="6130925" y="476250"/>
            <a:ext cx="1416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600" b="1"/>
              <a:t>Índices </a:t>
            </a:r>
          </a:p>
          <a:p>
            <a:pPr algn="ctr"/>
            <a:r>
              <a:rPr lang="pt-BR" altLang="pt-BR" sz="1600" b="1"/>
              <a:t>(</a:t>
            </a:r>
            <a:r>
              <a:rPr lang="pt-BR" altLang="pt-BR" sz="1600" b="1">
                <a:solidFill>
                  <a:srgbClr val="FFCC66"/>
                </a:solidFill>
              </a:rPr>
              <a:t>endereços de </a:t>
            </a:r>
          </a:p>
          <a:p>
            <a:pPr algn="ctr"/>
            <a:r>
              <a:rPr lang="pt-BR" altLang="pt-BR" sz="1600" b="1">
                <a:solidFill>
                  <a:srgbClr val="FFCC66"/>
                </a:solidFill>
              </a:rPr>
              <a:t>memória</a:t>
            </a:r>
            <a:r>
              <a:rPr lang="pt-BR" altLang="pt-BR" sz="1600" b="1"/>
              <a:t>)</a:t>
            </a:r>
          </a:p>
        </p:txBody>
      </p:sp>
      <p:sp>
        <p:nvSpPr>
          <p:cNvPr id="16427" name="Text Box 67"/>
          <p:cNvSpPr txBox="1">
            <a:spLocks noChangeArrowheads="1"/>
          </p:cNvSpPr>
          <p:nvPr/>
        </p:nvSpPr>
        <p:spPr bwMode="auto">
          <a:xfrm>
            <a:off x="7593013" y="719138"/>
            <a:ext cx="111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600" b="1"/>
              <a:t>Valores</a:t>
            </a:r>
          </a:p>
          <a:p>
            <a:pPr algn="ctr"/>
            <a:r>
              <a:rPr lang="pt-BR" altLang="pt-BR" sz="1600" b="1"/>
              <a:t>(conteúdo)</a:t>
            </a:r>
          </a:p>
        </p:txBody>
      </p:sp>
      <p:sp>
        <p:nvSpPr>
          <p:cNvPr id="16428" name="AutoShape 72"/>
          <p:cNvSpPr>
            <a:spLocks/>
          </p:cNvSpPr>
          <p:nvPr/>
        </p:nvSpPr>
        <p:spPr bwMode="auto">
          <a:xfrm>
            <a:off x="5715000" y="476250"/>
            <a:ext cx="441325" cy="5976938"/>
          </a:xfrm>
          <a:prstGeom prst="leftBrace">
            <a:avLst>
              <a:gd name="adj1" fmla="val 112860"/>
              <a:gd name="adj2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Endereçamento de memória</a:t>
            </a:r>
          </a:p>
        </p:txBody>
      </p:sp>
      <p:graphicFrame>
        <p:nvGraphicFramePr>
          <p:cNvPr id="126016" name="Group 64"/>
          <p:cNvGraphicFramePr>
            <a:graphicFrameLocks noGrp="1"/>
          </p:cNvGraphicFramePr>
          <p:nvPr>
            <p:ph sz="half" idx="2"/>
          </p:nvPr>
        </p:nvGraphicFramePr>
        <p:xfrm>
          <a:off x="4867275" y="1049338"/>
          <a:ext cx="1512888" cy="3725863"/>
        </p:xfrm>
        <a:graphic>
          <a:graphicData uri="http://schemas.openxmlformats.org/drawingml/2006/table">
            <a:tbl>
              <a:tblPr/>
              <a:tblGrid>
                <a:gridCol w="1512888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0fff fffd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...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0064 aaac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...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aaa2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aaa1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0000 aaa0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3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4435475" y="976313"/>
            <a:ext cx="2433638" cy="3821112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250044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7425" name="AutoShape 7"/>
          <p:cNvSpPr>
            <a:spLocks noChangeArrowheads="1"/>
          </p:cNvSpPr>
          <p:nvPr/>
        </p:nvSpPr>
        <p:spPr bwMode="auto">
          <a:xfrm>
            <a:off x="3998913" y="9572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7426" name="AutoShape 8"/>
          <p:cNvSpPr>
            <a:spLocks noChangeArrowheads="1"/>
          </p:cNvSpPr>
          <p:nvPr/>
        </p:nvSpPr>
        <p:spPr bwMode="auto">
          <a:xfrm>
            <a:off x="4064000" y="46116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7427" name="Rectangle 9"/>
          <p:cNvSpPr>
            <a:spLocks noChangeArrowheads="1"/>
          </p:cNvSpPr>
          <p:nvPr/>
        </p:nvSpPr>
        <p:spPr bwMode="auto">
          <a:xfrm>
            <a:off x="2649538" y="3825875"/>
            <a:ext cx="1501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Início da Área</a:t>
            </a:r>
          </a:p>
          <a:p>
            <a:r>
              <a:rPr lang="en-GB" altLang="pt-BR" sz="1800" i="1"/>
              <a:t>de Memória 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17428" name="Rectangle 10"/>
          <p:cNvSpPr>
            <a:spLocks noChangeArrowheads="1"/>
          </p:cNvSpPr>
          <p:nvPr/>
        </p:nvSpPr>
        <p:spPr bwMode="auto">
          <a:xfrm>
            <a:off x="2524125" y="760413"/>
            <a:ext cx="1552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Inicio da Pilha</a:t>
            </a:r>
          </a:p>
        </p:txBody>
      </p:sp>
      <p:sp>
        <p:nvSpPr>
          <p:cNvPr id="17429" name="Rectangle 11"/>
          <p:cNvSpPr>
            <a:spLocks noChangeArrowheads="1"/>
          </p:cNvSpPr>
          <p:nvPr/>
        </p:nvSpPr>
        <p:spPr bwMode="auto">
          <a:xfrm>
            <a:off x="4859338" y="620713"/>
            <a:ext cx="2016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600" b="1"/>
              <a:t>Topo da Memória</a:t>
            </a:r>
          </a:p>
        </p:txBody>
      </p:sp>
      <p:sp>
        <p:nvSpPr>
          <p:cNvPr id="17430" name="Rectangle 12"/>
          <p:cNvSpPr>
            <a:spLocks noChangeArrowheads="1"/>
          </p:cNvSpPr>
          <p:nvPr/>
        </p:nvSpPr>
        <p:spPr bwMode="auto">
          <a:xfrm>
            <a:off x="5357813" y="6151563"/>
            <a:ext cx="14779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400"/>
              <a:t>Base da Memória</a:t>
            </a:r>
          </a:p>
        </p:txBody>
      </p:sp>
      <p:sp>
        <p:nvSpPr>
          <p:cNvPr id="17431" name="Rectangle 13"/>
          <p:cNvSpPr>
            <a:spLocks noChangeArrowheads="1"/>
          </p:cNvSpPr>
          <p:nvPr/>
        </p:nvSpPr>
        <p:spPr bwMode="auto">
          <a:xfrm>
            <a:off x="3197225" y="5084763"/>
            <a:ext cx="13033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7432" name="AutoShape 14"/>
          <p:cNvSpPr>
            <a:spLocks/>
          </p:cNvSpPr>
          <p:nvPr/>
        </p:nvSpPr>
        <p:spPr bwMode="auto">
          <a:xfrm>
            <a:off x="7007225" y="4868863"/>
            <a:ext cx="361950" cy="576262"/>
          </a:xfrm>
          <a:prstGeom prst="rightBrace">
            <a:avLst>
              <a:gd name="adj1" fmla="val 13268"/>
              <a:gd name="adj2" fmla="val 50074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7369175" y="4900613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programa</a:t>
            </a:r>
          </a:p>
        </p:txBody>
      </p:sp>
      <p:sp>
        <p:nvSpPr>
          <p:cNvPr id="17434" name="AutoShape 17"/>
          <p:cNvSpPr>
            <a:spLocks/>
          </p:cNvSpPr>
          <p:nvPr/>
        </p:nvSpPr>
        <p:spPr bwMode="auto">
          <a:xfrm>
            <a:off x="7026275" y="1052513"/>
            <a:ext cx="361950" cy="3597275"/>
          </a:xfrm>
          <a:prstGeom prst="rightBrace">
            <a:avLst>
              <a:gd name="adj1" fmla="val 82822"/>
              <a:gd name="adj2" fmla="val 50074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7435" name="Text Box 18"/>
          <p:cNvSpPr txBox="1">
            <a:spLocks noChangeArrowheads="1"/>
          </p:cNvSpPr>
          <p:nvPr/>
        </p:nvSpPr>
        <p:spPr bwMode="auto">
          <a:xfrm>
            <a:off x="7369175" y="2492375"/>
            <a:ext cx="1084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memória</a:t>
            </a:r>
          </a:p>
          <a:p>
            <a:r>
              <a:rPr lang="pt-BR" altLang="pt-BR" sz="2000"/>
              <a:t>livre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4440238" y="4814888"/>
            <a:ext cx="2436812" cy="630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435475" y="5459413"/>
            <a:ext cx="2443163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8382000" cy="465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O que acontece na memória quando se declara uma variável?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pt-BR" altLang="zh-CN" b="1" smtClean="0">
                <a:effectLst/>
                <a:ea typeface="宋体" panose="02010600030101010101" pitchFamily="2" charset="-122"/>
              </a:rPr>
              <a:t>Uma declaração de variável associa três atributos fundamentais à variável: </a:t>
            </a:r>
            <a:r>
              <a:rPr lang="pt-BR" altLang="zh-CN" b="1" u="sng" smtClean="0">
                <a:effectLst/>
                <a:ea typeface="宋体" panose="02010600030101010101" pitchFamily="2" charset="-122"/>
              </a:rPr>
              <a:t>nome</a:t>
            </a:r>
            <a:r>
              <a:rPr lang="pt-BR" altLang="zh-CN" b="1" smtClean="0">
                <a:effectLst/>
                <a:ea typeface="宋体" panose="02010600030101010101" pitchFamily="2" charset="-122"/>
              </a:rPr>
              <a:t>, </a:t>
            </a:r>
            <a:r>
              <a:rPr lang="pt-BR" altLang="zh-CN" b="1" u="sng" smtClean="0">
                <a:effectLst/>
                <a:ea typeface="宋体" panose="02010600030101010101" pitchFamily="2" charset="-122"/>
              </a:rPr>
              <a:t>tipo</a:t>
            </a:r>
            <a:r>
              <a:rPr lang="pt-BR" altLang="zh-CN" b="1" smtClean="0">
                <a:effectLst/>
                <a:ea typeface="宋体" panose="02010600030101010101" pitchFamily="2" charset="-122"/>
              </a:rPr>
              <a:t> e </a:t>
            </a:r>
            <a:r>
              <a:rPr lang="pt-BR" altLang="zh-CN" b="1" smtClean="0">
                <a:solidFill>
                  <a:srgbClr val="FF9933"/>
                </a:solidFill>
                <a:effectLst/>
                <a:ea typeface="宋体" panose="02010600030101010101" pitchFamily="2" charset="-122"/>
              </a:rPr>
              <a:t>endereço de memória</a:t>
            </a:r>
          </a:p>
          <a:p>
            <a:pPr indent="-306000" eaLnBrk="1" fontAlgn="auto" hangingPunct="1">
              <a:buSzPct val="60000"/>
              <a:buFont typeface="Wingdings" panose="05000000000000000000" pitchFamily="2" charset="2"/>
              <a:buNone/>
              <a:defRPr/>
            </a:pPr>
            <a:r>
              <a:rPr lang="pt-BR" altLang="pt-BR" b="1" smtClean="0">
                <a:effectLst/>
              </a:rPr>
              <a:t>    Ex: a declaração </a:t>
            </a:r>
            <a:r>
              <a:rPr lang="pt-BR" altLang="pt-BR" b="1" smtClean="0">
                <a:effectLst/>
                <a:latin typeface="Courier New" panose="02070309020205020404" pitchFamily="49" charset="0"/>
              </a:rPr>
              <a:t>int provas;</a:t>
            </a:r>
            <a:r>
              <a:rPr lang="pt-BR" altLang="pt-BR" b="1" smtClean="0">
                <a:effectLst/>
              </a:rPr>
              <a:t> associa o nome “provas”, o tipo “int” e o endereço de alguma localização na memória onde será armazenado o valor de “provas”.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82838" y="5033963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/>
              <a:t>provas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300788" y="5537200"/>
            <a:ext cx="792162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5437188" y="56229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2482850" y="5524500"/>
            <a:ext cx="792163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1619250" y="55641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</a:rPr>
              <a:t>FF10</a:t>
            </a:r>
          </a:p>
        </p:txBody>
      </p:sp>
      <p:sp>
        <p:nvSpPr>
          <p:cNvPr id="18441" name="Text Box 20"/>
          <p:cNvSpPr txBox="1">
            <a:spLocks noChangeArrowheads="1"/>
          </p:cNvSpPr>
          <p:nvPr/>
        </p:nvSpPr>
        <p:spPr bwMode="auto">
          <a:xfrm>
            <a:off x="1763713" y="4318000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provas;</a:t>
            </a:r>
          </a:p>
        </p:txBody>
      </p:sp>
      <p:sp>
        <p:nvSpPr>
          <p:cNvPr id="18442" name="Text Box 21"/>
          <p:cNvSpPr txBox="1">
            <a:spLocks noChangeArrowheads="1"/>
          </p:cNvSpPr>
          <p:nvPr/>
        </p:nvSpPr>
        <p:spPr bwMode="auto">
          <a:xfrm>
            <a:off x="2339975" y="5924550"/>
            <a:ext cx="113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tipo: int</a:t>
            </a:r>
          </a:p>
        </p:txBody>
      </p:sp>
      <p:sp>
        <p:nvSpPr>
          <p:cNvPr id="18443" name="Text Box 22"/>
          <p:cNvSpPr txBox="1">
            <a:spLocks noChangeArrowheads="1"/>
          </p:cNvSpPr>
          <p:nvPr/>
        </p:nvSpPr>
        <p:spPr bwMode="auto">
          <a:xfrm>
            <a:off x="5508625" y="43180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provas = 3;</a:t>
            </a:r>
          </a:p>
        </p:txBody>
      </p:sp>
      <p:sp>
        <p:nvSpPr>
          <p:cNvPr id="18444" name="Text Box 24"/>
          <p:cNvSpPr txBox="1">
            <a:spLocks noChangeArrowheads="1"/>
          </p:cNvSpPr>
          <p:nvPr/>
        </p:nvSpPr>
        <p:spPr bwMode="auto">
          <a:xfrm>
            <a:off x="6167438" y="5046663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400"/>
              <a:t>provas</a:t>
            </a:r>
          </a:p>
        </p:txBody>
      </p:sp>
      <p:sp>
        <p:nvSpPr>
          <p:cNvPr id="18445" name="Text Box 25"/>
          <p:cNvSpPr txBox="1">
            <a:spLocks noChangeArrowheads="1"/>
          </p:cNvSpPr>
          <p:nvPr/>
        </p:nvSpPr>
        <p:spPr bwMode="auto">
          <a:xfrm>
            <a:off x="6097588" y="5910263"/>
            <a:ext cx="113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tipo: int</a:t>
            </a:r>
          </a:p>
        </p:txBody>
      </p:sp>
      <p:sp>
        <p:nvSpPr>
          <p:cNvPr id="18446" name="AutoShape 26"/>
          <p:cNvSpPr>
            <a:spLocks noChangeArrowheads="1"/>
          </p:cNvSpPr>
          <p:nvPr/>
        </p:nvSpPr>
        <p:spPr bwMode="auto">
          <a:xfrm>
            <a:off x="3956050" y="4311650"/>
            <a:ext cx="1408113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7" name="AutoShape 27"/>
          <p:cNvSpPr>
            <a:spLocks noChangeArrowheads="1"/>
          </p:cNvSpPr>
          <p:nvPr/>
        </p:nvSpPr>
        <p:spPr bwMode="auto">
          <a:xfrm>
            <a:off x="3956050" y="5319713"/>
            <a:ext cx="1408113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8" name="AutoShape 28"/>
          <p:cNvSpPr>
            <a:spLocks noChangeArrowheads="1"/>
          </p:cNvSpPr>
          <p:nvPr/>
        </p:nvSpPr>
        <p:spPr bwMode="auto">
          <a:xfrm rot="5400000">
            <a:off x="2685257" y="4666456"/>
            <a:ext cx="369888" cy="485775"/>
          </a:xfrm>
          <a:prstGeom prst="rightArrow">
            <a:avLst>
              <a:gd name="adj1" fmla="val 55556"/>
              <a:gd name="adj2" fmla="val 27968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8449" name="AutoShape 29"/>
          <p:cNvSpPr>
            <a:spLocks noChangeArrowheads="1"/>
          </p:cNvSpPr>
          <p:nvPr/>
        </p:nvSpPr>
        <p:spPr bwMode="auto">
          <a:xfrm rot="5400000">
            <a:off x="6473032" y="4682331"/>
            <a:ext cx="369888" cy="485775"/>
          </a:xfrm>
          <a:prstGeom prst="rightArrow">
            <a:avLst>
              <a:gd name="adj1" fmla="val 55556"/>
              <a:gd name="adj2" fmla="val 27968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8450" name="Text Box 30"/>
          <p:cNvSpPr txBox="1">
            <a:spLocks noChangeArrowheads="1"/>
          </p:cNvSpPr>
          <p:nvPr/>
        </p:nvSpPr>
        <p:spPr bwMode="auto">
          <a:xfrm>
            <a:off x="4111625" y="432117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>
                <a:solidFill>
                  <a:schemeClr val="bg2"/>
                </a:solidFill>
              </a:rPr>
              <a:t>código</a:t>
            </a:r>
          </a:p>
        </p:txBody>
      </p:sp>
      <p:sp>
        <p:nvSpPr>
          <p:cNvPr id="18451" name="Text Box 31"/>
          <p:cNvSpPr txBox="1">
            <a:spLocks noChangeArrowheads="1"/>
          </p:cNvSpPr>
          <p:nvPr/>
        </p:nvSpPr>
        <p:spPr bwMode="auto">
          <a:xfrm>
            <a:off x="4081463" y="5300663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>
                <a:solidFill>
                  <a:schemeClr val="bg2"/>
                </a:solidFill>
              </a:rPr>
              <a:t>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55650" y="785813"/>
            <a:ext cx="701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400"/>
              <a:t> Espaços de um byte (8 bits) com endereçamento único</a:t>
            </a:r>
          </a:p>
        </p:txBody>
      </p:sp>
      <p:graphicFrame>
        <p:nvGraphicFramePr>
          <p:cNvPr id="106501" name="Group 5"/>
          <p:cNvGraphicFramePr>
            <a:graphicFrameLocks noGrp="1"/>
          </p:cNvGraphicFramePr>
          <p:nvPr/>
        </p:nvGraphicFramePr>
        <p:xfrm>
          <a:off x="971550" y="1412875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8"/>
                <a:gridCol w="2136775"/>
                <a:gridCol w="2303462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4" name="AutoShape 64"/>
          <p:cNvSpPr>
            <a:spLocks/>
          </p:cNvSpPr>
          <p:nvPr/>
        </p:nvSpPr>
        <p:spPr bwMode="auto">
          <a:xfrm>
            <a:off x="7380288" y="2349500"/>
            <a:ext cx="576262" cy="3578225"/>
          </a:xfrm>
          <a:prstGeom prst="rightBrace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515" name="Freeform 65"/>
          <p:cNvSpPr>
            <a:spLocks/>
          </p:cNvSpPr>
          <p:nvPr/>
        </p:nvSpPr>
        <p:spPr bwMode="auto">
          <a:xfrm>
            <a:off x="7827963" y="1023938"/>
            <a:ext cx="576262" cy="3125787"/>
          </a:xfrm>
          <a:custGeom>
            <a:avLst/>
            <a:gdLst>
              <a:gd name="T0" fmla="*/ 0 w 363"/>
              <a:gd name="T1" fmla="*/ 0 h 1996"/>
              <a:gd name="T2" fmla="*/ 2147483646 w 363"/>
              <a:gd name="T3" fmla="*/ 0 h 1996"/>
              <a:gd name="T4" fmla="*/ 2147483646 w 363"/>
              <a:gd name="T5" fmla="*/ 2147483646 h 1996"/>
              <a:gd name="T6" fmla="*/ 2147483646 w 363"/>
              <a:gd name="T7" fmla="*/ 2147483646 h 1996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996"/>
              <a:gd name="T14" fmla="*/ 363 w 363"/>
              <a:gd name="T15" fmla="*/ 1996 h 19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996">
                <a:moveTo>
                  <a:pt x="0" y="0"/>
                </a:moveTo>
                <a:lnTo>
                  <a:pt x="363" y="0"/>
                </a:lnTo>
                <a:lnTo>
                  <a:pt x="363" y="1996"/>
                </a:lnTo>
                <a:lnTo>
                  <a:pt x="136" y="19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600" smtClean="0">
                <a:ea typeface="+mj-ea"/>
              </a:rPr>
              <a:t>Memória (esquema simplificado)</a:t>
            </a:r>
          </a:p>
        </p:txBody>
      </p:sp>
      <p:sp>
        <p:nvSpPr>
          <p:cNvPr id="20483" name="Text Box 61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20484" name="Text Box 62"/>
          <p:cNvSpPr txBox="1">
            <a:spLocks noChangeArrowheads="1"/>
          </p:cNvSpPr>
          <p:nvPr/>
        </p:nvSpPr>
        <p:spPr bwMode="auto">
          <a:xfrm>
            <a:off x="755650" y="785813"/>
            <a:ext cx="7318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400"/>
              <a:t> O espaço ocupado por uma variável depende do seu tipo </a:t>
            </a:r>
          </a:p>
          <a:p>
            <a:r>
              <a:rPr lang="pt-BR" altLang="pt-BR" sz="2400"/>
              <a:t>(exceto ponteiros)</a:t>
            </a:r>
          </a:p>
        </p:txBody>
      </p:sp>
      <p:graphicFrame>
        <p:nvGraphicFramePr>
          <p:cNvPr id="102530" name="Group 130"/>
          <p:cNvGraphicFramePr>
            <a:graphicFrameLocks noGrp="1"/>
          </p:cNvGraphicFramePr>
          <p:nvPr/>
        </p:nvGraphicFramePr>
        <p:xfrm>
          <a:off x="1042988" y="1671638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7"/>
                <a:gridCol w="2136775"/>
                <a:gridCol w="230346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provas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AF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8" name="Text Box 121"/>
          <p:cNvSpPr txBox="1">
            <a:spLocks noChangeArrowheads="1"/>
          </p:cNvSpPr>
          <p:nvPr/>
        </p:nvSpPr>
        <p:spPr bwMode="auto">
          <a:xfrm>
            <a:off x="5032375" y="2593975"/>
            <a:ext cx="2260600" cy="1465263"/>
          </a:xfrm>
          <a:prstGeom prst="rect">
            <a:avLst/>
          </a:prstGeom>
          <a:solidFill>
            <a:srgbClr val="F8F69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r>
              <a:rPr lang="pt-BR" altLang="pt-BR" sz="3600" b="1">
                <a:solidFill>
                  <a:srgbClr val="FC0128"/>
                </a:solidFill>
              </a:rPr>
              <a:t>3</a:t>
            </a: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  <a:p>
            <a:pPr algn="ctr"/>
            <a:endParaRPr lang="pt-BR" altLang="pt-BR" sz="1800">
              <a:solidFill>
                <a:srgbClr val="FC0128"/>
              </a:solidFill>
            </a:endParaRPr>
          </a:p>
        </p:txBody>
      </p:sp>
      <p:sp>
        <p:nvSpPr>
          <p:cNvPr id="20539" name="AutoShape 122"/>
          <p:cNvSpPr>
            <a:spLocks/>
          </p:cNvSpPr>
          <p:nvPr/>
        </p:nvSpPr>
        <p:spPr bwMode="auto">
          <a:xfrm>
            <a:off x="7380288" y="2608263"/>
            <a:ext cx="287337" cy="1439862"/>
          </a:xfrm>
          <a:prstGeom prst="rightBrace">
            <a:avLst>
              <a:gd name="adj1" fmla="val 41759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0540" name="Text Box 123"/>
          <p:cNvSpPr txBox="1">
            <a:spLocks noChangeArrowheads="1"/>
          </p:cNvSpPr>
          <p:nvPr/>
        </p:nvSpPr>
        <p:spPr bwMode="auto">
          <a:xfrm>
            <a:off x="7678738" y="27828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Um inteiro </a:t>
            </a:r>
          </a:p>
          <a:p>
            <a:r>
              <a:rPr lang="pt-BR" altLang="pt-BR" sz="2000"/>
              <a:t>ocupa quatro</a:t>
            </a:r>
          </a:p>
          <a:p>
            <a:r>
              <a:rPr lang="pt-BR" altLang="pt-BR" sz="2000"/>
              <a:t>bytes</a:t>
            </a:r>
          </a:p>
        </p:txBody>
      </p:sp>
      <p:sp>
        <p:nvSpPr>
          <p:cNvPr id="20541" name="AutoShape 127"/>
          <p:cNvSpPr>
            <a:spLocks/>
          </p:cNvSpPr>
          <p:nvPr/>
        </p:nvSpPr>
        <p:spPr bwMode="auto">
          <a:xfrm>
            <a:off x="2411413" y="2651125"/>
            <a:ext cx="1152525" cy="1338263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0542" name="Freeform 134"/>
          <p:cNvSpPr>
            <a:spLocks/>
          </p:cNvSpPr>
          <p:nvPr/>
        </p:nvSpPr>
        <p:spPr bwMode="auto">
          <a:xfrm>
            <a:off x="8027988" y="1054100"/>
            <a:ext cx="360362" cy="1727200"/>
          </a:xfrm>
          <a:custGeom>
            <a:avLst/>
            <a:gdLst>
              <a:gd name="T0" fmla="*/ 0 w 318"/>
              <a:gd name="T1" fmla="*/ 0 h 952"/>
              <a:gd name="T2" fmla="*/ 2147483646 w 318"/>
              <a:gd name="T3" fmla="*/ 0 h 952"/>
              <a:gd name="T4" fmla="*/ 2147483646 w 318"/>
              <a:gd name="T5" fmla="*/ 2147483646 h 952"/>
              <a:gd name="T6" fmla="*/ 0 60000 65536"/>
              <a:gd name="T7" fmla="*/ 0 60000 65536"/>
              <a:gd name="T8" fmla="*/ 0 60000 65536"/>
              <a:gd name="T9" fmla="*/ 0 w 318"/>
              <a:gd name="T10" fmla="*/ 0 h 952"/>
              <a:gd name="T11" fmla="*/ 318 w 318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952">
                <a:moveTo>
                  <a:pt x="0" y="0"/>
                </a:moveTo>
                <a:lnTo>
                  <a:pt x="318" y="0"/>
                </a:lnTo>
                <a:lnTo>
                  <a:pt x="318" y="95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132131377</TotalTime>
  <Pages>24</Pages>
  <Words>1983</Words>
  <Application>Microsoft Office PowerPoint</Application>
  <PresentationFormat>Apresentação na tela (4:3)</PresentationFormat>
  <Paragraphs>434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2" baseType="lpstr">
      <vt:lpstr>Times New Roman</vt:lpstr>
      <vt:lpstr>Arial</vt:lpstr>
      <vt:lpstr>Calisto MT</vt:lpstr>
      <vt:lpstr>Trebuchet MS</vt:lpstr>
      <vt:lpstr>Wingdings 2</vt:lpstr>
      <vt:lpstr>宋体</vt:lpstr>
      <vt:lpstr>Courier New</vt:lpstr>
      <vt:lpstr>Monotype Sorts</vt:lpstr>
      <vt:lpstr>Wingdings</vt:lpstr>
      <vt:lpstr>Ardósia</vt:lpstr>
      <vt:lpstr>Programação I - 2ª fase  Ponteiros </vt:lpstr>
      <vt:lpstr>Ponteiros</vt:lpstr>
      <vt:lpstr>Por que usar ponteiros?</vt:lpstr>
      <vt:lpstr>Apresentação do PowerPoint</vt:lpstr>
      <vt:lpstr>Endereçamento de memória</vt:lpstr>
      <vt:lpstr>Endereçamento de memória</vt:lpstr>
      <vt:lpstr>O que acontece na memória quando se declara uma variável?</vt:lpstr>
      <vt:lpstr>Memória (esquema simplificado)</vt:lpstr>
      <vt:lpstr>Memória (esquema simplificado)</vt:lpstr>
      <vt:lpstr>Memória (esquema simplificado)</vt:lpstr>
      <vt:lpstr>O que são ponteiros?</vt:lpstr>
      <vt:lpstr>O que são ponteiros?</vt:lpstr>
      <vt:lpstr>Variáveis ponteiros</vt:lpstr>
      <vt:lpstr>Recuperando o valor apontado por um ponteiro</vt:lpstr>
      <vt:lpstr>Recuperando o endereço de uma variável</vt:lpstr>
      <vt:lpstr>Exemplo: declaração, operadores “&amp;” e “*” </vt:lpstr>
      <vt:lpstr>Memória (esquema simplificado)</vt:lpstr>
      <vt:lpstr>Memória (esquema simplificado)</vt:lpstr>
      <vt:lpstr>Memória (esquema simplificado)</vt:lpstr>
      <vt:lpstr>Tipo de dado de um ponteiro</vt:lpstr>
      <vt:lpstr>Operações com ponteiros</vt:lpstr>
      <vt:lpstr>Exemplo: uso dos operadores “*” e “&amp;”</vt:lpstr>
      <vt:lpstr>NÃO ESQUEÇA !!</vt:lpstr>
      <vt:lpstr>  Argumentos passados por referência (chamada por referência) </vt:lpstr>
      <vt:lpstr>Chamada por referência</vt:lpstr>
      <vt:lpstr>Chamada por referência</vt:lpstr>
      <vt:lpstr>Chamada por referência (exemplo)</vt:lpstr>
      <vt:lpstr>Chamada por referência</vt:lpstr>
      <vt:lpstr>Chamada por referência (sintaxe)</vt:lpstr>
      <vt:lpstr>Chamada por referência – O que acontece no exemplo abaixo?</vt:lpstr>
      <vt:lpstr>Chamada por referência – correção do ex. anterior</vt:lpstr>
      <vt:lpstr>Chamada por referência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 de Memória</dc:title>
  <dc:subject>Alocação Dinâmica de Memória em "C"</dc:subject>
  <dc:creator>Luciano</dc:creator>
  <cp:keywords>Alocação Dinâmica</cp:keywords>
  <cp:lastModifiedBy>Antunes</cp:lastModifiedBy>
  <cp:revision>159</cp:revision>
  <cp:lastPrinted>2002-08-19T18:36:45Z</cp:lastPrinted>
  <dcterms:created xsi:type="dcterms:W3CDTF">1997-04-10T23:45:22Z</dcterms:created>
  <dcterms:modified xsi:type="dcterms:W3CDTF">2019-07-29T18:21:55Z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awangenh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F:\Textos\Aulas\C++</vt:lpwstr>
  </property>
</Properties>
</file>