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7" r:id="rId3"/>
    <p:sldId id="302" r:id="rId4"/>
    <p:sldId id="300" r:id="rId5"/>
    <p:sldId id="301" r:id="rId6"/>
    <p:sldId id="299" r:id="rId7"/>
    <p:sldId id="303" r:id="rId8"/>
    <p:sldId id="304" r:id="rId9"/>
    <p:sldId id="308" r:id="rId10"/>
    <p:sldId id="305" r:id="rId11"/>
    <p:sldId id="306" r:id="rId12"/>
  </p:sldIdLst>
  <p:sldSz cx="9144000" cy="6858000" type="screen4x3"/>
  <p:notesSz cx="6851650" cy="974725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0">
          <p15:clr>
            <a:srgbClr val="A4A3A4"/>
          </p15:clr>
        </p15:guide>
        <p15:guide id="2" pos="21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CC00"/>
    <a:srgbClr val="FFFFCC"/>
    <a:srgbClr val="00E0CB"/>
    <a:srgbClr val="00CC99"/>
    <a:srgbClr val="2EDC74"/>
    <a:srgbClr val="FF9933"/>
    <a:srgbClr val="0239C4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3" autoAdjust="0"/>
    <p:restoredTop sz="90959" autoAdjust="0"/>
  </p:normalViewPr>
  <p:slideViewPr>
    <p:cSldViewPr>
      <p:cViewPr varScale="1">
        <p:scale>
          <a:sx n="74" d="100"/>
          <a:sy n="74" d="100"/>
        </p:scale>
        <p:origin x="12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80"/>
    </p:cViewPr>
  </p:sorterViewPr>
  <p:notesViewPr>
    <p:cSldViewPr>
      <p:cViewPr varScale="1">
        <p:scale>
          <a:sx n="54" d="100"/>
          <a:sy n="54" d="100"/>
        </p:scale>
        <p:origin x="-1902" y="-90"/>
      </p:cViewPr>
      <p:guideLst>
        <p:guide orient="horz" pos="3070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94450" y="9348788"/>
            <a:ext cx="387350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298" tIns="44357" rIns="90298" bIns="44357"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5613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68425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fld id="{AFA2E71A-343F-482E-A9C1-C4D18DC0C373}" type="slidenum">
              <a:rPr lang="en-GB" altLang="pt-BR" sz="1400" smtClean="0"/>
              <a:pPr algn="r">
                <a:defRPr/>
              </a:pPr>
              <a:t>‹nº›</a:t>
            </a:fld>
            <a:endParaRPr lang="en-GB" altLang="pt-BR" sz="1400" smtClean="0"/>
          </a:p>
        </p:txBody>
      </p:sp>
    </p:spTree>
    <p:extLst>
      <p:ext uri="{BB962C8B-B14F-4D97-AF65-F5344CB8AC3E}">
        <p14:creationId xmlns:p14="http://schemas.microsoft.com/office/powerpoint/2010/main" val="2979077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633913"/>
            <a:ext cx="5026025" cy="410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98" tIns="44357" rIns="90298" bIns="443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noProof="0" smtClean="0"/>
              <a:t>Klicken Sie,  um die Formate des Vorlagentextes zu bearbeiten</a:t>
            </a:r>
          </a:p>
          <a:p>
            <a:pPr lvl="1"/>
            <a:r>
              <a:rPr lang="en-GB" altLang="pt-BR" noProof="0" smtClean="0"/>
              <a:t>Zweite Ebene</a:t>
            </a:r>
          </a:p>
          <a:p>
            <a:pPr lvl="2"/>
            <a:r>
              <a:rPr lang="en-GB" altLang="pt-BR" noProof="0" smtClean="0"/>
              <a:t>Dritte Ebene</a:t>
            </a:r>
          </a:p>
          <a:p>
            <a:pPr lvl="3"/>
            <a:r>
              <a:rPr lang="en-GB" altLang="pt-BR" noProof="0" smtClean="0"/>
              <a:t>Vierte Ebene</a:t>
            </a:r>
          </a:p>
          <a:p>
            <a:pPr lvl="4"/>
            <a:r>
              <a:rPr lang="en-GB" altLang="pt-BR" noProof="0" smtClean="0"/>
              <a:t>Fünfte Ebene</a:t>
            </a:r>
          </a:p>
        </p:txBody>
      </p:sp>
      <p:sp>
        <p:nvSpPr>
          <p:cNvPr id="8195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847725"/>
            <a:ext cx="4564062" cy="3422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94450" y="9348788"/>
            <a:ext cx="387350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298" tIns="44357" rIns="90298" bIns="44357"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5613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68425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fld id="{CB343DBC-63BE-4A19-A65E-CB28CAD095B2}" type="slidenum">
              <a:rPr lang="en-GB" altLang="pt-BR" sz="1400" smtClean="0"/>
              <a:pPr algn="r">
                <a:defRPr/>
              </a:pPr>
              <a:t>‹nº›</a:t>
            </a:fld>
            <a:endParaRPr lang="en-GB" altLang="pt-BR" sz="1400" smtClean="0"/>
          </a:p>
        </p:txBody>
      </p:sp>
    </p:spTree>
    <p:extLst>
      <p:ext uri="{BB962C8B-B14F-4D97-AF65-F5344CB8AC3E}">
        <p14:creationId xmlns:p14="http://schemas.microsoft.com/office/powerpoint/2010/main" val="33610360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861518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FA923-72BE-4DA7-A8FB-0C9EAE031D28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1105D-DD80-4FD3-9339-F88A2613967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7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539750"/>
            <a:ext cx="7654925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87463-EDBE-4C41-85D1-5D5D1D1B4995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1BD7B-744C-407D-B590-5EBF812A0A6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7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8AB8E-7561-4A58-8B37-F4ECF9173141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AA0EE-1DDB-456E-8B8A-5B7253C8CB3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76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/>
          <p:cNvSpPr txBox="1"/>
          <p:nvPr/>
        </p:nvSpPr>
        <p:spPr>
          <a:xfrm>
            <a:off x="627063" y="873125"/>
            <a:ext cx="457200" cy="585788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12"/>
          <p:cNvSpPr txBox="1"/>
          <p:nvPr/>
        </p:nvSpPr>
        <p:spPr>
          <a:xfrm>
            <a:off x="7827963" y="29337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E4469-C639-461B-A68C-3F78C9BB2F48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43D3D-29A2-4B9C-87BE-140C9429BBA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69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14E36-368E-42E2-A4DC-E8EBB7709CF2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7BAD7-AC73-4DC6-8E1D-303673712DF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86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497D3-DF62-4E4F-A977-A05AC93F816C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B126C-D6B9-4772-BBDA-AB7F60E4EA1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44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1825625"/>
            <a:ext cx="2528887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825625"/>
            <a:ext cx="2528887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1825625"/>
            <a:ext cx="2528888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E4EFD-4AE3-425C-9BE8-B4CE7DDA641D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8CD8D-62CB-4E85-A61D-295E67DDD3C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43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14678-E1B2-428A-9DA4-B42F3DF20C0A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B9897-2989-4678-8659-25E517012FF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05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96112-FAC3-41A2-ACA1-E92848961B88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AFB79-497A-49AA-AB9A-7BD8A578562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33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88913"/>
            <a:ext cx="8382000" cy="7207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85800" y="1052513"/>
            <a:ext cx="4114800" cy="52562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0" y="1052513"/>
            <a:ext cx="4114800" cy="52562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1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A7CCF-A6BC-44BD-ADB4-D97F4C50E0A8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2108F-8BE1-49FF-9F3D-F42F8FDB9BF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5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A0944-BAA6-48DB-AD2C-FBF49738B240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1B0AC-C93D-48E5-AE45-BD49D854D84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2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B4C1A-2C58-4BDD-960D-15AAAADAE4A6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D56D3-EA17-488F-B5EC-BEE2243ABB2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4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70063"/>
            <a:ext cx="3786188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1770063"/>
            <a:ext cx="3787775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FE5C5-3270-4487-867A-C5C533B2F955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1ECE2-F1BE-4A6B-9D90-1E39D26DD2A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EA29F-6B9D-494B-9521-60541D7CD7B4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8179C-59DD-4AC9-B3DC-C4F42391E52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6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A8F2D-1AEF-47FB-8B97-A5FE04965E76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EF667-2C66-48CE-9F11-F43A45C867C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/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C733E-CACE-4834-9D49-94ED5F852473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3F29F-06D1-49A8-AB45-CA14ADFA85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9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50" y="609600"/>
            <a:ext cx="3427413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65361-B019-41E1-AADC-66C4BC717EB6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7D212-42A3-4107-A1CB-A5E3C4665A1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0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64463" cy="969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31963"/>
            <a:ext cx="7764463" cy="40592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dirty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fld id="{E1A42D2C-D624-4A3B-A9FF-4421D0D7AB0E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dirty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113" y="5883275"/>
            <a:ext cx="565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dirty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fld id="{221BE4B1-329A-4838-993D-7E875BF44B0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31" name="Line 40"/>
          <p:cNvSpPr>
            <a:spLocks noChangeShapeType="1"/>
          </p:cNvSpPr>
          <p:nvPr userDrawn="1"/>
        </p:nvSpPr>
        <p:spPr bwMode="auto">
          <a:xfrm>
            <a:off x="107950" y="6567488"/>
            <a:ext cx="8964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8" r:id="rId5"/>
    <p:sldLayoutId id="2147483690" r:id="rId6"/>
    <p:sldLayoutId id="2147483691" r:id="rId7"/>
    <p:sldLayoutId id="2147483692" r:id="rId8"/>
    <p:sldLayoutId id="2147483699" r:id="rId9"/>
    <p:sldLayoutId id="2147483700" r:id="rId10"/>
    <p:sldLayoutId id="2147483693" r:id="rId11"/>
    <p:sldLayoutId id="2147483701" r:id="rId12"/>
    <p:sldLayoutId id="2147483694" r:id="rId13"/>
    <p:sldLayoutId id="2147483695" r:id="rId14"/>
    <p:sldLayoutId id="2147483702" r:id="rId15"/>
    <p:sldLayoutId id="2147483696" r:id="rId16"/>
    <p:sldLayoutId id="2147483697" r:id="rId17"/>
    <p:sldLayoutId id="2147483703" r:id="rId18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Trebuchet MS" panose="020B0603020202020204" pitchFamily="34" charset="0"/>
          <a:cs typeface="Trebuchet M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48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138" indent="-269875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525" indent="-2159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888" indent="-2159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225" indent="-2159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73238"/>
            <a:ext cx="7772400" cy="1655762"/>
          </a:xfrm>
        </p:spPr>
        <p:txBody>
          <a:bodyPr anchor="ctr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altLang="pt-BR" sz="3000">
                <a:latin typeface="Book Antiqua" panose="02040602050305030304" pitchFamily="18" charset="0"/>
                <a:ea typeface="+mj-ea"/>
              </a:rPr>
              <a:t>Programação I - 2ª fase</a:t>
            </a:r>
            <a:r>
              <a:rPr lang="en-GB" altLang="pt-BR" sz="3000">
                <a:ea typeface="+mj-ea"/>
              </a:rPr>
              <a:t/>
            </a:r>
            <a:br>
              <a:rPr lang="en-GB" altLang="pt-BR" sz="3000">
                <a:ea typeface="+mj-ea"/>
              </a:rPr>
            </a:br>
            <a:r>
              <a:rPr lang="en-GB" altLang="pt-BR" sz="3000">
                <a:ea typeface="+mj-ea"/>
              </a:rPr>
              <a:t/>
            </a:r>
            <a:br>
              <a:rPr lang="en-GB" altLang="pt-BR" sz="3000">
                <a:ea typeface="+mj-ea"/>
              </a:rPr>
            </a:br>
            <a:r>
              <a:rPr lang="en-GB" altLang="pt-BR" sz="3000">
                <a:ea typeface="+mj-ea"/>
              </a:rPr>
              <a:t>Equivalência entre </a:t>
            </a:r>
            <a:br>
              <a:rPr lang="en-GB" altLang="pt-BR" sz="3000">
                <a:ea typeface="+mj-ea"/>
              </a:rPr>
            </a:br>
            <a:r>
              <a:rPr lang="en-GB" altLang="pt-BR" sz="3000">
                <a:ea typeface="+mj-ea"/>
              </a:rPr>
              <a:t>matrizes e ponteiros</a:t>
            </a:r>
            <a:br>
              <a:rPr lang="en-GB" altLang="pt-BR" sz="3000">
                <a:ea typeface="+mj-ea"/>
              </a:rPr>
            </a:br>
            <a:endParaRPr lang="en-GB" altLang="pt-BR" sz="3000"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8938"/>
            <a:ext cx="8382000" cy="46513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zh-CN" b="1">
                <a:ea typeface="宋体" panose="02010600030101010101" pitchFamily="2" charset="-122"/>
              </a:rPr>
              <a:t>Equivalência</a:t>
            </a:r>
            <a:r>
              <a:rPr lang="pt-BR" altLang="zh-CN" sz="2600" b="1">
                <a:ea typeface="宋体" panose="02010600030101010101" pitchFamily="2" charset="-122"/>
              </a:rPr>
              <a:t> entre ponteiros e matrizes</a:t>
            </a:r>
            <a:endParaRPr lang="pt-BR" altLang="pt-BR" sz="2600" b="1">
              <a:ea typeface="宋体" panose="02010600030101010101" pitchFamily="2" charset="-122"/>
            </a:endParaRPr>
          </a:p>
        </p:txBody>
      </p:sp>
      <p:sp>
        <p:nvSpPr>
          <p:cNvPr id="135170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052513"/>
            <a:ext cx="8382000" cy="576262"/>
          </a:xfrm>
        </p:spPr>
        <p:txBody>
          <a:bodyPr/>
          <a:lstStyle/>
          <a:p>
            <a:pPr indent="-306000" fontAlgn="auto">
              <a:buSzPct val="60000"/>
              <a:buFont typeface="Wingdings" panose="05000000000000000000" pitchFamily="2" charset="2"/>
              <a:buChar char="q"/>
              <a:defRPr/>
            </a:pPr>
            <a:r>
              <a:rPr lang="pt-BR" altLang="zh-CN" b="1">
                <a:effectLst/>
                <a:ea typeface="宋体" panose="02010600030101010101" pitchFamily="2" charset="-122"/>
              </a:rPr>
              <a:t>Resumo (1)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859338" y="3860800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/>
              <a:t>vetor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052513" y="4149725"/>
            <a:ext cx="121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/>
              <a:t>ptrVetor</a:t>
            </a:r>
          </a:p>
        </p:txBody>
      </p:sp>
      <p:sp>
        <p:nvSpPr>
          <p:cNvPr id="20486" name="Freeform 6"/>
          <p:cNvSpPr>
            <a:spLocks/>
          </p:cNvSpPr>
          <p:nvPr/>
        </p:nvSpPr>
        <p:spPr bwMode="auto">
          <a:xfrm>
            <a:off x="2195513" y="4221163"/>
            <a:ext cx="2592387" cy="720725"/>
          </a:xfrm>
          <a:custGeom>
            <a:avLst/>
            <a:gdLst>
              <a:gd name="T0" fmla="*/ 0 w 2313"/>
              <a:gd name="T1" fmla="*/ 720725 h 355"/>
              <a:gd name="T2" fmla="*/ 1473839 w 2313"/>
              <a:gd name="T3" fmla="*/ 77148 h 355"/>
              <a:gd name="T4" fmla="*/ 2592387 w 2313"/>
              <a:gd name="T5" fmla="*/ 261897 h 3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13" h="355">
                <a:moveTo>
                  <a:pt x="0" y="355"/>
                </a:moveTo>
                <a:cubicBezTo>
                  <a:pt x="465" y="215"/>
                  <a:pt x="930" y="76"/>
                  <a:pt x="1315" y="38"/>
                </a:cubicBezTo>
                <a:cubicBezTo>
                  <a:pt x="1700" y="0"/>
                  <a:pt x="2006" y="64"/>
                  <a:pt x="2313" y="129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195388" y="4652963"/>
            <a:ext cx="936625" cy="4699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pt-BR" altLang="pt-BR" b="1">
              <a:solidFill>
                <a:schemeClr val="bg2"/>
              </a:solidFill>
            </a:endParaRP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5499100" y="4359275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b="1">
                <a:latin typeface="Courier New" panose="02070309020205020404" pitchFamily="49" charset="0"/>
              </a:rPr>
              <a:t>FF10-&gt;</a:t>
            </a:r>
          </a:p>
        </p:txBody>
      </p:sp>
      <p:sp>
        <p:nvSpPr>
          <p:cNvPr id="20489" name="Text Box 14"/>
          <p:cNvSpPr txBox="1">
            <a:spLocks noChangeArrowheads="1"/>
          </p:cNvSpPr>
          <p:nvPr/>
        </p:nvSpPr>
        <p:spPr bwMode="auto">
          <a:xfrm>
            <a:off x="4981575" y="4365625"/>
            <a:ext cx="379413" cy="4699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b="1">
                <a:solidFill>
                  <a:schemeClr val="bg2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20490" name="Text Box 17"/>
          <p:cNvSpPr txBox="1">
            <a:spLocks noChangeArrowheads="1"/>
          </p:cNvSpPr>
          <p:nvPr/>
        </p:nvSpPr>
        <p:spPr bwMode="auto">
          <a:xfrm>
            <a:off x="4979988" y="4848225"/>
            <a:ext cx="379412" cy="4699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b="1">
                <a:solidFill>
                  <a:schemeClr val="bg2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20491" name="Text Box 18"/>
          <p:cNvSpPr txBox="1">
            <a:spLocks noChangeArrowheads="1"/>
          </p:cNvSpPr>
          <p:nvPr/>
        </p:nvSpPr>
        <p:spPr bwMode="auto">
          <a:xfrm>
            <a:off x="4979988" y="5329238"/>
            <a:ext cx="379412" cy="4699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b="1">
                <a:solidFill>
                  <a:schemeClr val="bg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0492" name="Text Box 19"/>
          <p:cNvSpPr txBox="1">
            <a:spLocks noChangeArrowheads="1"/>
          </p:cNvSpPr>
          <p:nvPr/>
        </p:nvSpPr>
        <p:spPr bwMode="auto">
          <a:xfrm>
            <a:off x="4984750" y="5799138"/>
            <a:ext cx="379413" cy="4699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b="1">
                <a:solidFill>
                  <a:schemeClr val="bg2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20493" name="Text Box 21"/>
          <p:cNvSpPr txBox="1">
            <a:spLocks noChangeArrowheads="1"/>
          </p:cNvSpPr>
          <p:nvPr/>
        </p:nvSpPr>
        <p:spPr bwMode="auto">
          <a:xfrm>
            <a:off x="1217613" y="4652963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b="1">
                <a:solidFill>
                  <a:schemeClr val="bg1"/>
                </a:solidFill>
                <a:latin typeface="Courier New" panose="02070309020205020404" pitchFamily="49" charset="0"/>
              </a:rPr>
              <a:t>FF10</a:t>
            </a:r>
          </a:p>
        </p:txBody>
      </p:sp>
      <p:sp>
        <p:nvSpPr>
          <p:cNvPr id="20494" name="Rectangle 24"/>
          <p:cNvSpPr>
            <a:spLocks noChangeArrowheads="1"/>
          </p:cNvSpPr>
          <p:nvPr/>
        </p:nvSpPr>
        <p:spPr bwMode="auto">
          <a:xfrm>
            <a:off x="685800" y="1700213"/>
            <a:ext cx="8207375" cy="20891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533400" indent="-5334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26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pt-BR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vetor[10];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pt-BR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*ptrVetor;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pt-BR" altLang="zh-CN" sz="1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pt-BR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ptrVetor = vetor;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pt-BR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OU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pt-BR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ptrVetor = &amp;vetor[0];  </a:t>
            </a:r>
          </a:p>
        </p:txBody>
      </p:sp>
      <p:sp>
        <p:nvSpPr>
          <p:cNvPr id="20495" name="Text Box 26"/>
          <p:cNvSpPr txBox="1">
            <a:spLocks noChangeArrowheads="1"/>
          </p:cNvSpPr>
          <p:nvPr/>
        </p:nvSpPr>
        <p:spPr bwMode="auto">
          <a:xfrm>
            <a:off x="6723063" y="4868863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zh-CN" sz="2000" b="1">
                <a:solidFill>
                  <a:srgbClr val="F5F8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&amp;vetor[1];</a:t>
            </a:r>
            <a:endParaRPr lang="pt-BR" altLang="pt-BR" sz="2000" b="1">
              <a:solidFill>
                <a:srgbClr val="F5F866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0496" name="Text Box 27"/>
          <p:cNvSpPr txBox="1">
            <a:spLocks noChangeArrowheads="1"/>
          </p:cNvSpPr>
          <p:nvPr/>
        </p:nvSpPr>
        <p:spPr bwMode="auto">
          <a:xfrm>
            <a:off x="6724650" y="4394200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zh-CN" sz="2000" b="1">
                <a:solidFill>
                  <a:srgbClr val="F5F8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&amp;vetor[0];</a:t>
            </a:r>
            <a:endParaRPr lang="pt-BR" altLang="pt-BR" sz="2000" b="1">
              <a:solidFill>
                <a:srgbClr val="F5F866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0497" name="Text Box 28"/>
          <p:cNvSpPr txBox="1">
            <a:spLocks noChangeArrowheads="1"/>
          </p:cNvSpPr>
          <p:nvPr/>
        </p:nvSpPr>
        <p:spPr bwMode="auto">
          <a:xfrm>
            <a:off x="6762750" y="5805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zh-CN" sz="2000" b="1">
                <a:solidFill>
                  <a:srgbClr val="F5F8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&amp;vetor[3];</a:t>
            </a:r>
            <a:endParaRPr lang="pt-BR" altLang="pt-BR" sz="2000" b="1">
              <a:solidFill>
                <a:srgbClr val="F5F866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0498" name="Text Box 29"/>
          <p:cNvSpPr txBox="1">
            <a:spLocks noChangeArrowheads="1"/>
          </p:cNvSpPr>
          <p:nvPr/>
        </p:nvSpPr>
        <p:spPr bwMode="auto">
          <a:xfrm>
            <a:off x="6748463" y="5370513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zh-CN" sz="2000" b="1">
                <a:solidFill>
                  <a:srgbClr val="F5F8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&amp;vetor[2];</a:t>
            </a:r>
            <a:endParaRPr lang="pt-BR" altLang="pt-BR" sz="2000" b="1">
              <a:solidFill>
                <a:srgbClr val="F5F866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0499" name="Text Box 30"/>
          <p:cNvSpPr txBox="1">
            <a:spLocks noChangeArrowheads="1"/>
          </p:cNvSpPr>
          <p:nvPr/>
        </p:nvSpPr>
        <p:spPr bwMode="auto">
          <a:xfrm>
            <a:off x="5480050" y="4840288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b="1">
                <a:latin typeface="Courier New" panose="02070309020205020404" pitchFamily="49" charset="0"/>
              </a:rPr>
              <a:t>FF14-&gt;</a:t>
            </a:r>
          </a:p>
        </p:txBody>
      </p:sp>
      <p:sp>
        <p:nvSpPr>
          <p:cNvPr id="20500" name="Text Box 31"/>
          <p:cNvSpPr txBox="1">
            <a:spLocks noChangeArrowheads="1"/>
          </p:cNvSpPr>
          <p:nvPr/>
        </p:nvSpPr>
        <p:spPr bwMode="auto">
          <a:xfrm>
            <a:off x="5494338" y="5329238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b="1">
                <a:latin typeface="Courier New" panose="02070309020205020404" pitchFamily="49" charset="0"/>
              </a:rPr>
              <a:t>FF18-&gt;</a:t>
            </a:r>
          </a:p>
        </p:txBody>
      </p:sp>
      <p:sp>
        <p:nvSpPr>
          <p:cNvPr id="20501" name="Text Box 32"/>
          <p:cNvSpPr txBox="1">
            <a:spLocks noChangeArrowheads="1"/>
          </p:cNvSpPr>
          <p:nvPr/>
        </p:nvSpPr>
        <p:spPr bwMode="auto">
          <a:xfrm>
            <a:off x="5508625" y="5780088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b="1">
                <a:latin typeface="Courier New" panose="02070309020205020404" pitchFamily="49" charset="0"/>
              </a:rPr>
              <a:t>FF1B-&gt;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8938"/>
            <a:ext cx="8382000" cy="46513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zh-CN" b="1">
                <a:ea typeface="宋体" panose="02010600030101010101" pitchFamily="2" charset="-122"/>
              </a:rPr>
              <a:t>Equivalência</a:t>
            </a:r>
            <a:r>
              <a:rPr lang="pt-BR" altLang="zh-CN" sz="2600" b="1">
                <a:ea typeface="宋体" panose="02010600030101010101" pitchFamily="2" charset="-122"/>
              </a:rPr>
              <a:t> entre ponteiros e matrizes</a:t>
            </a:r>
            <a:endParaRPr lang="pt-BR" altLang="pt-BR" sz="2600" b="1">
              <a:ea typeface="宋体" panose="02010600030101010101" pitchFamily="2" charset="-122"/>
            </a:endParaRPr>
          </a:p>
        </p:txBody>
      </p:sp>
      <p:sp>
        <p:nvSpPr>
          <p:cNvPr id="13926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052513"/>
            <a:ext cx="8382000" cy="576262"/>
          </a:xfrm>
        </p:spPr>
        <p:txBody>
          <a:bodyPr/>
          <a:lstStyle/>
          <a:p>
            <a:pPr indent="-306000" fontAlgn="auto">
              <a:buSzPct val="60000"/>
              <a:buFont typeface="Wingdings" panose="05000000000000000000" pitchFamily="2" charset="2"/>
              <a:buChar char="q"/>
              <a:defRPr/>
            </a:pPr>
            <a:r>
              <a:rPr lang="pt-BR" altLang="zh-CN" b="1">
                <a:effectLst/>
                <a:ea typeface="宋体" panose="02010600030101010101" pitchFamily="2" charset="-122"/>
              </a:rPr>
              <a:t>Resumo (2)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554538" y="3979863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/>
              <a:t>vetor</a:t>
            </a:r>
          </a:p>
        </p:txBody>
      </p:sp>
      <p:sp>
        <p:nvSpPr>
          <p:cNvPr id="21509" name="Text Box 9"/>
          <p:cNvSpPr txBox="1">
            <a:spLocks noChangeArrowheads="1"/>
          </p:cNvSpPr>
          <p:nvPr/>
        </p:nvSpPr>
        <p:spPr bwMode="auto">
          <a:xfrm>
            <a:off x="4765675" y="4478338"/>
            <a:ext cx="379413" cy="4699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b="1">
                <a:solidFill>
                  <a:schemeClr val="bg2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21510" name="Text Box 10"/>
          <p:cNvSpPr txBox="1">
            <a:spLocks noChangeArrowheads="1"/>
          </p:cNvSpPr>
          <p:nvPr/>
        </p:nvSpPr>
        <p:spPr bwMode="auto">
          <a:xfrm>
            <a:off x="4764088" y="4960938"/>
            <a:ext cx="379412" cy="4699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b="1">
                <a:solidFill>
                  <a:schemeClr val="bg2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21511" name="Text Box 11"/>
          <p:cNvSpPr txBox="1">
            <a:spLocks noChangeArrowheads="1"/>
          </p:cNvSpPr>
          <p:nvPr/>
        </p:nvSpPr>
        <p:spPr bwMode="auto">
          <a:xfrm>
            <a:off x="4764088" y="5441950"/>
            <a:ext cx="379412" cy="4699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b="1">
                <a:solidFill>
                  <a:schemeClr val="bg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1512" name="Text Box 12"/>
          <p:cNvSpPr txBox="1">
            <a:spLocks noChangeArrowheads="1"/>
          </p:cNvSpPr>
          <p:nvPr/>
        </p:nvSpPr>
        <p:spPr bwMode="auto">
          <a:xfrm>
            <a:off x="4768850" y="5911850"/>
            <a:ext cx="379413" cy="4699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b="1">
                <a:solidFill>
                  <a:schemeClr val="bg2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21513" name="Text Box 15"/>
          <p:cNvSpPr txBox="1">
            <a:spLocks noChangeArrowheads="1"/>
          </p:cNvSpPr>
          <p:nvPr/>
        </p:nvSpPr>
        <p:spPr bwMode="auto">
          <a:xfrm>
            <a:off x="1906588" y="4981575"/>
            <a:ext cx="1860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zh-CN" sz="2000" b="1">
                <a:solidFill>
                  <a:srgbClr val="F5F8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ptrVetor[1]</a:t>
            </a:r>
            <a:endParaRPr lang="pt-BR" altLang="pt-BR" sz="2000" b="1">
              <a:solidFill>
                <a:srgbClr val="F5F866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1514" name="Text Box 16"/>
          <p:cNvSpPr txBox="1">
            <a:spLocks noChangeArrowheads="1"/>
          </p:cNvSpPr>
          <p:nvPr/>
        </p:nvSpPr>
        <p:spPr bwMode="auto">
          <a:xfrm>
            <a:off x="1908175" y="4506913"/>
            <a:ext cx="1860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zh-CN" sz="2000" b="1">
                <a:solidFill>
                  <a:srgbClr val="F5F8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ptrVetor[0]</a:t>
            </a:r>
            <a:endParaRPr lang="pt-BR" altLang="pt-BR" sz="2000" b="1">
              <a:solidFill>
                <a:srgbClr val="F5F866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1515" name="Text Box 17"/>
          <p:cNvSpPr txBox="1">
            <a:spLocks noChangeArrowheads="1"/>
          </p:cNvSpPr>
          <p:nvPr/>
        </p:nvSpPr>
        <p:spPr bwMode="auto">
          <a:xfrm>
            <a:off x="1946275" y="5918200"/>
            <a:ext cx="1860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zh-CN" sz="2000" b="1">
                <a:solidFill>
                  <a:srgbClr val="F5F8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ptrVetor[3]</a:t>
            </a:r>
            <a:endParaRPr lang="pt-BR" altLang="pt-BR" sz="2000" b="1">
              <a:solidFill>
                <a:srgbClr val="F5F866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1516" name="Text Box 18"/>
          <p:cNvSpPr txBox="1">
            <a:spLocks noChangeArrowheads="1"/>
          </p:cNvSpPr>
          <p:nvPr/>
        </p:nvSpPr>
        <p:spPr bwMode="auto">
          <a:xfrm>
            <a:off x="1931988" y="5483225"/>
            <a:ext cx="1860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zh-CN" sz="2000" b="1">
                <a:solidFill>
                  <a:srgbClr val="F5F8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ptrVetor[2]</a:t>
            </a:r>
            <a:endParaRPr lang="pt-BR" altLang="pt-BR" sz="2000" b="1">
              <a:solidFill>
                <a:srgbClr val="F5F866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1517" name="AutoShape 22"/>
          <p:cNvSpPr>
            <a:spLocks noChangeArrowheads="1"/>
          </p:cNvSpPr>
          <p:nvPr/>
        </p:nvSpPr>
        <p:spPr bwMode="auto">
          <a:xfrm>
            <a:off x="3779838" y="6008688"/>
            <a:ext cx="976312" cy="269875"/>
          </a:xfrm>
          <a:prstGeom prst="rightArrow">
            <a:avLst>
              <a:gd name="adj1" fmla="val 50000"/>
              <a:gd name="adj2" fmla="val 9044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21518" name="AutoShape 23"/>
          <p:cNvSpPr>
            <a:spLocks noChangeArrowheads="1"/>
          </p:cNvSpPr>
          <p:nvPr/>
        </p:nvSpPr>
        <p:spPr bwMode="auto">
          <a:xfrm>
            <a:off x="3752850" y="5054600"/>
            <a:ext cx="976313" cy="269875"/>
          </a:xfrm>
          <a:prstGeom prst="rightArrow">
            <a:avLst>
              <a:gd name="adj1" fmla="val 50000"/>
              <a:gd name="adj2" fmla="val 9044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21519" name="AutoShape 24"/>
          <p:cNvSpPr>
            <a:spLocks noChangeArrowheads="1"/>
          </p:cNvSpPr>
          <p:nvPr/>
        </p:nvSpPr>
        <p:spPr bwMode="auto">
          <a:xfrm>
            <a:off x="3779838" y="5557838"/>
            <a:ext cx="976312" cy="269875"/>
          </a:xfrm>
          <a:prstGeom prst="rightArrow">
            <a:avLst>
              <a:gd name="adj1" fmla="val 50000"/>
              <a:gd name="adj2" fmla="val 9044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21520" name="AutoShape 25"/>
          <p:cNvSpPr>
            <a:spLocks noChangeArrowheads="1"/>
          </p:cNvSpPr>
          <p:nvPr/>
        </p:nvSpPr>
        <p:spPr bwMode="auto">
          <a:xfrm>
            <a:off x="3749675" y="4567238"/>
            <a:ext cx="976313" cy="269875"/>
          </a:xfrm>
          <a:prstGeom prst="rightArrow">
            <a:avLst>
              <a:gd name="adj1" fmla="val 50000"/>
              <a:gd name="adj2" fmla="val 9044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21521" name="Text Box 26"/>
          <p:cNvSpPr txBox="1">
            <a:spLocks noChangeArrowheads="1"/>
          </p:cNvSpPr>
          <p:nvPr/>
        </p:nvSpPr>
        <p:spPr bwMode="auto">
          <a:xfrm>
            <a:off x="5216525" y="4981575"/>
            <a:ext cx="140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zh-CN" sz="2000" b="1">
                <a:solidFill>
                  <a:srgbClr val="F5F8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vetor[1]</a:t>
            </a:r>
            <a:endParaRPr lang="pt-BR" altLang="pt-BR" sz="2000" b="1">
              <a:solidFill>
                <a:srgbClr val="F5F866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1522" name="Text Box 27"/>
          <p:cNvSpPr txBox="1">
            <a:spLocks noChangeArrowheads="1"/>
          </p:cNvSpPr>
          <p:nvPr/>
        </p:nvSpPr>
        <p:spPr bwMode="auto">
          <a:xfrm>
            <a:off x="5218113" y="4506913"/>
            <a:ext cx="140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zh-CN" sz="2000" b="1">
                <a:solidFill>
                  <a:srgbClr val="F5F8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vetor[0]</a:t>
            </a:r>
            <a:endParaRPr lang="pt-BR" altLang="pt-BR" sz="2000" b="1">
              <a:solidFill>
                <a:srgbClr val="F5F866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1523" name="Text Box 28"/>
          <p:cNvSpPr txBox="1">
            <a:spLocks noChangeArrowheads="1"/>
          </p:cNvSpPr>
          <p:nvPr/>
        </p:nvSpPr>
        <p:spPr bwMode="auto">
          <a:xfrm>
            <a:off x="5256213" y="5918200"/>
            <a:ext cx="140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zh-CN" sz="2000" b="1">
                <a:solidFill>
                  <a:srgbClr val="F5F8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vetor[3]</a:t>
            </a:r>
            <a:endParaRPr lang="pt-BR" altLang="pt-BR" sz="2000" b="1">
              <a:solidFill>
                <a:srgbClr val="F5F866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1524" name="Text Box 29"/>
          <p:cNvSpPr txBox="1">
            <a:spLocks noChangeArrowheads="1"/>
          </p:cNvSpPr>
          <p:nvPr/>
        </p:nvSpPr>
        <p:spPr bwMode="auto">
          <a:xfrm>
            <a:off x="5241925" y="5483225"/>
            <a:ext cx="140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zh-CN" sz="2000" b="1">
                <a:solidFill>
                  <a:srgbClr val="F5F8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vetor[2]</a:t>
            </a:r>
            <a:endParaRPr lang="pt-BR" altLang="pt-BR" sz="2000" b="1">
              <a:solidFill>
                <a:srgbClr val="F5F866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1525" name="Rectangle 30"/>
          <p:cNvSpPr>
            <a:spLocks noChangeArrowheads="1"/>
          </p:cNvSpPr>
          <p:nvPr/>
        </p:nvSpPr>
        <p:spPr bwMode="auto">
          <a:xfrm>
            <a:off x="685800" y="1771650"/>
            <a:ext cx="8207375" cy="20891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533400" indent="-5334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26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pt-BR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vetor[10];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pt-BR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*ptrVetor;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pt-BR" altLang="zh-CN" sz="1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pt-BR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ptrVetor = vetor;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pt-BR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OU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pt-BR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ptrVetor = &amp;vetor[0];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8382000" cy="7207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zh-CN" b="1">
                <a:ea typeface="宋体" panose="02010600030101010101" pitchFamily="2" charset="-122"/>
              </a:rPr>
              <a:t>Equivalência entre ponteiros e matrizes</a:t>
            </a:r>
            <a:endParaRPr lang="pt-BR" altLang="pt-BR" b="1">
              <a:ea typeface="+mj-ea"/>
            </a:endParaRPr>
          </a:p>
        </p:txBody>
      </p:sp>
      <p:sp>
        <p:nvSpPr>
          <p:cNvPr id="126995" name="Rectangle 19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52513"/>
            <a:ext cx="8382000" cy="4105275"/>
          </a:xfrm>
        </p:spPr>
        <p:txBody>
          <a:bodyPr/>
          <a:lstStyle/>
          <a:p>
            <a:pPr marL="533400" indent="-533400" fontAlgn="auto">
              <a:buFont typeface="Wingdings 2" charset="2"/>
              <a:buChar char=""/>
              <a:defRPr/>
            </a:pPr>
            <a:r>
              <a:rPr lang="pt-BR" altLang="zh-CN" sz="2400" b="1">
                <a:effectLst/>
                <a:ea typeface="宋体" panose="02010600030101010101" pitchFamily="2" charset="-122"/>
              </a:rPr>
              <a:t>Há algumas similaridades entre ponteiros e matrizes. Eles não são iguais, mas a forma como um programa em C opera estes elementos internamente, acaba criando uma relação entre eles. </a:t>
            </a:r>
          </a:p>
          <a:p>
            <a:pPr marL="533400" indent="-533400" fontAlgn="auto">
              <a:buFont typeface="Monotype Sorts" pitchFamily="2" charset="2"/>
              <a:buNone/>
              <a:defRPr/>
            </a:pPr>
            <a:endParaRPr lang="pt-BR" altLang="zh-CN" sz="2400" b="1">
              <a:effectLst/>
              <a:ea typeface="宋体" panose="02010600030101010101" pitchFamily="2" charset="-122"/>
            </a:endParaRPr>
          </a:p>
          <a:p>
            <a:pPr marL="533400" indent="-533400" fontAlgn="auto">
              <a:buFont typeface="Wingdings 2" charset="2"/>
              <a:buChar char=""/>
              <a:defRPr/>
            </a:pPr>
            <a:r>
              <a:rPr lang="pt-BR" altLang="zh-CN" sz="2400" b="1">
                <a:effectLst/>
                <a:ea typeface="宋体" panose="02010600030101010101" pitchFamily="2" charset="-122"/>
              </a:rPr>
              <a:t>A principal característica é o fato de que operações com matrizes são sempre baseadas em ponteiros. Em um programa em C, o </a:t>
            </a:r>
            <a:r>
              <a:rPr lang="pt-BR" altLang="zh-CN" sz="2400" b="1">
                <a:solidFill>
                  <a:srgbClr val="FFCC66"/>
                </a:solidFill>
                <a:effectLst/>
                <a:ea typeface="宋体" panose="02010600030101010101" pitchFamily="2" charset="-122"/>
              </a:rPr>
              <a:t>nome de uma matriz é sempre tratado como um ponteiro para o primeiro elemento da matriz</a:t>
            </a:r>
            <a:r>
              <a:rPr lang="pt-BR" altLang="zh-CN" sz="2400" b="1">
                <a:effectLst/>
                <a:ea typeface="宋体" panose="02010600030101010101" pitchFamily="2" charset="-122"/>
              </a:rPr>
              <a:t>, exceto na declaração (definição) da variável.</a:t>
            </a:r>
            <a:endParaRPr lang="pt-BR" altLang="pt-BR" sz="2400" b="1">
              <a:effectLst/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84213" y="8064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8382000" cy="7207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zh-CN" b="1">
                <a:ea typeface="宋体" panose="02010600030101010101" pitchFamily="2" charset="-122"/>
              </a:rPr>
              <a:t>Equivalência entre ponteiros e matrizes</a:t>
            </a:r>
            <a:endParaRPr lang="pt-BR" altLang="pt-BR" b="1">
              <a:ea typeface="+mj-ea"/>
            </a:endParaRPr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08050"/>
            <a:ext cx="8382000" cy="504825"/>
          </a:xfrm>
        </p:spPr>
        <p:txBody>
          <a:bodyPr/>
          <a:lstStyle/>
          <a:p>
            <a:pPr marL="533400" indent="-533400" fontAlgn="auto">
              <a:buFont typeface="Wingdings 2" charset="2"/>
              <a:buChar char=""/>
              <a:defRPr/>
            </a:pPr>
            <a:r>
              <a:rPr lang="pt-BR" altLang="zh-CN" sz="2400">
                <a:effectLst/>
                <a:ea typeface="宋体" panose="02010600030101010101" pitchFamily="2" charset="-122"/>
              </a:rPr>
              <a:t>Exemplo:</a:t>
            </a:r>
            <a:endParaRPr lang="pt-BR" altLang="pt-BR" sz="2400">
              <a:effectLst/>
            </a:endParaRP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684213" y="8064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685800" y="1557338"/>
            <a:ext cx="8207375" cy="324008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533400" indent="-5334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26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pt-BR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vetor[10]; /* “vetor” é o nome da matriz */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pt-BR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*ptrVetor; /* “ptrVetor” é um ponteiro para um inteiro */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pt-BR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*ptrInt;   /* “ptrInt” é um ponteiro para um inteiro */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pt-BR" altLang="zh-CN" sz="16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pt-BR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as linhas abaixo têm o mesmo significado: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pt-BR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UM PONTEIRO RECEBE UMA MATRIZ DO MESMO TIPO */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pt-BR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ptrVetor = vetor;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pt-BR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ptrVetor = &amp;vetor[0]; /* mesmo significado da linha anterior */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pt-BR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ptrInt   = vetor;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pt-BR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ptrInt   = &amp;vetor[0]; /* mesmo significado da linha anterior */</a:t>
            </a: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85800" y="5013325"/>
            <a:ext cx="7989888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pt-BR" altLang="zh-CN" smtClean="0">
                <a:ea typeface="宋体" panose="02010600030101010101" pitchFamily="2" charset="-122"/>
              </a:rPr>
              <a:t>Depois de obter o endereço de memória do primeiro elemento do vetor, o ponteiro pode ter acesso a todos os outros elementos.</a:t>
            </a:r>
            <a:endParaRPr lang="pt-BR" alt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8382000" cy="7207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zh-CN" b="1">
                <a:ea typeface="宋体" panose="02010600030101010101" pitchFamily="2" charset="-122"/>
              </a:rPr>
              <a:t>Equivalência entre ponteiros e matrizes</a:t>
            </a:r>
            <a:endParaRPr lang="pt-BR" altLang="pt-BR" b="1">
              <a:ea typeface="+mj-ea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84213" y="8064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654050" y="3284538"/>
            <a:ext cx="8382000" cy="3240087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533400" indent="-5334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26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pt-BR" altLang="zh-CN">
                <a:solidFill>
                  <a:srgbClr val="0239C4"/>
                </a:solidFill>
                <a:ea typeface="宋体" panose="02010600030101010101" pitchFamily="2" charset="-122"/>
              </a:rPr>
              <a:t>O que é preciso considerar para entender as linhas acima: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AutoNum type="arabicParenR"/>
            </a:pPr>
            <a:r>
              <a:rPr lang="pt-BR" altLang="zh-CN" sz="2000">
                <a:solidFill>
                  <a:srgbClr val="0239C4"/>
                </a:solidFill>
                <a:ea typeface="宋体" panose="02010600030101010101" pitchFamily="2" charset="-122"/>
              </a:rPr>
              <a:t>Os ponteiros “ptrVetor” e “ptrInt” são ponteiros do tipo inteiro (int);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AutoNum type="arabicParenR"/>
            </a:pPr>
            <a:r>
              <a:rPr lang="pt-BR" altLang="zh-CN" sz="2000">
                <a:solidFill>
                  <a:srgbClr val="0239C4"/>
                </a:solidFill>
                <a:ea typeface="宋体" panose="02010600030101010101" pitchFamily="2" charset="-122"/>
              </a:rPr>
              <a:t>A matriz “vetor” é uma matriz de inteiros;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AutoNum type="arabicParenR"/>
            </a:pPr>
            <a:r>
              <a:rPr lang="pt-BR" altLang="zh-CN" sz="2000">
                <a:solidFill>
                  <a:srgbClr val="0239C4"/>
                </a:solidFill>
                <a:ea typeface="宋体" panose="02010600030101010101" pitchFamily="2" charset="-122"/>
              </a:rPr>
              <a:t>A operação de atribuição (=) é permitida entre ponteiros de mesmo tipo;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AutoNum type="arabicParenR"/>
            </a:pPr>
            <a:r>
              <a:rPr lang="pt-BR" altLang="zh-CN" sz="2000">
                <a:solidFill>
                  <a:srgbClr val="0239C4"/>
                </a:solidFill>
                <a:ea typeface="宋体" panose="02010600030101010101" pitchFamily="2" charset="-122"/>
              </a:rPr>
              <a:t>A linguagem C trata o nome de uma matriz como se fosse um ponteiro para o primeiro elemento da matriz;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AutoNum type="arabicParenR"/>
            </a:pPr>
            <a:r>
              <a:rPr lang="pt-BR" altLang="zh-CN" sz="2000">
                <a:solidFill>
                  <a:srgbClr val="0239C4"/>
                </a:solidFill>
                <a:ea typeface="宋体" panose="02010600030101010101" pitchFamily="2" charset="-122"/>
              </a:rPr>
              <a:t>Então um ponteiro para “int” pode receber uma matriz unidimensional do tipo “int”.</a:t>
            </a:r>
          </a:p>
        </p:txBody>
      </p:sp>
      <p:sp>
        <p:nvSpPr>
          <p:cNvPr id="14341" name="Rectangle 9"/>
          <p:cNvSpPr>
            <a:spLocks noChangeArrowheads="1"/>
          </p:cNvSpPr>
          <p:nvPr/>
        </p:nvSpPr>
        <p:spPr bwMode="auto">
          <a:xfrm>
            <a:off x="611188" y="1268413"/>
            <a:ext cx="8424862" cy="172878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533400" indent="-5334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26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pt-BR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ptrVetor = vetor;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pt-BR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ptrVetor = &amp;vetor[0]; </a:t>
            </a:r>
            <a:r>
              <a:rPr lang="pt-BR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mesmo significado da linha anterior */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pt-BR" altLang="zh-CN" sz="1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pt-BR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ptrInt   = vetor;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pt-BR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ptrInt   = &amp;vetor[0]; </a:t>
            </a:r>
            <a:r>
              <a:rPr lang="pt-BR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mesmo significado da linha anterior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8382000" cy="7207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zh-CN" b="1">
                <a:ea typeface="宋体" panose="02010600030101010101" pitchFamily="2" charset="-122"/>
              </a:rPr>
              <a:t>Equivalência entre ponteiros e matrizes</a:t>
            </a:r>
            <a:endParaRPr lang="pt-BR" altLang="pt-BR" b="1">
              <a:ea typeface="+mj-ea"/>
            </a:endParaRPr>
          </a:p>
        </p:txBody>
      </p:sp>
      <p:sp>
        <p:nvSpPr>
          <p:cNvPr id="131078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828675" y="2349500"/>
            <a:ext cx="8207375" cy="2735263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533400" indent="-533400" fontAlgn="auto">
              <a:buFont typeface="Monotype Sorts" pitchFamily="2" charset="2"/>
              <a:buNone/>
              <a:defRPr/>
            </a:pPr>
            <a:r>
              <a:rPr lang="pt-BR" altLang="zh-CN" sz="180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vetor[10];    /* “vetor” é o nome da matriz */</a:t>
            </a:r>
          </a:p>
          <a:p>
            <a:pPr marL="533400" indent="-533400" fontAlgn="auto">
              <a:buFont typeface="Monotype Sorts" pitchFamily="2" charset="2"/>
              <a:buNone/>
              <a:defRPr/>
            </a:pPr>
            <a:r>
              <a:rPr lang="pt-BR" altLang="zh-CN" sz="180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 *ptrVetor;  /* “ptrVetor” é um ponteiro para um                        			“float” */</a:t>
            </a:r>
          </a:p>
          <a:p>
            <a:pPr marL="533400" indent="-533400" fontAlgn="auto">
              <a:buFont typeface="Monotype Sorts" pitchFamily="2" charset="2"/>
              <a:buNone/>
              <a:defRPr/>
            </a:pPr>
            <a:endParaRPr lang="pt-BR" altLang="zh-CN" sz="1800">
              <a:effectLst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533400" indent="-533400" fontAlgn="auto">
              <a:buFont typeface="Monotype Sorts" pitchFamily="2" charset="2"/>
              <a:buNone/>
              <a:defRPr/>
            </a:pPr>
            <a:r>
              <a:rPr lang="pt-BR" altLang="zh-CN" sz="180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as linhas abaixo ESTÃO INCORRETAS, pois a matriz e o ponteiro são de tipos diferentes */</a:t>
            </a:r>
          </a:p>
          <a:p>
            <a:pPr marL="533400" indent="-533400" fontAlgn="auto">
              <a:buFont typeface="Monotype Sorts" pitchFamily="2" charset="2"/>
              <a:buNone/>
              <a:defRPr/>
            </a:pPr>
            <a:r>
              <a:rPr lang="pt-BR" altLang="zh-CN" sz="180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ptrVetor = vetor;  //ERRADO</a:t>
            </a:r>
          </a:p>
          <a:p>
            <a:pPr marL="533400" indent="-533400" fontAlgn="auto">
              <a:buFont typeface="Monotype Sorts" pitchFamily="2" charset="2"/>
              <a:buNone/>
              <a:defRPr/>
            </a:pPr>
            <a:r>
              <a:rPr lang="pt-BR" altLang="zh-CN" sz="180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ptrVetor = &amp;vetor[0];  //ERRADO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684213" y="8064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684213" y="1125538"/>
            <a:ext cx="8382000" cy="11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533400" indent="-5334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26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r>
              <a:rPr lang="pt-BR" altLang="zh-CN" b="1">
                <a:ea typeface="宋体" panose="02010600030101010101" pitchFamily="2" charset="-122"/>
              </a:rPr>
              <a:t>É importante ressaltar que quando a matriz é de um tipo e o ponteiro é de outro, não é possível fazer a atribuição.</a:t>
            </a:r>
            <a:endParaRPr lang="pt-BR" altLang="zh-CN" sz="2000">
              <a:solidFill>
                <a:srgbClr val="DF9A2B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8382000" cy="7207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zh-CN" b="1">
                <a:ea typeface="宋体" panose="02010600030101010101" pitchFamily="2" charset="-122"/>
              </a:rPr>
              <a:t>Equivalência entre ponteiros e matrizes</a:t>
            </a:r>
            <a:endParaRPr lang="pt-BR" altLang="pt-BR" b="1">
              <a:ea typeface="+mj-ea"/>
            </a:endParaRPr>
          </a:p>
        </p:txBody>
      </p:sp>
      <p:sp>
        <p:nvSpPr>
          <p:cNvPr id="129033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52513"/>
            <a:ext cx="7989888" cy="1584325"/>
          </a:xfrm>
        </p:spPr>
        <p:txBody>
          <a:bodyPr/>
          <a:lstStyle/>
          <a:p>
            <a:pPr indent="-306000" fontAlgn="auto">
              <a:buFont typeface="Wingdings 2" charset="2"/>
              <a:buChar char=""/>
              <a:defRPr/>
            </a:pPr>
            <a:r>
              <a:rPr lang="pt-BR" altLang="zh-CN" sz="2400">
                <a:ea typeface="宋体" panose="02010600030101010101" pitchFamily="2" charset="-122"/>
              </a:rPr>
              <a:t>Assim como em uma matriz, um ponteiro também pode ter um índice ([i]).</a:t>
            </a:r>
          </a:p>
          <a:p>
            <a:pPr marL="720000" lvl="1" indent="-270000" fontAlgn="auto">
              <a:buFont typeface="Wingdings 2" charset="2"/>
              <a:buChar char=""/>
              <a:defRPr/>
            </a:pPr>
            <a:r>
              <a:rPr lang="pt-BR" altLang="pt-BR" sz="2000"/>
              <a:t>É desta forma que podemos usar ponteiros para acessarmos os elementos de uma matriz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684213" y="8064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6389" name="Rectangle 10"/>
          <p:cNvSpPr>
            <a:spLocks noChangeArrowheads="1"/>
          </p:cNvSpPr>
          <p:nvPr/>
        </p:nvSpPr>
        <p:spPr bwMode="auto">
          <a:xfrm>
            <a:off x="685800" y="3070225"/>
            <a:ext cx="8207375" cy="25193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533400" indent="-5334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26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pt-BR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vetor[10]; /* “vetor” é o nome da matriz */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pt-BR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*ptrVetor; /* “ptrVetor” é um ponteiro para um inteiro */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pt-BR" altLang="zh-CN" sz="16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pt-BR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ptrVetor = vetor;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pt-BR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 (i=0; i &lt; 10; i++)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pt-BR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scanf("%d", &amp;ptrVetor[i]); //lendo elementos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pt-BR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 (i=0; i &lt; 10; i++)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pt-BR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printf("%d", ptrVetor[i]); //mostrando elementos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8382000" cy="7207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zh-CN" b="1">
                <a:ea typeface="宋体" panose="02010600030101010101" pitchFamily="2" charset="-122"/>
              </a:rPr>
              <a:t>Equivalência entre ponteiros e matrizes</a:t>
            </a:r>
            <a:endParaRPr lang="pt-BR" altLang="pt-BR" b="1">
              <a:ea typeface="+mj-ea"/>
            </a:endParaRPr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52513"/>
            <a:ext cx="7989888" cy="2881312"/>
          </a:xfrm>
        </p:spPr>
        <p:txBody>
          <a:bodyPr>
            <a:normAutofit fontScale="92500" lnSpcReduction="10000"/>
          </a:bodyPr>
          <a:lstStyle/>
          <a:p>
            <a:pPr indent="-306000" fontAlgn="auto">
              <a:buFont typeface="Wingdings 2" charset="2"/>
              <a:buChar char=""/>
              <a:defRPr/>
            </a:pPr>
            <a:r>
              <a:rPr lang="pt-BR" altLang="zh-CN" sz="2400">
                <a:ea typeface="宋体" panose="02010600030101010101" pitchFamily="2" charset="-122"/>
              </a:rPr>
              <a:t>O que você não pode fazer?</a:t>
            </a:r>
          </a:p>
          <a:p>
            <a:pPr marL="720000" lvl="1" indent="-270000" fontAlgn="auto">
              <a:buFont typeface="Wingdings 2" charset="2"/>
              <a:buChar char=""/>
              <a:defRPr/>
            </a:pPr>
            <a:r>
              <a:rPr lang="pt-BR" altLang="zh-CN" sz="2000">
                <a:ea typeface="宋体" panose="02010600030101010101" pitchFamily="2" charset="-122"/>
              </a:rPr>
              <a:t>atribuir um vetor a outro:</a:t>
            </a:r>
          </a:p>
          <a:p>
            <a:pPr marL="1026000" lvl="2" indent="-216000" fontAlgn="auto">
              <a:buFont typeface="Monotype Sorts" pitchFamily="2" charset="2"/>
              <a:buNone/>
              <a:defRPr/>
            </a:pPr>
            <a:r>
              <a:rPr lang="pt-BR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v1[10], v2[10];</a:t>
            </a:r>
          </a:p>
          <a:p>
            <a:pPr marL="1026000" lvl="2" indent="-216000" fontAlgn="auto">
              <a:buFont typeface="Monotype Sorts" pitchFamily="2" charset="2"/>
              <a:buNone/>
              <a:defRPr/>
            </a:pPr>
            <a:r>
              <a:rPr lang="pt-BR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v1 = v2; /* INCORRETO */</a:t>
            </a:r>
          </a:p>
          <a:p>
            <a:pPr marL="720000" lvl="1" indent="-270000" fontAlgn="auto">
              <a:buFont typeface="Wingdings 2" charset="2"/>
              <a:buChar char=""/>
              <a:defRPr/>
            </a:pPr>
            <a:r>
              <a:rPr lang="pt-BR" altLang="zh-CN" sz="2000">
                <a:ea typeface="宋体" panose="02010600030101010101" pitchFamily="2" charset="-122"/>
              </a:rPr>
              <a:t>atribuir um ponteiro a um vetor:</a:t>
            </a:r>
          </a:p>
          <a:p>
            <a:pPr marL="1026000" lvl="2" indent="-216000" fontAlgn="auto">
              <a:buFont typeface="Monotype Sorts" pitchFamily="2" charset="2"/>
              <a:buNone/>
              <a:defRPr/>
            </a:pPr>
            <a:r>
              <a:rPr lang="pt-BR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int a[10], *pInt;</a:t>
            </a:r>
          </a:p>
          <a:p>
            <a:pPr marL="1026000" lvl="2" indent="-216000" fontAlgn="auto">
              <a:buFont typeface="Monotype Sorts" pitchFamily="2" charset="2"/>
              <a:buNone/>
              <a:defRPr/>
            </a:pPr>
            <a:r>
              <a:rPr lang="pt-BR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v = pInt; /* INCORRETO */</a:t>
            </a:r>
            <a:endParaRPr lang="pt-BR" alt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684213" y="8064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8382000" cy="7207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zh-CN" b="1">
                <a:ea typeface="宋体" panose="02010600030101010101" pitchFamily="2" charset="-122"/>
              </a:rPr>
              <a:t>Equivalência entre ponteiros e matrizes</a:t>
            </a:r>
            <a:endParaRPr lang="pt-BR" altLang="pt-BR" b="1">
              <a:ea typeface="+mj-ea"/>
            </a:endParaRPr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52513"/>
            <a:ext cx="7989888" cy="1944687"/>
          </a:xfrm>
        </p:spPr>
        <p:txBody>
          <a:bodyPr>
            <a:normAutofit fontScale="85000" lnSpcReduction="20000"/>
          </a:bodyPr>
          <a:lstStyle/>
          <a:p>
            <a:pPr indent="-306000" fontAlgn="auto">
              <a:lnSpc>
                <a:spcPct val="90000"/>
              </a:lnSpc>
              <a:buFont typeface="Wingdings 2" charset="2"/>
              <a:buChar char=""/>
              <a:defRPr/>
            </a:pPr>
            <a:r>
              <a:rPr lang="pt-BR" altLang="zh-CN">
                <a:effectLst/>
                <a:ea typeface="宋体" panose="02010600030101010101" pitchFamily="2" charset="-122"/>
              </a:rPr>
              <a:t>A equivalência entre ponteiros e matrizes pode ser explorada na passagem de parâmetros para funções:</a:t>
            </a:r>
          </a:p>
          <a:p>
            <a:pPr marL="720000" lvl="1" indent="-270000" fontAlgn="auto">
              <a:lnSpc>
                <a:spcPct val="90000"/>
              </a:lnSpc>
              <a:buFont typeface="Wingdings 2" charset="2"/>
              <a:buChar char=""/>
              <a:defRPr/>
            </a:pPr>
            <a:r>
              <a:rPr lang="pt-BR" altLang="zh-CN" sz="2000">
                <a:effectLst/>
                <a:ea typeface="宋体" panose="02010600030101010101" pitchFamily="2" charset="-122"/>
              </a:rPr>
              <a:t>Se uma matriz pode ser atribuída a um ponteiro então eu posso criar funções cujos parâmetros são ponteiros que receberão valores.</a:t>
            </a:r>
          </a:p>
          <a:p>
            <a:pPr marL="720000" lvl="1" indent="-270000" fontAlgn="auto">
              <a:lnSpc>
                <a:spcPct val="90000"/>
              </a:lnSpc>
              <a:buFont typeface="Wingdings 2" charset="2"/>
              <a:buChar char=""/>
              <a:defRPr/>
            </a:pPr>
            <a:r>
              <a:rPr lang="pt-BR" altLang="zh-CN" sz="2000">
                <a:effectLst/>
                <a:ea typeface="宋体" panose="02010600030101010101" pitchFamily="2" charset="-122"/>
              </a:rPr>
              <a:t>Observe que no exemplo abaixo temos uma passagem por referência na função “lerMatrizr”. </a:t>
            </a:r>
            <a:r>
              <a:rPr lang="pt-BR" altLang="zh-CN" sz="2000">
                <a:solidFill>
                  <a:srgbClr val="F5F866"/>
                </a:solidFill>
                <a:effectLst/>
                <a:ea typeface="宋体" panose="02010600030101010101" pitchFamily="2" charset="-122"/>
              </a:rPr>
              <a:t>Portanto, a equivalência entre ponteiros e matrizes explica o conceito de que “toda matriz é passada por referência para uma função”.</a:t>
            </a:r>
            <a:r>
              <a:rPr lang="pt-BR" altLang="zh-CN" sz="2000">
                <a:effectLst/>
                <a:ea typeface="宋体" panose="02010600030101010101" pitchFamily="2" charset="-122"/>
              </a:rPr>
              <a:t> </a:t>
            </a:r>
            <a:endParaRPr lang="pt-BR" altLang="pt-BR" sz="2000">
              <a:effectLst/>
            </a:endParaRPr>
          </a:p>
        </p:txBody>
      </p:sp>
      <p:graphicFrame>
        <p:nvGraphicFramePr>
          <p:cNvPr id="134178" name="Group 34"/>
          <p:cNvGraphicFramePr>
            <a:graphicFrameLocks noGrp="1"/>
          </p:cNvGraphicFramePr>
          <p:nvPr>
            <p:ph sz="half" idx="2"/>
          </p:nvPr>
        </p:nvGraphicFramePr>
        <p:xfrm>
          <a:off x="827088" y="3846513"/>
          <a:ext cx="7632700" cy="2090737"/>
        </p:xfrm>
        <a:graphic>
          <a:graphicData uri="http://schemas.openxmlformats.org/drawingml/2006/table">
            <a:tbl>
              <a:tblPr/>
              <a:tblGrid>
                <a:gridCol w="3311525"/>
                <a:gridCol w="4321175"/>
              </a:tblGrid>
              <a:tr h="20907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main()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int vetor[10];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/* uma função para ler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 um vetor */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lerMatriz(vetor);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}</a:t>
                      </a:r>
                      <a:endParaRPr kumimoji="0" lang="pt-BR" alt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/* implementação da função                    lerVetor */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void lerMatriz (int *pInt)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  int i;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  for (i = 0; i &lt; 10; i++)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      scanf(“%d”, &amp;pInt[i]);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}</a:t>
                      </a:r>
                      <a:endParaRPr kumimoji="0" lang="pt-BR" alt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8439" name="Text Box 3"/>
          <p:cNvSpPr txBox="1">
            <a:spLocks noChangeArrowheads="1"/>
          </p:cNvSpPr>
          <p:nvPr/>
        </p:nvSpPr>
        <p:spPr bwMode="auto">
          <a:xfrm>
            <a:off x="684213" y="8064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8382000" cy="7207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zh-CN" b="1">
                <a:ea typeface="宋体" panose="02010600030101010101" pitchFamily="2" charset="-122"/>
              </a:rPr>
              <a:t>Equivalência entre ponteiros e matrizes</a:t>
            </a:r>
            <a:endParaRPr lang="pt-BR" altLang="pt-BR" b="1">
              <a:ea typeface="+mj-ea"/>
            </a:endParaRPr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52513"/>
            <a:ext cx="7989888" cy="2881312"/>
          </a:xfrm>
        </p:spPr>
        <p:txBody>
          <a:bodyPr>
            <a:normAutofit fontScale="92500"/>
          </a:bodyPr>
          <a:lstStyle/>
          <a:p>
            <a:pPr indent="-306000" fontAlgn="auto">
              <a:lnSpc>
                <a:spcPct val="90000"/>
              </a:lnSpc>
              <a:buFont typeface="Wingdings 2" charset="2"/>
              <a:buChar char=""/>
              <a:defRPr/>
            </a:pPr>
            <a:r>
              <a:rPr lang="pt-BR" altLang="zh-CN">
                <a:effectLst/>
                <a:ea typeface="宋体" panose="02010600030101010101" pitchFamily="2" charset="-122"/>
              </a:rPr>
              <a:t>Quando você usar strings como parâmetros de funções também poderá usar ponteiros para o tipo </a:t>
            </a:r>
            <a:r>
              <a:rPr lang="pt-BR" altLang="zh-CN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pt-BR" altLang="zh-CN">
                <a:effectLst/>
                <a:ea typeface="宋体" panose="02010600030101010101" pitchFamily="2" charset="-122"/>
              </a:rPr>
              <a:t> em vez de uma matriz de </a:t>
            </a:r>
            <a:r>
              <a:rPr lang="pt-BR" altLang="zh-CN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char</a:t>
            </a:r>
          </a:p>
          <a:p>
            <a:pPr marL="720000" lvl="1" indent="-270000" fontAlgn="auto">
              <a:lnSpc>
                <a:spcPct val="90000"/>
              </a:lnSpc>
              <a:buFont typeface="Wingdings 2" charset="2"/>
              <a:buChar char=""/>
              <a:defRPr/>
            </a:pPr>
            <a:r>
              <a:rPr lang="pt-BR" altLang="zh-CN" b="1">
                <a:solidFill>
                  <a:srgbClr val="FF9933"/>
                </a:solidFill>
                <a:effectLst/>
                <a:ea typeface="宋体" panose="02010600030101010101" pitchFamily="2" charset="-122"/>
              </a:rPr>
              <a:t>Lembre-se que strings em C nada mais são do que matrizes (vetores) de char</a:t>
            </a:r>
          </a:p>
          <a:p>
            <a:pPr marL="720000" lvl="1" indent="-270000" fontAlgn="auto">
              <a:lnSpc>
                <a:spcPct val="90000"/>
              </a:lnSpc>
              <a:buFont typeface="Wingdings 2" charset="2"/>
              <a:buChar char=""/>
              <a:defRPr/>
            </a:pPr>
            <a:r>
              <a:rPr lang="pt-BR" altLang="zh-CN" b="1">
                <a:effectLst/>
                <a:ea typeface="宋体" panose="02010600030101010101" pitchFamily="2" charset="-122"/>
              </a:rPr>
              <a:t>Observe que no exemplo abaixo temos a passagem de um string para a função “lerPalavra”. </a:t>
            </a:r>
          </a:p>
          <a:p>
            <a:pPr marL="720000" lvl="1" indent="-270000" fontAlgn="auto">
              <a:lnSpc>
                <a:spcPct val="90000"/>
              </a:lnSpc>
              <a:buFont typeface="Wingdings 2" charset="2"/>
              <a:buChar char=""/>
              <a:defRPr/>
            </a:pPr>
            <a:r>
              <a:rPr lang="pt-BR" altLang="zh-CN" b="1">
                <a:solidFill>
                  <a:srgbClr val="FF9933"/>
                </a:solidFill>
                <a:effectLst/>
                <a:ea typeface="宋体" panose="02010600030101010101" pitchFamily="2" charset="-122"/>
              </a:rPr>
              <a:t>Enquanto você não aprender alocação dinâmica de memória, não use declarações de string do tipo “</a:t>
            </a:r>
            <a:r>
              <a:rPr lang="pt-BR" altLang="zh-CN" b="1">
                <a:solidFill>
                  <a:srgbClr val="FF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char *string</a:t>
            </a:r>
            <a:r>
              <a:rPr lang="pt-BR" altLang="zh-CN" b="1">
                <a:solidFill>
                  <a:srgbClr val="FF9933"/>
                </a:solidFill>
                <a:effectLst/>
                <a:ea typeface="宋体" panose="02010600030101010101" pitchFamily="2" charset="-122"/>
              </a:rPr>
              <a:t>” para variáveis locais. Use-as somente para parâmetros de funções cujos argumentos sejam strings declarados como vetores de </a:t>
            </a:r>
            <a:r>
              <a:rPr lang="pt-BR" altLang="zh-CN" b="1">
                <a:solidFill>
                  <a:srgbClr val="FF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char</a:t>
            </a:r>
            <a:r>
              <a:rPr lang="pt-BR" altLang="zh-CN" b="1">
                <a:solidFill>
                  <a:srgbClr val="FF9933"/>
                </a:solidFill>
                <a:effectLst/>
                <a:ea typeface="宋体" panose="02010600030101010101" pitchFamily="2" charset="-122"/>
              </a:rPr>
              <a:t>.</a:t>
            </a:r>
            <a:endParaRPr lang="pt-BR" altLang="pt-BR" b="1">
              <a:solidFill>
                <a:srgbClr val="FF9933"/>
              </a:solidFill>
              <a:effectLst/>
            </a:endParaRPr>
          </a:p>
        </p:txBody>
      </p:sp>
      <p:graphicFrame>
        <p:nvGraphicFramePr>
          <p:cNvPr id="141341" name="Group 29"/>
          <p:cNvGraphicFramePr>
            <a:graphicFrameLocks noGrp="1"/>
          </p:cNvGraphicFramePr>
          <p:nvPr>
            <p:ph sz="half" idx="2"/>
          </p:nvPr>
        </p:nvGraphicFramePr>
        <p:xfrm>
          <a:off x="900113" y="4221163"/>
          <a:ext cx="7704137" cy="2090737"/>
        </p:xfrm>
        <a:graphic>
          <a:graphicData uri="http://schemas.openxmlformats.org/drawingml/2006/table">
            <a:tbl>
              <a:tblPr/>
              <a:tblGrid>
                <a:gridCol w="3284537"/>
                <a:gridCol w="4419600"/>
              </a:tblGrid>
              <a:tr h="20907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main()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char palavra[31];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/* uma função para ler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uma palavra (string) */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lerPalavra(palavra);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}</a:t>
                      </a:r>
                      <a:endParaRPr kumimoji="0" lang="pt-BR" alt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/* implementação da função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lerPalavra */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void lerPalavra (char *palavra)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  scanf(“%s”, palavra);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}</a:t>
                      </a:r>
                      <a:endParaRPr kumimoji="0" lang="pt-BR" alt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9463" name="Text Box 3"/>
          <p:cNvSpPr txBox="1">
            <a:spLocks noChangeArrowheads="1"/>
          </p:cNvSpPr>
          <p:nvPr/>
        </p:nvSpPr>
        <p:spPr bwMode="auto">
          <a:xfrm>
            <a:off x="684213" y="8064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132131682</TotalTime>
  <Pages>24</Pages>
  <Words>951</Words>
  <Application>Microsoft Office PowerPoint</Application>
  <PresentationFormat>Apresentação na tela (4:3)</PresentationFormat>
  <Paragraphs>135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Times New Roman</vt:lpstr>
      <vt:lpstr>Arial</vt:lpstr>
      <vt:lpstr>Calisto MT</vt:lpstr>
      <vt:lpstr>Trebuchet MS</vt:lpstr>
      <vt:lpstr>Wingdings 2</vt:lpstr>
      <vt:lpstr>Courier New</vt:lpstr>
      <vt:lpstr>宋体</vt:lpstr>
      <vt:lpstr>Monotype Sorts</vt:lpstr>
      <vt:lpstr>Ardósia</vt:lpstr>
      <vt:lpstr>Programação I - 2ª fase  Equivalência entre  matrizes e ponteiros </vt:lpstr>
      <vt:lpstr>Equivalência entre ponteiros e matrizes</vt:lpstr>
      <vt:lpstr>Equivalência entre ponteiros e matrizes</vt:lpstr>
      <vt:lpstr>Equivalência entre ponteiros e matrizes</vt:lpstr>
      <vt:lpstr>Equivalência entre ponteiros e matrizes</vt:lpstr>
      <vt:lpstr>Equivalência entre ponteiros e matrizes</vt:lpstr>
      <vt:lpstr>Equivalência entre ponteiros e matrizes</vt:lpstr>
      <vt:lpstr>Equivalência entre ponteiros e matrizes</vt:lpstr>
      <vt:lpstr>Equivalência entre ponteiros e matrizes</vt:lpstr>
      <vt:lpstr>Equivalência entre ponteiros e matrizes</vt:lpstr>
      <vt:lpstr>Equivalência entre ponteiros e matrizes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Alocação Dinâmica de Memória</dc:title>
  <dc:subject>Alocação Dinâmica de Memória em "C"</dc:subject>
  <dc:creator>Antunes</dc:creator>
  <cp:keywords>Alocação Dinâmica</cp:keywords>
  <dc:description/>
  <cp:lastModifiedBy>Antunes</cp:lastModifiedBy>
  <cp:revision>192</cp:revision>
  <cp:lastPrinted>2002-08-19T18:36:45Z</cp:lastPrinted>
  <dcterms:created xsi:type="dcterms:W3CDTF">1997-04-10T23:45:22Z</dcterms:created>
  <dcterms:modified xsi:type="dcterms:W3CDTF">2019-07-29T18:22:26Z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awangenh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F:\Textos\Aulas\C++</vt:lpwstr>
  </property>
</Properties>
</file>