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26"/>
  </p:notesMasterIdLst>
  <p:handoutMasterIdLst>
    <p:handoutMasterId r:id="rId27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103" d="100"/>
          <a:sy n="103" d="100"/>
        </p:scale>
        <p:origin x="12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02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84ECFB-9F91-4CD9-8C98-A1EFD46258EC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419E543-8081-47E1-A438-7803B9216687}">
      <dgm:prSet/>
      <dgm:spPr/>
      <dgm:t>
        <a:bodyPr/>
        <a:lstStyle/>
        <a:p>
          <a:r>
            <a:rPr lang="pt-BR"/>
            <a:t>O real poder dos computadores está na sua habilidade para repetir uma operação ou uma série de operações muitas vezes.</a:t>
          </a:r>
          <a:endParaRPr lang="en-US"/>
        </a:p>
      </dgm:t>
    </dgm:pt>
    <dgm:pt modelId="{12E186D4-3D82-46D1-AEE4-BAF68BC1FAFF}" type="parTrans" cxnId="{4DB998C4-C26B-422F-9198-954AD8470107}">
      <dgm:prSet/>
      <dgm:spPr/>
      <dgm:t>
        <a:bodyPr/>
        <a:lstStyle/>
        <a:p>
          <a:endParaRPr lang="en-US"/>
        </a:p>
      </dgm:t>
    </dgm:pt>
    <dgm:pt modelId="{02097C4B-92ED-42DD-84A0-A70A505968F7}" type="sibTrans" cxnId="{4DB998C4-C26B-422F-9198-954AD8470107}">
      <dgm:prSet/>
      <dgm:spPr/>
      <dgm:t>
        <a:bodyPr/>
        <a:lstStyle/>
        <a:p>
          <a:endParaRPr lang="en-US"/>
        </a:p>
      </dgm:t>
    </dgm:pt>
    <dgm:pt modelId="{2887F76F-8318-4AA3-9E1C-9018A6DDD045}">
      <dgm:prSet/>
      <dgm:spPr/>
      <dgm:t>
        <a:bodyPr/>
        <a:lstStyle/>
        <a:p>
          <a:r>
            <a:rPr lang="pt-BR"/>
            <a:t>Esta repetição, chamada laços (loop) é um dos conceitos básicos da programação estruturada;</a:t>
          </a:r>
          <a:endParaRPr lang="en-US"/>
        </a:p>
      </dgm:t>
    </dgm:pt>
    <dgm:pt modelId="{78B45F37-2F80-4CBF-8062-9B4EC64CC836}" type="parTrans" cxnId="{3EE2C962-BE57-4A20-9A5C-D3123209BCF1}">
      <dgm:prSet/>
      <dgm:spPr/>
      <dgm:t>
        <a:bodyPr/>
        <a:lstStyle/>
        <a:p>
          <a:endParaRPr lang="en-US"/>
        </a:p>
      </dgm:t>
    </dgm:pt>
    <dgm:pt modelId="{CC927965-45A4-4849-BAD8-57CC2DFF6990}" type="sibTrans" cxnId="{3EE2C962-BE57-4A20-9A5C-D3123209BCF1}">
      <dgm:prSet/>
      <dgm:spPr/>
      <dgm:t>
        <a:bodyPr/>
        <a:lstStyle/>
        <a:p>
          <a:endParaRPr lang="en-US"/>
        </a:p>
      </dgm:t>
    </dgm:pt>
    <dgm:pt modelId="{1BF7F926-9638-4C24-9A6A-FBDA3C6D5DCE}">
      <dgm:prSet/>
      <dgm:spPr/>
      <dgm:t>
        <a:bodyPr/>
        <a:lstStyle/>
        <a:p>
          <a:r>
            <a:rPr lang="pt-BR"/>
            <a:t>Geralmente uma estrutura de repetição é definida como “um conjunto de comandos de um algoritmo que pode ser repetida quando subordinado a uma condição”</a:t>
          </a:r>
          <a:endParaRPr lang="en-US"/>
        </a:p>
      </dgm:t>
    </dgm:pt>
    <dgm:pt modelId="{14383485-A800-4990-8DCD-664D0E6D1D45}" type="parTrans" cxnId="{396A8575-6AB5-4693-937A-93471C8BDA91}">
      <dgm:prSet/>
      <dgm:spPr/>
      <dgm:t>
        <a:bodyPr/>
        <a:lstStyle/>
        <a:p>
          <a:endParaRPr lang="en-US"/>
        </a:p>
      </dgm:t>
    </dgm:pt>
    <dgm:pt modelId="{4A659372-D52E-4E0D-9395-4F751B2D7ED1}" type="sibTrans" cxnId="{396A8575-6AB5-4693-937A-93471C8BDA91}">
      <dgm:prSet/>
      <dgm:spPr/>
      <dgm:t>
        <a:bodyPr/>
        <a:lstStyle/>
        <a:p>
          <a:endParaRPr lang="en-US"/>
        </a:p>
      </dgm:t>
    </dgm:pt>
    <dgm:pt modelId="{AC0EF865-DA63-467D-9691-9FEC887FCC13}" type="pres">
      <dgm:prSet presAssocID="{A784ECFB-9F91-4CD9-8C98-A1EFD46258EC}" presName="linear" presStyleCnt="0">
        <dgm:presLayoutVars>
          <dgm:animLvl val="lvl"/>
          <dgm:resizeHandles val="exact"/>
        </dgm:presLayoutVars>
      </dgm:prSet>
      <dgm:spPr/>
    </dgm:pt>
    <dgm:pt modelId="{BA078FC4-B7D3-4E3C-97FE-61297CECDDDD}" type="pres">
      <dgm:prSet presAssocID="{5419E543-8081-47E1-A438-7803B921668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540DCFF-BB43-446B-84E9-60A2FB0E7B33}" type="pres">
      <dgm:prSet presAssocID="{02097C4B-92ED-42DD-84A0-A70A505968F7}" presName="spacer" presStyleCnt="0"/>
      <dgm:spPr/>
    </dgm:pt>
    <dgm:pt modelId="{4291164A-C640-450A-B9A7-A0AD59E24951}" type="pres">
      <dgm:prSet presAssocID="{2887F76F-8318-4AA3-9E1C-9018A6DDD04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29B7434-A616-485C-9E7A-D472539E6AF0}" type="pres">
      <dgm:prSet presAssocID="{CC927965-45A4-4849-BAD8-57CC2DFF6990}" presName="spacer" presStyleCnt="0"/>
      <dgm:spPr/>
    </dgm:pt>
    <dgm:pt modelId="{35D45F00-796C-486F-B7C2-314B1958B5CD}" type="pres">
      <dgm:prSet presAssocID="{1BF7F926-9638-4C24-9A6A-FBDA3C6D5DC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A6DC231-B720-4165-9AED-4C3E62F4CADD}" type="presOf" srcId="{5419E543-8081-47E1-A438-7803B9216687}" destId="{BA078FC4-B7D3-4E3C-97FE-61297CECDDDD}" srcOrd="0" destOrd="0" presId="urn:microsoft.com/office/officeart/2005/8/layout/vList2"/>
    <dgm:cxn modelId="{3EE2C962-BE57-4A20-9A5C-D3123209BCF1}" srcId="{A784ECFB-9F91-4CD9-8C98-A1EFD46258EC}" destId="{2887F76F-8318-4AA3-9E1C-9018A6DDD045}" srcOrd="1" destOrd="0" parTransId="{78B45F37-2F80-4CBF-8062-9B4EC64CC836}" sibTransId="{CC927965-45A4-4849-BAD8-57CC2DFF6990}"/>
    <dgm:cxn modelId="{396A8575-6AB5-4693-937A-93471C8BDA91}" srcId="{A784ECFB-9F91-4CD9-8C98-A1EFD46258EC}" destId="{1BF7F926-9638-4C24-9A6A-FBDA3C6D5DCE}" srcOrd="2" destOrd="0" parTransId="{14383485-A800-4990-8DCD-664D0E6D1D45}" sibTransId="{4A659372-D52E-4E0D-9395-4F751B2D7ED1}"/>
    <dgm:cxn modelId="{6D594AC1-E793-4545-98E9-A1092C223C17}" type="presOf" srcId="{2887F76F-8318-4AA3-9E1C-9018A6DDD045}" destId="{4291164A-C640-450A-B9A7-A0AD59E24951}" srcOrd="0" destOrd="0" presId="urn:microsoft.com/office/officeart/2005/8/layout/vList2"/>
    <dgm:cxn modelId="{4DB998C4-C26B-422F-9198-954AD8470107}" srcId="{A784ECFB-9F91-4CD9-8C98-A1EFD46258EC}" destId="{5419E543-8081-47E1-A438-7803B9216687}" srcOrd="0" destOrd="0" parTransId="{12E186D4-3D82-46D1-AEE4-BAF68BC1FAFF}" sibTransId="{02097C4B-92ED-42DD-84A0-A70A505968F7}"/>
    <dgm:cxn modelId="{9BD1E5FA-7A84-4F04-A939-B64E69CC9C7F}" type="presOf" srcId="{1BF7F926-9638-4C24-9A6A-FBDA3C6D5DCE}" destId="{35D45F00-796C-486F-B7C2-314B1958B5CD}" srcOrd="0" destOrd="0" presId="urn:microsoft.com/office/officeart/2005/8/layout/vList2"/>
    <dgm:cxn modelId="{2B2D6FFC-05CE-4542-B721-F40CE8401DCA}" type="presOf" srcId="{A784ECFB-9F91-4CD9-8C98-A1EFD46258EC}" destId="{AC0EF865-DA63-467D-9691-9FEC887FCC13}" srcOrd="0" destOrd="0" presId="urn:microsoft.com/office/officeart/2005/8/layout/vList2"/>
    <dgm:cxn modelId="{7FD13B8B-69DA-403E-B92B-0240185E0B4D}" type="presParOf" srcId="{AC0EF865-DA63-467D-9691-9FEC887FCC13}" destId="{BA078FC4-B7D3-4E3C-97FE-61297CECDDDD}" srcOrd="0" destOrd="0" presId="urn:microsoft.com/office/officeart/2005/8/layout/vList2"/>
    <dgm:cxn modelId="{6DDF6C72-DE27-4301-AFB1-478C81953B65}" type="presParOf" srcId="{AC0EF865-DA63-467D-9691-9FEC887FCC13}" destId="{C540DCFF-BB43-446B-84E9-60A2FB0E7B33}" srcOrd="1" destOrd="0" presId="urn:microsoft.com/office/officeart/2005/8/layout/vList2"/>
    <dgm:cxn modelId="{02C9F43E-68BC-4D56-991D-BF6B4D06759B}" type="presParOf" srcId="{AC0EF865-DA63-467D-9691-9FEC887FCC13}" destId="{4291164A-C640-450A-B9A7-A0AD59E24951}" srcOrd="2" destOrd="0" presId="urn:microsoft.com/office/officeart/2005/8/layout/vList2"/>
    <dgm:cxn modelId="{9860CBCC-C081-43E1-8A3C-2CEEEA8B7EF9}" type="presParOf" srcId="{AC0EF865-DA63-467D-9691-9FEC887FCC13}" destId="{E29B7434-A616-485C-9E7A-D472539E6AF0}" srcOrd="3" destOrd="0" presId="urn:microsoft.com/office/officeart/2005/8/layout/vList2"/>
    <dgm:cxn modelId="{A43A3812-7BDA-4FDC-BCFA-FCDBD90A75AB}" type="presParOf" srcId="{AC0EF865-DA63-467D-9691-9FEC887FCC13}" destId="{35D45F00-796C-486F-B7C2-314B1958B5C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078FC4-B7D3-4E3C-97FE-61297CECDDDD}">
      <dsp:nvSpPr>
        <dsp:cNvPr id="0" name=""/>
        <dsp:cNvSpPr/>
      </dsp:nvSpPr>
      <dsp:spPr>
        <a:xfrm>
          <a:off x="0" y="471900"/>
          <a:ext cx="7012370" cy="121094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/>
            <a:t>O real poder dos computadores está na sua habilidade para repetir uma operação ou uma série de operações muitas vezes.</a:t>
          </a:r>
          <a:endParaRPr lang="en-US" sz="2300" kern="1200"/>
        </a:p>
      </dsp:txBody>
      <dsp:txXfrm>
        <a:off x="59114" y="531014"/>
        <a:ext cx="6894142" cy="1092721"/>
      </dsp:txXfrm>
    </dsp:sp>
    <dsp:sp modelId="{4291164A-C640-450A-B9A7-A0AD59E24951}">
      <dsp:nvSpPr>
        <dsp:cNvPr id="0" name=""/>
        <dsp:cNvSpPr/>
      </dsp:nvSpPr>
      <dsp:spPr>
        <a:xfrm>
          <a:off x="0" y="1749090"/>
          <a:ext cx="7012370" cy="1210949"/>
        </a:xfrm>
        <a:prstGeom prst="roundRect">
          <a:avLst/>
        </a:prstGeom>
        <a:gradFill rotWithShape="0">
          <a:gsLst>
            <a:gs pos="0">
              <a:schemeClr val="accent2">
                <a:hueOff val="-305854"/>
                <a:satOff val="16268"/>
                <a:lumOff val="4705"/>
                <a:alphaOff val="0"/>
                <a:tint val="98000"/>
                <a:lumMod val="110000"/>
              </a:schemeClr>
            </a:gs>
            <a:gs pos="84000">
              <a:schemeClr val="accent2">
                <a:hueOff val="-305854"/>
                <a:satOff val="16268"/>
                <a:lumOff val="4705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/>
            <a:t>Esta repetição, chamada laços (loop) é um dos conceitos básicos da programação estruturada;</a:t>
          </a:r>
          <a:endParaRPr lang="en-US" sz="2300" kern="1200"/>
        </a:p>
      </dsp:txBody>
      <dsp:txXfrm>
        <a:off x="59114" y="1808204"/>
        <a:ext cx="6894142" cy="1092721"/>
      </dsp:txXfrm>
    </dsp:sp>
    <dsp:sp modelId="{35D45F00-796C-486F-B7C2-314B1958B5CD}">
      <dsp:nvSpPr>
        <dsp:cNvPr id="0" name=""/>
        <dsp:cNvSpPr/>
      </dsp:nvSpPr>
      <dsp:spPr>
        <a:xfrm>
          <a:off x="0" y="3026280"/>
          <a:ext cx="7012370" cy="1210949"/>
        </a:xfrm>
        <a:prstGeom prst="roundRect">
          <a:avLst/>
        </a:prstGeom>
        <a:gradFill rotWithShape="0">
          <a:gsLst>
            <a:gs pos="0">
              <a:schemeClr val="accent2">
                <a:hueOff val="-611709"/>
                <a:satOff val="32535"/>
                <a:lumOff val="9411"/>
                <a:alphaOff val="0"/>
                <a:tint val="98000"/>
                <a:lumMod val="110000"/>
              </a:schemeClr>
            </a:gs>
            <a:gs pos="84000">
              <a:schemeClr val="accent2">
                <a:hueOff val="-611709"/>
                <a:satOff val="32535"/>
                <a:lumOff val="9411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/>
            <a:t>Geralmente uma estrutura de repetição é definida como “um conjunto de comandos de um algoritmo que pode ser repetida quando subordinado a uma condição”</a:t>
          </a:r>
          <a:endParaRPr lang="en-US" sz="2300" kern="1200"/>
        </a:p>
      </dsp:txBody>
      <dsp:txXfrm>
        <a:off x="59114" y="3085394"/>
        <a:ext cx="6894142" cy="10927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49F1BE22-BD3B-4BA8-95EA-7296A8AA5B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1B770D1-9BE8-4AC6-9AD5-C0F8842DA9C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DF94E-9595-4903-9DDC-FDADCBF39DEC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3564C92-A1B1-4C40-AB8E-3EF83F26339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FAC9FD2-4C64-4A97-8ED4-C91CF8701F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040FA-3B2C-4E13-BFFD-C11A22D11A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03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2EF54-A1F6-4E34-830B-86C7368B97CA}" type="datetimeFigureOut">
              <a:rPr lang="pt-BR" noProof="0" smtClean="0"/>
              <a:t>07/05/2021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Editar estilos de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B4D1C2-4E59-41B0-9C33-711FA526253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084557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1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832244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9234CA2-9F5E-48FA-843C-0B2031554A67}" type="datetime1">
              <a:rPr lang="pt-BR" noProof="0" smtClean="0"/>
              <a:t>07/05/2021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1BE170-2D6A-4F23-959F-F3FDD7EE17C8}" type="datetime1">
              <a:rPr lang="pt-BR" noProof="0" smtClean="0"/>
              <a:t>07/05/2021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CF2502B-DA48-44EE-974F-4401E37897C2}" type="datetime1">
              <a:rPr lang="pt-BR" noProof="0" smtClean="0"/>
              <a:t>07/05/2021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B1F27E-7DAF-45D3-90B3-991C8DB57655}" type="datetime1">
              <a:rPr lang="pt-BR" noProof="0" smtClean="0"/>
              <a:t>07/05/2021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C84BDBB-7383-475F-BEA4-6DEA016CA495}" type="datetime1">
              <a:rPr lang="pt-BR" noProof="0" smtClean="0"/>
              <a:t>07/05/2021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F057F5-8FF5-4D8D-8D1D-AB2EA718C0A8}" type="datetime1">
              <a:rPr lang="pt-BR" noProof="0" smtClean="0"/>
              <a:t>07/05/2021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6DEE47-7D13-43F4-ABED-3A5080F68646}" type="datetime1">
              <a:rPr lang="pt-BR" noProof="0" smtClean="0"/>
              <a:t>07/05/2021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973E3D-DBBF-4A29-999A-7303C12DCD81}" type="datetime1">
              <a:rPr lang="pt-BR" noProof="0" smtClean="0"/>
              <a:t>07/05/2021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7" name="Retâ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4E23CD-D9DA-4A76-9BB0-7BEF6E78EC36}" type="datetime1">
              <a:rPr lang="pt-BR" noProof="0" smtClean="0"/>
              <a:t>07/05/2021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782A511-DCA3-4DB1-B232-6DE9BF3E093E}" type="datetime1">
              <a:rPr lang="pt-BR" noProof="0" smtClean="0"/>
              <a:t>07/05/2021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A46BD8-7B90-4F0C-B77B-34482E71BE4B}" type="datetime1">
              <a:rPr lang="pt-BR" noProof="0" smtClean="0"/>
              <a:t>07/05/2021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0D110607-227D-4A11-B3D0-0B2B6E648C32}" type="datetime1">
              <a:rPr lang="pt-BR" noProof="0" smtClean="0"/>
              <a:t>07/05/2021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â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pic>
        <p:nvPicPr>
          <p:cNvPr id="7" name="Imagem 6" descr="Conexões Digitai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tâ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pt-BR" sz="5100" dirty="0">
                <a:solidFill>
                  <a:schemeClr val="bg1"/>
                </a:solidFill>
              </a:rPr>
              <a:t>ALGORITMOS E PROGRAMAÇÃO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7CEBFF"/>
                </a:solidFill>
              </a:rPr>
              <a:t>COMANDOS DE REPETIÇÃO (LAÇO FOR) – Prof. Luciano Antunes e Prof. Matheus Leandro </a:t>
            </a:r>
            <a:r>
              <a:rPr lang="pt-BR" dirty="0" err="1">
                <a:solidFill>
                  <a:srgbClr val="7CEBFF"/>
                </a:solidFill>
              </a:rPr>
              <a:t>ferreira</a:t>
            </a:r>
            <a:endParaRPr lang="pt-BR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E83D09-FE3C-47EB-8EBF-0869E93BC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 FOR – PADRÃO ANSI / C99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C5E024-316F-4FF0-9B67-723AE0C02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7"/>
            <a:ext cx="7212180" cy="1248504"/>
          </a:xfrm>
        </p:spPr>
        <p:txBody>
          <a:bodyPr/>
          <a:lstStyle/>
          <a:p>
            <a:r>
              <a:rPr lang="pt-BR" dirty="0"/>
              <a:t>Por padrão o FOR permite que se declare uma variável em qualquer lugar do programa, inclusive dentro do comando FOR.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EEFFF1C-FD96-4B71-9A90-6249E1AC9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5885" y="3429000"/>
            <a:ext cx="551497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951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AE259-965F-43CA-AF30-1B9BB3719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 FOR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55027E-4218-4206-8C7F-4A7C0B929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1535827"/>
          </a:xfrm>
        </p:spPr>
        <p:txBody>
          <a:bodyPr/>
          <a:lstStyle/>
          <a:p>
            <a:r>
              <a:rPr lang="pt-BR" dirty="0"/>
              <a:t>Podemos omitir qualquer um de seus elementos:</a:t>
            </a:r>
          </a:p>
          <a:p>
            <a:pPr lvl="1"/>
            <a:r>
              <a:rPr lang="pt-BR" dirty="0"/>
              <a:t>Na inicialização, condição ou incremento.</a:t>
            </a:r>
          </a:p>
          <a:p>
            <a:pPr lvl="1"/>
            <a:r>
              <a:rPr lang="pt-BR" dirty="0"/>
              <a:t>Ex.: FOR sem inicialização.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7332CB1-605E-4B15-BB0A-FACB08C36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396" y="3429000"/>
            <a:ext cx="3960747" cy="287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441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31C2136-D802-4C31-85B7-F01C3AB0E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pt-BR" dirty="0"/>
              <a:t>COMANDO FOR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D1DD0C-9414-4DF3-AD18-F706AB844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highlight>
                  <a:srgbClr val="FF0000"/>
                </a:highlight>
              </a:rPr>
              <a:t>Cuidado: FOR sem condição!!!</a:t>
            </a:r>
          </a:p>
          <a:p>
            <a:pPr lvl="1"/>
            <a:r>
              <a:rPr lang="pt-BR">
                <a:solidFill>
                  <a:schemeClr val="bg1"/>
                </a:solidFill>
              </a:rPr>
              <a:t>Omitir a condição cria um laço infinito;</a:t>
            </a:r>
          </a:p>
          <a:p>
            <a:pPr lvl="1"/>
            <a:r>
              <a:rPr lang="pt-BR">
                <a:solidFill>
                  <a:schemeClr val="bg1"/>
                </a:solidFill>
              </a:rPr>
              <a:t>Condição será sempre verdade;</a:t>
            </a:r>
          </a:p>
        </p:txBody>
      </p:sp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9EAE06EB-D32B-4A21-927A-247B95BBA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522" y="1265226"/>
            <a:ext cx="6489819" cy="434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478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02A7548-747C-4E55-B9AD-5095F0CCF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pt-BR" dirty="0"/>
              <a:t>COMANDO FOR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8FB4E2-4F6A-4941-9AA9-CD8D2A0AC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highlight>
                  <a:srgbClr val="FF0000"/>
                </a:highlight>
              </a:rPr>
              <a:t>Cuidado: For sem incremento!!!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Omitir o incremento cria um laço infinito;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Incremento pode ser feito nos comandos;</a:t>
            </a:r>
          </a:p>
        </p:txBody>
      </p:sp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9A52785D-93B9-492E-8AA3-0729543FC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880" y="1111641"/>
            <a:ext cx="6399103" cy="465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146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BA315A-7B8D-4285-9A5F-B7921B164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 FOR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255774-4E52-4888-80B3-61EEBFDD1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Podemos usar mais de uma inicialização ou incremento por vez. Basta separá-los por </a:t>
            </a:r>
            <a:r>
              <a:rPr lang="pt-BR" b="1" dirty="0"/>
              <a:t>vírgula</a:t>
            </a:r>
            <a:r>
              <a:rPr lang="pt-BR" dirty="0"/>
              <a:t>.</a:t>
            </a: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endParaRPr lang="pt-BR" dirty="0"/>
          </a:p>
          <a:p>
            <a:endParaRPr lang="pt-BR" dirty="0"/>
          </a:p>
          <a:p>
            <a:r>
              <a:rPr lang="pt-BR" dirty="0"/>
              <a:t>Não se esqueça de usar o operador </a:t>
            </a:r>
            <a:r>
              <a:rPr lang="pt-BR" b="1" dirty="0"/>
              <a:t>=</a:t>
            </a:r>
            <a:r>
              <a:rPr lang="pt-BR" dirty="0"/>
              <a:t> quando trabalhar com outros incrementos.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FAC6617-5C14-468A-9F28-275FC49CA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055" y="3252012"/>
            <a:ext cx="3846545" cy="89704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88E8322-5241-44AD-956D-1EB19DF21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2630" y="5220577"/>
            <a:ext cx="4179190" cy="93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60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CDF3B3-5458-456A-9B8C-3A7FF8FB2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TREINAMENTO ...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51504B-75DF-4D71-AF79-C3543C03C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Escreva, usando FOR, um algoritmo para calcular a soma dos elementos de 1 a 10.</a:t>
            </a:r>
          </a:p>
        </p:txBody>
      </p:sp>
    </p:spTree>
    <p:extLst>
      <p:ext uri="{BB962C8B-B14F-4D97-AF65-F5344CB8AC3E}">
        <p14:creationId xmlns:p14="http://schemas.microsoft.com/office/powerpoint/2010/main" val="1903277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56981F2-287B-4FF9-ADF9-BA62CF2D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1181DE-076B-406D-A246-31FDF6020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23901"/>
            <a:ext cx="10993549" cy="1428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chemeClr val="accent1"/>
                </a:solidFill>
              </a:rPr>
              <a:t>RESOLUÇÃO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9E8E382-15F9-4EA7-B16C-3C058304DF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3152" y="2531363"/>
            <a:ext cx="7169625" cy="360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030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16938B-49BA-4C66-B823-E4DE5E790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 BREAK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FC9380-5233-430E-B94C-BBA3B35C4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1502271"/>
          </a:xfrm>
        </p:spPr>
        <p:txBody>
          <a:bodyPr/>
          <a:lstStyle/>
          <a:p>
            <a:r>
              <a:rPr lang="pt-BR" dirty="0"/>
              <a:t>Nós já vimos o uso para o comando break interrompendo os comandos switch, certo?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CB6AAB6-7B9D-4370-985C-865853133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49" y="3556868"/>
            <a:ext cx="590550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803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B17988-6C68-4B70-AC89-3D1E4AD44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 BREAK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1E4959-0010-43F2-B27A-EE6AD4870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comando break serve para:</a:t>
            </a:r>
          </a:p>
          <a:p>
            <a:pPr lvl="1"/>
            <a:r>
              <a:rPr lang="pt-BR" dirty="0"/>
              <a:t>Quebrar a execução de um comando (como no caso do switch);</a:t>
            </a:r>
          </a:p>
          <a:p>
            <a:pPr lvl="1"/>
            <a:r>
              <a:rPr lang="pt-BR" dirty="0"/>
              <a:t>Interromper a execução de qualquer loop (for, </a:t>
            </a:r>
            <a:r>
              <a:rPr lang="pt-BR" dirty="0" err="1"/>
              <a:t>while</a:t>
            </a:r>
            <a:r>
              <a:rPr lang="pt-BR" dirty="0"/>
              <a:t> ou do-</a:t>
            </a:r>
            <a:r>
              <a:rPr lang="pt-BR" dirty="0" err="1"/>
              <a:t>while</a:t>
            </a:r>
            <a:r>
              <a:rPr lang="pt-BR" dirty="0"/>
              <a:t>);</a:t>
            </a:r>
          </a:p>
          <a:p>
            <a:pPr lvl="1"/>
            <a:r>
              <a:rPr lang="pt-BR" dirty="0"/>
              <a:t>O comando break é utilizado para terminar de forma abrupta uma repetição. Por exemplo, se estivermos dentro de uma repetição e um determinado resultado ocorrer, o programa deverá sair da repetição e continuar na primeira linha seguinte a ela.</a:t>
            </a:r>
          </a:p>
        </p:txBody>
      </p:sp>
    </p:spTree>
    <p:extLst>
      <p:ext uri="{BB962C8B-B14F-4D97-AF65-F5344CB8AC3E}">
        <p14:creationId xmlns:p14="http://schemas.microsoft.com/office/powerpoint/2010/main" val="3980797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115DB35-53D7-4EDC-A965-A43492961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1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3FFB0D76-EE36-40BA-B4F9-2AE4400A047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83" r="61812" b="16383"/>
          <a:stretch>
            <a:fillRect/>
          </a:stretch>
        </p:blipFill>
        <p:spPr bwMode="auto">
          <a:xfrm>
            <a:off x="1799940" y="1208531"/>
            <a:ext cx="4781252" cy="473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B610F9C-62FE-46FC-8607-C35030B63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6C408C-248C-4775-9EB8-2E03168D5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Exemplo de BREAK</a:t>
            </a:r>
          </a:p>
        </p:txBody>
      </p:sp>
    </p:spTree>
    <p:extLst>
      <p:ext uri="{BB962C8B-B14F-4D97-AF65-F5344CB8AC3E}">
        <p14:creationId xmlns:p14="http://schemas.microsoft.com/office/powerpoint/2010/main" val="2669034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A1A875-D9AE-43BA-B7C0-EB0E909A4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de repetição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2CCAB5-D066-4310-88D8-9F64E9628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estrutura de repetição permite que uma sequência de comandos seja executada repetidamente, enquanto determinadas condições são satisfeitas.</a:t>
            </a:r>
          </a:p>
          <a:p>
            <a:r>
              <a:rPr lang="pt-BR" dirty="0"/>
              <a:t>Essas condições são representadas por expressões lógicas (como, por exemplo, A &gt; B; C==3; Letra == ‘a’)</a:t>
            </a:r>
          </a:p>
          <a:p>
            <a:pPr lvl="1"/>
            <a:r>
              <a:rPr lang="pt-BR" dirty="0"/>
              <a:t>Repetição com teste no inicio;</a:t>
            </a:r>
          </a:p>
          <a:p>
            <a:pPr lvl="1"/>
            <a:r>
              <a:rPr lang="pt-BR" dirty="0"/>
              <a:t>Repetição com teste no final;</a:t>
            </a:r>
          </a:p>
          <a:p>
            <a:pPr lvl="1"/>
            <a:r>
              <a:rPr lang="pt-BR" dirty="0"/>
              <a:t>Repetição Contada;</a:t>
            </a:r>
          </a:p>
        </p:txBody>
      </p:sp>
    </p:spTree>
    <p:extLst>
      <p:ext uri="{BB962C8B-B14F-4D97-AF65-F5344CB8AC3E}">
        <p14:creationId xmlns:p14="http://schemas.microsoft.com/office/powerpoint/2010/main" val="13788049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9A10F6-039C-419E-AF50-53051049F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pt-BR" dirty="0"/>
              <a:t>COMANDO CONTINUE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4C13C2-7B98-4D25-93E2-6A21E16BE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pt-BR">
                <a:solidFill>
                  <a:schemeClr val="bg1"/>
                </a:solidFill>
              </a:rPr>
              <a:t>Diferente do comando break, só funciona dentro do loop;</a:t>
            </a:r>
          </a:p>
          <a:p>
            <a:pPr lvl="1"/>
            <a:r>
              <a:rPr lang="pt-BR">
                <a:solidFill>
                  <a:schemeClr val="bg1"/>
                </a:solidFill>
              </a:rPr>
              <a:t>“Pula” essa iteração do loop.</a:t>
            </a:r>
          </a:p>
          <a:p>
            <a:r>
              <a:rPr lang="pt-BR">
                <a:solidFill>
                  <a:schemeClr val="bg1"/>
                </a:solidFill>
              </a:rPr>
              <a:t>Quando o comando continue é executado, os comandos restantes da repetição são ignorados. O programa volta a testar a condição do laço para saber se o mesmo deve ser executado novamente ou não;</a:t>
            </a:r>
          </a:p>
        </p:txBody>
      </p:sp>
      <p:pic>
        <p:nvPicPr>
          <p:cNvPr id="4" name="Imagem 1">
            <a:extLst>
              <a:ext uri="{FF2B5EF4-FFF2-40B4-BE49-F238E27FC236}">
                <a16:creationId xmlns:a16="http://schemas.microsoft.com/office/drawing/2014/main" id="{B1D5B861-0878-41E6-B157-3EE4727C7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t="14983" r="63388" b="16818"/>
          <a:stretch>
            <a:fillRect/>
          </a:stretch>
        </p:blipFill>
        <p:spPr bwMode="auto">
          <a:xfrm>
            <a:off x="5814817" y="1111641"/>
            <a:ext cx="4443228" cy="4655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38598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B54E59-3B1D-4253-90ED-95103BA04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0C3751-9DED-48C0-A376-9AF596EA5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1985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E8BCA1D-ACDF-4D63-9AA0-366C4F85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9A1A875-D9AE-43BA-B7C0-EB0E909A4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pt-BR">
                <a:solidFill>
                  <a:schemeClr val="accent1"/>
                </a:solidFill>
              </a:rPr>
              <a:t>Estrutura de repetição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B82E3F-D9C4-42E7-AABF-D760C2F56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145784-B126-48E6-B33B-0BEA2EBF1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AD7FED-ECA8-4F84-9067-C1B1E9610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4DF12F2-5059-41AC-A8BD-D5E115CDC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DFDDACD6-5E83-4258-8636-4E9AE774B7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839984"/>
              </p:ext>
            </p:extLst>
          </p:nvPr>
        </p:nvGraphicFramePr>
        <p:xfrm>
          <a:off x="4598438" y="1037967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51423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679F91-8252-4F93-A1C0-1F954BCF2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 for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DF2CEC-A382-4BB0-A7D8-C9850416D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315235"/>
          </a:xfrm>
        </p:spPr>
        <p:txBody>
          <a:bodyPr/>
          <a:lstStyle/>
          <a:p>
            <a:r>
              <a:rPr lang="pt-BR" dirty="0"/>
              <a:t>O loop ou laço FOR é usado para repetir um comando, ou bloco de comandos, diversas vezes;</a:t>
            </a:r>
          </a:p>
          <a:p>
            <a:r>
              <a:rPr lang="pt-BR" dirty="0"/>
              <a:t>Sua forma geral é:</a:t>
            </a:r>
          </a:p>
          <a:p>
            <a:pPr lvl="1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FE77A9F-E897-4281-9611-7CB07F614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899" y="4209856"/>
            <a:ext cx="723900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95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871AE93-72B2-4545-989F-4B08DCD787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1"/>
            <a:ext cx="12191999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B0F13F-C83B-4678-ABCC-5F6FB1D38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148804D-24C0-4A6D-9EC0-47740A40D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209184"/>
            <a:ext cx="3089189" cy="4734416"/>
          </a:xfrm>
        </p:spPr>
        <p:txBody>
          <a:bodyPr anchor="ctr">
            <a:normAutofit/>
          </a:bodyPr>
          <a:lstStyle/>
          <a:p>
            <a:r>
              <a:rPr lang="pt-BR" dirty="0"/>
              <a:t>Comando for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074ED4-9DB5-4D14-BDCF-BD7D0C145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8FF616-1F75-49FC-861B-7B794054A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84B385-16B6-44A9-9A47-1C765B376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C89339-BE73-46ED-97EC-C05395F7A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723899"/>
            <a:ext cx="7183597" cy="3678303"/>
          </a:xfrm>
        </p:spPr>
        <p:txBody>
          <a:bodyPr>
            <a:normAutofit/>
          </a:bodyPr>
          <a:lstStyle/>
          <a:p>
            <a:r>
              <a:rPr lang="pt-BR" b="1" dirty="0"/>
              <a:t>Inicialização: </a:t>
            </a:r>
            <a:r>
              <a:rPr lang="pt-BR" dirty="0"/>
              <a:t>iniciar variáveis (contador);</a:t>
            </a:r>
          </a:p>
          <a:p>
            <a:r>
              <a:rPr lang="pt-BR" b="1" dirty="0"/>
              <a:t>Condição: </a:t>
            </a:r>
            <a:r>
              <a:rPr lang="pt-BR" dirty="0"/>
              <a:t>avalia a condição. Se verdadeiro, executa comandos do bloco, senão encerra o laço;</a:t>
            </a:r>
          </a:p>
          <a:p>
            <a:r>
              <a:rPr lang="pt-BR" b="1" dirty="0"/>
              <a:t>Incremento: </a:t>
            </a:r>
            <a:r>
              <a:rPr lang="pt-BR" dirty="0"/>
              <a:t>ao término do bloco de comandos, incrementa o valor do contador;</a:t>
            </a:r>
          </a:p>
          <a:p>
            <a:pPr lvl="1"/>
            <a:r>
              <a:rPr lang="pt-BR" dirty="0"/>
              <a:t>Repete o processo até que a condição seja falsa.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268B976-6436-424B-89E5-89F7A6878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0348" y="4022446"/>
            <a:ext cx="7183597" cy="127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503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E6CF9A-6E04-404A-8004-82C5C45F1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 FOR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1BDBF6-19C1-4F4A-98E4-305454128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geral, utilizamos o comando FOR quando precisamos ir de um valor inicial até um valor final;</a:t>
            </a:r>
          </a:p>
          <a:p>
            <a:r>
              <a:rPr lang="pt-BR" dirty="0"/>
              <a:t>Para tal, utilizamos uma variável para realizar a contagem</a:t>
            </a:r>
          </a:p>
          <a:p>
            <a:pPr lvl="1"/>
            <a:r>
              <a:rPr lang="pt-BR" b="1" dirty="0"/>
              <a:t>Exemplo: </a:t>
            </a:r>
            <a:r>
              <a:rPr lang="pt-BR" dirty="0" err="1"/>
              <a:t>int</a:t>
            </a:r>
            <a:r>
              <a:rPr lang="pt-BR" dirty="0"/>
              <a:t> i;</a:t>
            </a:r>
          </a:p>
          <a:p>
            <a:r>
              <a:rPr lang="pt-BR" dirty="0"/>
              <a:t>Nas etapas do comando FOR:</a:t>
            </a:r>
          </a:p>
          <a:p>
            <a:pPr lvl="1"/>
            <a:r>
              <a:rPr lang="pt-BR" b="1" dirty="0"/>
              <a:t>Inicialização: </a:t>
            </a:r>
            <a:r>
              <a:rPr lang="pt-BR" dirty="0"/>
              <a:t>atribuímos o valor inicial a variável;</a:t>
            </a:r>
          </a:p>
          <a:p>
            <a:pPr lvl="1"/>
            <a:r>
              <a:rPr lang="pt-BR" b="1" dirty="0"/>
              <a:t>Condição: </a:t>
            </a:r>
            <a:r>
              <a:rPr lang="pt-BR" dirty="0"/>
              <a:t>especifica a condição para continuar no loop</a:t>
            </a:r>
          </a:p>
          <a:p>
            <a:pPr lvl="2"/>
            <a:r>
              <a:rPr lang="pt-BR" b="1" dirty="0"/>
              <a:t>Exemplo: </a:t>
            </a:r>
            <a:r>
              <a:rPr lang="pt-BR" dirty="0"/>
              <a:t>seu valor final</a:t>
            </a:r>
          </a:p>
          <a:p>
            <a:pPr lvl="1"/>
            <a:r>
              <a:rPr lang="pt-BR" b="1" dirty="0"/>
              <a:t>Incremento: </a:t>
            </a:r>
            <a:r>
              <a:rPr lang="pt-BR" dirty="0"/>
              <a:t>atualiza o valor da variável usada na contagem</a:t>
            </a:r>
          </a:p>
        </p:txBody>
      </p:sp>
    </p:spTree>
    <p:extLst>
      <p:ext uri="{BB962C8B-B14F-4D97-AF65-F5344CB8AC3E}">
        <p14:creationId xmlns:p14="http://schemas.microsoft.com/office/powerpoint/2010/main" val="4195625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9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11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13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15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115DB35-53D7-4EDC-A965-A43492961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D586BD0-3E67-41B4-BA20-37CE172256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1166" y="1490050"/>
            <a:ext cx="6518800" cy="4172031"/>
          </a:xfrm>
          <a:prstGeom prst="rect">
            <a:avLst/>
          </a:prstGeom>
        </p:spPr>
      </p:pic>
      <p:sp>
        <p:nvSpPr>
          <p:cNvPr id="34" name="Rectangle 19">
            <a:extLst>
              <a:ext uri="{FF2B5EF4-FFF2-40B4-BE49-F238E27FC236}">
                <a16:creationId xmlns:a16="http://schemas.microsoft.com/office/drawing/2014/main" id="{4B610F9C-62FE-46FC-8607-C35030B63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4F2425-1206-4BFC-8B8F-A10B9AF29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COMANDO FOR</a:t>
            </a:r>
          </a:p>
        </p:txBody>
      </p:sp>
    </p:spTree>
    <p:extLst>
      <p:ext uri="{BB962C8B-B14F-4D97-AF65-F5344CB8AC3E}">
        <p14:creationId xmlns:p14="http://schemas.microsoft.com/office/powerpoint/2010/main" val="3086191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4D3A128-19D6-4C22-8F8D-A8A5B5420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pt-BR" dirty="0"/>
              <a:t>COMANDO FOR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E76847-A0BA-406C-AE4C-DDD98AA8C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pt-BR">
                <a:solidFill>
                  <a:schemeClr val="bg1"/>
                </a:solidFill>
              </a:rPr>
              <a:t>Enquanto o comando WHILE (que veremos nas próximas aulas) repete uma sequência de comandos até a condição ser verdadeira, o comando FOR repete uma sequência de comandos “N” vezes.</a:t>
            </a:r>
          </a:p>
        </p:txBody>
      </p:sp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5E942B5B-5147-4FFC-B0D3-6662D6A96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522" y="1297675"/>
            <a:ext cx="6489819" cy="428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101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9BB46A-5FD3-4F4B-BCF1-7365ADDA9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NOVO EXEMPLO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0A41B0E-D7A6-4097-B213-C40903E95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266" y="2101748"/>
            <a:ext cx="6341357" cy="432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1866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Tecnologia (design Dividendo)</Template>
  <TotalTime>40</TotalTime>
  <Words>657</Words>
  <Application>Microsoft Office PowerPoint</Application>
  <PresentationFormat>Widescreen</PresentationFormat>
  <Paragraphs>67</Paragraphs>
  <Slides>21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5" baseType="lpstr">
      <vt:lpstr>Calibri</vt:lpstr>
      <vt:lpstr>Gill Sans MT</vt:lpstr>
      <vt:lpstr>Wingdings 2</vt:lpstr>
      <vt:lpstr>Dividendo</vt:lpstr>
      <vt:lpstr>ALGORITMOS E PROGRAMAÇÃO</vt:lpstr>
      <vt:lpstr>Estrutura de repetição</vt:lpstr>
      <vt:lpstr>Estrutura de repetição</vt:lpstr>
      <vt:lpstr>Comando for</vt:lpstr>
      <vt:lpstr>Comando for</vt:lpstr>
      <vt:lpstr>COMANDO FOR</vt:lpstr>
      <vt:lpstr>COMANDO FOR</vt:lpstr>
      <vt:lpstr>COMANDO FOR</vt:lpstr>
      <vt:lpstr>NOVO EXEMPLO</vt:lpstr>
      <vt:lpstr>COMANDO FOR – PADRÃO ANSI / C99</vt:lpstr>
      <vt:lpstr>COMANDO FOR</vt:lpstr>
      <vt:lpstr>COMANDO FOR</vt:lpstr>
      <vt:lpstr>COMANDO FOR</vt:lpstr>
      <vt:lpstr>COMANDO FOR</vt:lpstr>
      <vt:lpstr>TREINAMENTO ...</vt:lpstr>
      <vt:lpstr>RESOLUÇÃO</vt:lpstr>
      <vt:lpstr>COMANDO BREAK</vt:lpstr>
      <vt:lpstr>COMANDO BREAK</vt:lpstr>
      <vt:lpstr>Exemplo de BREAK</vt:lpstr>
      <vt:lpstr>COMANDO CONTINUE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E PROGRAMAÇÃO</dc:title>
  <dc:creator>Matheus Leandro Ferreira</dc:creator>
  <cp:lastModifiedBy>Matheus Leandro Ferreira</cp:lastModifiedBy>
  <cp:revision>6</cp:revision>
  <dcterms:created xsi:type="dcterms:W3CDTF">2021-05-07T16:28:18Z</dcterms:created>
  <dcterms:modified xsi:type="dcterms:W3CDTF">2021-05-07T17:08:46Z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