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73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70" d="100"/>
          <a:sy n="70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F64D3F0B-19BB-43DD-A40F-5E9A981B99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0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36DE62-4CEB-457F-8FA4-DEC8038E5E41}" type="slidenum">
              <a:rPr lang="pt-BR"/>
              <a:pPr/>
              <a:t>1</a:t>
            </a:fld>
            <a:endParaRPr lang="pt-B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22506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62446-9ACB-456A-8EC3-5C3BEDA21CD4}" type="slidenum">
              <a:rPr lang="pt-BR"/>
              <a:pPr/>
              <a:t>3</a:t>
            </a:fld>
            <a:endParaRPr lang="pt-B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2195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63E635-2B51-4A50-872B-435E4E873A51}" type="slidenum">
              <a:rPr lang="pt-BR"/>
              <a:pPr/>
              <a:t>4</a:t>
            </a:fld>
            <a:endParaRPr lang="pt-B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1478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AC18D-F496-4F43-A9C8-548599341E7C}" type="slidenum">
              <a:rPr lang="pt-BR"/>
              <a:pPr/>
              <a:t>5</a:t>
            </a:fld>
            <a:endParaRPr lang="pt-B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3838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26C05-4D52-4846-8E15-3F106350F042}" type="slidenum">
              <a:rPr lang="pt-BR"/>
              <a:pPr/>
              <a:t>6</a:t>
            </a:fld>
            <a:endParaRPr lang="pt-B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3325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46265-1AF1-47EE-8801-36578564CE94}" type="slidenum">
              <a:rPr lang="pt-BR"/>
              <a:pPr/>
              <a:t>7</a:t>
            </a:fld>
            <a:endParaRPr lang="pt-B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0070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F55CFA4-EDEE-43A2-95EE-5EF890CC21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10A4-A976-46CF-B471-162D0E3854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C5E0A-E086-4DA4-B634-40922CEC34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8913"/>
            <a:ext cx="8382000" cy="7207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052513"/>
            <a:ext cx="4114800" cy="52562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0" y="1052513"/>
            <a:ext cx="4114800" cy="52562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89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A3802-0674-4A98-ADFE-B9F8B6D0DF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63376-0B9D-4513-AF40-7BB542976C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EF923-156B-4788-8BE6-6B7AD15358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3016-84DE-4B74-A3D9-8D22A52579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5522F-B2DA-4FFD-8678-7E0DD47CDC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7EF60-DB24-4761-9D47-7BAD4B47E8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FFE94-08DD-4905-98A5-65655F07F0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D2A40-4BF0-4054-B7E9-A56FC40A7C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35CAFCF-6A12-485D-8B66-E3C1C892E4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Funções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Luciano Antunes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zh-CN" sz="3600" b="1" smtClean="0">
                <a:ea typeface="宋体" charset="-122"/>
              </a:rPr>
              <a:t>Por que dividir um programa em várias funções?</a:t>
            </a:r>
            <a:endParaRPr lang="pt-BR" sz="3600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205038"/>
            <a:ext cx="8382000" cy="2849562"/>
          </a:xfrm>
        </p:spPr>
        <p:txBody>
          <a:bodyPr/>
          <a:lstStyle/>
          <a:p>
            <a:pPr eaLnBrk="1" hangingPunct="1"/>
            <a:r>
              <a:rPr lang="pt-BR" altLang="zh-CN" sz="2400" dirty="0" smtClean="0">
                <a:ea typeface="宋体" charset="-122"/>
              </a:rPr>
              <a:t>Respeita o modelo (paradigma) de </a:t>
            </a:r>
            <a:r>
              <a:rPr lang="pt-BR" altLang="zh-CN" sz="2400" dirty="0" smtClean="0">
                <a:solidFill>
                  <a:srgbClr val="FF9933"/>
                </a:solidFill>
                <a:ea typeface="宋体" charset="-122"/>
              </a:rPr>
              <a:t>Programação Estruturada</a:t>
            </a:r>
            <a:r>
              <a:rPr lang="pt-BR" altLang="zh-CN" sz="2400" dirty="0" smtClean="0">
                <a:ea typeface="宋体" charset="-122"/>
              </a:rPr>
              <a:t>;</a:t>
            </a:r>
          </a:p>
          <a:p>
            <a:pPr eaLnBrk="1" hangingPunct="1"/>
            <a:r>
              <a:rPr lang="pt-BR" altLang="zh-CN" sz="2400" dirty="0" smtClean="0">
                <a:ea typeface="宋体" charset="-122"/>
              </a:rPr>
              <a:t>Resulta em um código modular e reutilizável;</a:t>
            </a:r>
          </a:p>
          <a:p>
            <a:pPr eaLnBrk="1" hangingPunct="1"/>
            <a:r>
              <a:rPr lang="pt-BR" altLang="zh-CN" sz="2400" dirty="0" smtClean="0">
                <a:ea typeface="宋体" charset="-122"/>
              </a:rPr>
              <a:t>Facilita a resolução de um problema: permite que ele seja dividido em vários problemas menores de mais fácil resolução.</a:t>
            </a:r>
            <a:endParaRPr lang="pt-BR" altLang="zh-CN" sz="2400" b="1" dirty="0" smtClean="0">
              <a:ea typeface="宋体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55650" y="5229225"/>
            <a:ext cx="7848600" cy="923925"/>
          </a:xfrm>
          <a:prstGeom prst="rect">
            <a:avLst/>
          </a:prstGeom>
          <a:noFill/>
          <a:ln w="38100">
            <a:solidFill>
              <a:srgbClr val="FC012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zh-CN" u="sng">
                <a:ea typeface="宋体" charset="-122"/>
              </a:rPr>
              <a:t>Ao investir no estudo e aplicação de funções em seus programas você dá um IMPORTANTE passo na compreensão do paradigma de Programação Orientada a Objetos</a:t>
            </a:r>
            <a:endParaRPr lang="pt-BR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Argumentos</a:t>
            </a:r>
            <a:r>
              <a:rPr lang="en-GB" dirty="0"/>
              <a:t> de </a:t>
            </a:r>
            <a:r>
              <a:rPr lang="en-GB" dirty="0" err="1"/>
              <a:t>função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 err="1"/>
              <a:t>passagem</a:t>
            </a:r>
            <a:r>
              <a:rPr lang="en-GB" dirty="0"/>
              <a:t> (</a:t>
            </a:r>
            <a:r>
              <a:rPr lang="en-GB" dirty="0" err="1"/>
              <a:t>chamada</a:t>
            </a:r>
            <a:r>
              <a:rPr lang="en-GB" dirty="0"/>
              <a:t>)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6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2400" dirty="0">
                <a:effectLst/>
                <a:ea typeface="宋体" charset="-122"/>
              </a:rPr>
              <a:t>A chamada por valor é a forma padrão que a linguagem C usa para passar os valores dos argumentos de uma chamada de função para os parâmetros desta função</a:t>
            </a:r>
          </a:p>
          <a:p>
            <a:r>
              <a:rPr lang="pt-BR" altLang="zh-CN" sz="2400" dirty="0">
                <a:effectLst/>
                <a:ea typeface="宋体" charset="-122"/>
              </a:rPr>
              <a:t>A chamada por valor faz uma cópia dos valores dos argumentos para os parâmetros da função.</a:t>
            </a:r>
          </a:p>
          <a:p>
            <a:r>
              <a:rPr lang="pt-BR" altLang="zh-CN" sz="2400" dirty="0">
                <a:effectLst/>
                <a:ea typeface="宋体" charset="-122"/>
              </a:rPr>
              <a:t>Isto significa que ao chamar uma função com argumentos por valor, passamos somente os valores desses argumentos para a função</a:t>
            </a:r>
            <a:r>
              <a:rPr lang="pt-BR" altLang="zh-CN" sz="2400" dirty="0">
                <a:ea typeface="宋体" charset="-122"/>
              </a:rPr>
              <a:t> </a:t>
            </a:r>
            <a:r>
              <a:rPr lang="pt-BR" altLang="zh-CN" sz="2400" dirty="0">
                <a:effectLst/>
                <a:ea typeface="宋体" charset="-122"/>
              </a:rPr>
              <a:t>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/>
              <a:t>Argumentos</a:t>
            </a:r>
            <a:r>
              <a:rPr lang="en-GB" sz="3600" dirty="0"/>
              <a:t> de </a:t>
            </a:r>
            <a:r>
              <a:rPr lang="en-GB" sz="3600" dirty="0" err="1"/>
              <a:t>função</a:t>
            </a:r>
            <a:r>
              <a:rPr lang="en-GB" sz="3600" dirty="0"/>
              <a:t>: </a:t>
            </a:r>
            <a:br>
              <a:rPr lang="en-GB" sz="3600" dirty="0"/>
            </a:br>
            <a:r>
              <a:rPr lang="en-GB" sz="3600" dirty="0" err="1"/>
              <a:t>passagem</a:t>
            </a:r>
            <a:r>
              <a:rPr lang="en-GB" sz="3600" dirty="0"/>
              <a:t> (</a:t>
            </a:r>
            <a:r>
              <a:rPr lang="en-GB" sz="3600" dirty="0" err="1"/>
              <a:t>chamada</a:t>
            </a:r>
            <a:r>
              <a:rPr lang="en-GB" sz="3600" dirty="0"/>
              <a:t>) </a:t>
            </a:r>
            <a:r>
              <a:rPr lang="en-GB" sz="3600" dirty="0" err="1"/>
              <a:t>por</a:t>
            </a:r>
            <a:r>
              <a:rPr lang="en-GB" sz="3600" dirty="0"/>
              <a:t> </a:t>
            </a:r>
            <a:r>
              <a:rPr lang="en-GB" sz="3600" dirty="0" err="1" smtClean="0"/>
              <a:t>valor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201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altLang="zh-CN" sz="1800" b="1" dirty="0">
                <a:effectLst/>
                <a:latin typeface="Courier New" pitchFamily="49" charset="0"/>
                <a:ea typeface="宋体" charset="-122"/>
              </a:rPr>
              <a:t>/* exemplo de função com passagem por valor */</a:t>
            </a:r>
            <a:endParaRPr lang="en-US" altLang="zh-CN" sz="1800" b="1" dirty="0">
              <a:effectLst/>
              <a:latin typeface="Courier New" pitchFamily="49" charset="0"/>
              <a:ea typeface="宋体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>
                <a:effectLst/>
                <a:latin typeface="Courier New" pitchFamily="49" charset="0"/>
                <a:ea typeface="宋体" charset="-122"/>
              </a:rPr>
              <a:t>#include &lt;</a:t>
            </a:r>
            <a:r>
              <a:rPr lang="en-US" altLang="zh-CN" sz="1800" b="1" dirty="0" err="1">
                <a:effectLst/>
                <a:latin typeface="Courier New" pitchFamily="49" charset="0"/>
                <a:ea typeface="宋体" charset="-122"/>
              </a:rPr>
              <a:t>stdio.h</a:t>
            </a:r>
            <a:r>
              <a:rPr lang="en-US" altLang="zh-CN" sz="1800" b="1" dirty="0">
                <a:effectLst/>
                <a:latin typeface="Courier New" pitchFamily="49" charset="0"/>
                <a:ea typeface="宋体" charset="-122"/>
              </a:rPr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 err="1">
                <a:effectLst/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1800" b="1" dirty="0">
                <a:effectLst/>
                <a:latin typeface="Courier New" pitchFamily="49" charset="0"/>
                <a:ea typeface="宋体" charset="-122"/>
              </a:rPr>
              <a:t> soma (</a:t>
            </a:r>
            <a:r>
              <a:rPr lang="en-US" altLang="zh-CN" sz="1800" b="1" dirty="0" err="1">
                <a:effectLst/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1800" b="1" dirty="0">
                <a:effectLst/>
                <a:latin typeface="Courier New" pitchFamily="49" charset="0"/>
                <a:ea typeface="宋体" charset="-122"/>
              </a:rPr>
              <a:t> a, </a:t>
            </a:r>
            <a:r>
              <a:rPr lang="en-US" altLang="zh-CN" sz="1800" b="1" dirty="0" err="1">
                <a:effectLst/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1800" b="1" dirty="0">
                <a:effectLst/>
                <a:latin typeface="Courier New" pitchFamily="49" charset="0"/>
                <a:ea typeface="宋体" charset="-122"/>
              </a:rPr>
              <a:t> b); /*</a:t>
            </a:r>
            <a:r>
              <a:rPr lang="en-US" altLang="zh-CN" sz="1800" b="1" dirty="0" err="1">
                <a:effectLst/>
                <a:latin typeface="Courier New" pitchFamily="49" charset="0"/>
                <a:ea typeface="宋体" charset="-122"/>
              </a:rPr>
              <a:t>protótipo</a:t>
            </a:r>
            <a:r>
              <a:rPr lang="en-US" altLang="zh-CN" sz="1800" b="1" dirty="0">
                <a:effectLst/>
                <a:latin typeface="Courier New" pitchFamily="49" charset="0"/>
                <a:ea typeface="宋体" charset="-122"/>
              </a:rPr>
              <a:t>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>
                <a:effectLst/>
                <a:latin typeface="Courier New" pitchFamily="49" charset="0"/>
                <a:ea typeface="宋体" charset="-122"/>
              </a:rPr>
              <a:t>/* main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 err="1">
                <a:effectLst/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1800" b="1" dirty="0">
                <a:effectLst/>
                <a:latin typeface="Courier New" pitchFamily="49" charset="0"/>
                <a:ea typeface="宋体" charset="-122"/>
              </a:rPr>
              <a:t> main () {</a:t>
            </a:r>
            <a:endParaRPr lang="es-ES_tradnl" altLang="zh-CN" sz="1800" b="1" dirty="0">
              <a:effectLst/>
              <a:latin typeface="Courier New" pitchFamily="49" charset="0"/>
              <a:ea typeface="宋体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ES_tradnl" altLang="zh-CN" sz="1800" b="1" dirty="0">
                <a:effectLst/>
                <a:latin typeface="Courier New" pitchFamily="49" charset="0"/>
                <a:ea typeface="宋体" charset="-122"/>
              </a:rPr>
              <a:t>   </a:t>
            </a:r>
            <a:r>
              <a:rPr lang="es-ES_tradnl" altLang="zh-CN" sz="1800" b="1" dirty="0" err="1">
                <a:effectLst/>
                <a:latin typeface="Courier New" pitchFamily="49" charset="0"/>
                <a:ea typeface="宋体" charset="-122"/>
              </a:rPr>
              <a:t>int</a:t>
            </a:r>
            <a:r>
              <a:rPr lang="es-ES_tradnl" altLang="zh-CN" sz="1800" b="1" dirty="0">
                <a:effectLst/>
                <a:latin typeface="Courier New" pitchFamily="49" charset="0"/>
                <a:ea typeface="宋体" charset="-122"/>
              </a:rPr>
              <a:t> x=5, y=3, z;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ES_tradnl" altLang="zh-CN" sz="1800" b="1" dirty="0">
                <a:effectLst/>
                <a:latin typeface="Courier New" pitchFamily="49" charset="0"/>
                <a:ea typeface="宋体" charset="-122"/>
              </a:rPr>
              <a:t>   z = soma (</a:t>
            </a:r>
            <a:r>
              <a:rPr lang="es-ES_tradnl" altLang="zh-CN" sz="1800" b="1" dirty="0" err="1">
                <a:effectLst/>
                <a:latin typeface="Courier New" pitchFamily="49" charset="0"/>
                <a:ea typeface="宋体" charset="-122"/>
              </a:rPr>
              <a:t>x,y</a:t>
            </a:r>
            <a:r>
              <a:rPr lang="es-ES_tradnl" altLang="zh-CN" sz="1800" b="1" dirty="0">
                <a:effectLst/>
                <a:latin typeface="Courier New" pitchFamily="49" charset="0"/>
                <a:ea typeface="宋体" charset="-122"/>
              </a:rPr>
              <a:t>); </a:t>
            </a:r>
            <a:endParaRPr lang="pt-BR" altLang="zh-CN" sz="1800" b="1" dirty="0">
              <a:effectLst/>
              <a:latin typeface="Courier New" pitchFamily="49" charset="0"/>
              <a:ea typeface="宋体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altLang="zh-CN" sz="1800" b="1" dirty="0">
                <a:effectLst/>
                <a:latin typeface="Courier New" pitchFamily="49" charset="0"/>
                <a:ea typeface="宋体" charset="-122"/>
              </a:rPr>
              <a:t>   </a:t>
            </a:r>
            <a:r>
              <a:rPr lang="pt-BR" altLang="zh-CN" sz="1800" b="1" dirty="0" err="1">
                <a:effectLst/>
                <a:latin typeface="Courier New" pitchFamily="49" charset="0"/>
                <a:ea typeface="宋体" charset="-122"/>
              </a:rPr>
              <a:t>printf</a:t>
            </a:r>
            <a:r>
              <a:rPr lang="pt-BR" altLang="zh-CN" sz="1800" b="1" dirty="0">
                <a:effectLst/>
                <a:latin typeface="Courier New" pitchFamily="49" charset="0"/>
                <a:ea typeface="宋体" charset="-122"/>
              </a:rPr>
              <a:t>(“O resultado da soma eh %d", z);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altLang="zh-CN" sz="1800" b="1" dirty="0">
                <a:effectLst/>
                <a:latin typeface="Courier New" pitchFamily="49" charset="0"/>
                <a:ea typeface="宋体" charset="-122"/>
              </a:rPr>
              <a:t>   </a:t>
            </a:r>
            <a:r>
              <a:rPr lang="pt-BR" altLang="zh-CN" sz="1800" b="1" dirty="0" err="1">
                <a:effectLst/>
                <a:latin typeface="Courier New" pitchFamily="49" charset="0"/>
                <a:ea typeface="宋体" charset="-122"/>
              </a:rPr>
              <a:t>return</a:t>
            </a:r>
            <a:r>
              <a:rPr lang="pt-BR" altLang="zh-CN" sz="1800" b="1" dirty="0">
                <a:effectLst/>
                <a:latin typeface="Courier New" pitchFamily="49" charset="0"/>
                <a:ea typeface="宋体" charset="-122"/>
              </a:rPr>
              <a:t> 0;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altLang="zh-CN" sz="1800" b="1" dirty="0">
                <a:effectLst/>
                <a:latin typeface="Courier New" pitchFamily="49" charset="0"/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altLang="zh-CN" sz="1800" b="1" dirty="0">
                <a:effectLst/>
                <a:latin typeface="Courier New" pitchFamily="49" charset="0"/>
                <a:ea typeface="宋体" charset="-122"/>
              </a:rPr>
              <a:t>/* </a:t>
            </a:r>
            <a:r>
              <a:rPr lang="pt-BR" altLang="zh-CN" sz="1800" b="1" dirty="0" err="1">
                <a:effectLst/>
                <a:latin typeface="Courier New" pitchFamily="49" charset="0"/>
                <a:ea typeface="宋体" charset="-122"/>
              </a:rPr>
              <a:t>implementacao</a:t>
            </a:r>
            <a:r>
              <a:rPr lang="pt-BR" altLang="zh-CN" sz="1800" b="1" dirty="0">
                <a:effectLst/>
                <a:latin typeface="Courier New" pitchFamily="49" charset="0"/>
                <a:ea typeface="宋体" charset="-122"/>
              </a:rPr>
              <a:t> da </a:t>
            </a:r>
            <a:r>
              <a:rPr lang="pt-BR" altLang="zh-CN" sz="1800" b="1" dirty="0" err="1">
                <a:effectLst/>
                <a:latin typeface="Courier New" pitchFamily="49" charset="0"/>
                <a:ea typeface="宋体" charset="-122"/>
              </a:rPr>
              <a:t>funcao</a:t>
            </a:r>
            <a:r>
              <a:rPr lang="pt-BR" altLang="zh-CN" sz="1800" b="1" dirty="0">
                <a:effectLst/>
                <a:latin typeface="Courier New" pitchFamily="49" charset="0"/>
                <a:ea typeface="宋体" charset="-122"/>
              </a:rPr>
              <a:t>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altLang="zh-CN" sz="1800" b="1" dirty="0" err="1">
                <a:effectLst/>
                <a:latin typeface="Courier New" pitchFamily="49" charset="0"/>
                <a:ea typeface="宋体" charset="-122"/>
              </a:rPr>
              <a:t>int</a:t>
            </a:r>
            <a:r>
              <a:rPr lang="pt-BR" altLang="zh-CN" sz="1800" b="1" dirty="0">
                <a:effectLst/>
                <a:latin typeface="Courier New" pitchFamily="49" charset="0"/>
                <a:ea typeface="宋体" charset="-122"/>
              </a:rPr>
              <a:t> soma (</a:t>
            </a:r>
            <a:r>
              <a:rPr lang="pt-BR" altLang="zh-CN" sz="1800" b="1" dirty="0" err="1">
                <a:effectLst/>
                <a:latin typeface="Courier New" pitchFamily="49" charset="0"/>
                <a:ea typeface="宋体" charset="-122"/>
              </a:rPr>
              <a:t>int</a:t>
            </a:r>
            <a:r>
              <a:rPr lang="pt-BR" altLang="zh-CN" sz="1800" b="1" dirty="0">
                <a:effectLst/>
                <a:latin typeface="Courier New" pitchFamily="49" charset="0"/>
                <a:ea typeface="宋体" charset="-122"/>
              </a:rPr>
              <a:t> a, </a:t>
            </a:r>
            <a:r>
              <a:rPr lang="pt-BR" altLang="zh-CN" sz="1800" b="1" dirty="0" err="1">
                <a:effectLst/>
                <a:latin typeface="Courier New" pitchFamily="49" charset="0"/>
                <a:ea typeface="宋体" charset="-122"/>
              </a:rPr>
              <a:t>int</a:t>
            </a:r>
            <a:r>
              <a:rPr lang="pt-BR" altLang="zh-CN" sz="1800" b="1" dirty="0">
                <a:effectLst/>
                <a:latin typeface="Courier New" pitchFamily="49" charset="0"/>
                <a:ea typeface="宋体" charset="-122"/>
              </a:rPr>
              <a:t> b)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altLang="zh-CN" sz="1800" b="1" dirty="0">
                <a:effectLst/>
                <a:latin typeface="Courier New" pitchFamily="49" charset="0"/>
                <a:ea typeface="宋体" charset="-122"/>
              </a:rPr>
              <a:t>   </a:t>
            </a:r>
            <a:r>
              <a:rPr lang="en-US" altLang="zh-CN" sz="1800" b="1" dirty="0" err="1">
                <a:effectLst/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1800" b="1" dirty="0">
                <a:effectLst/>
                <a:latin typeface="Courier New" pitchFamily="49" charset="0"/>
                <a:ea typeface="宋体" charset="-122"/>
              </a:rPr>
              <a:t> s;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>
                <a:effectLst/>
                <a:latin typeface="Courier New" pitchFamily="49" charset="0"/>
                <a:ea typeface="宋体" charset="-122"/>
              </a:rPr>
              <a:t>   s = a + b;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>
                <a:effectLst/>
                <a:latin typeface="Courier New" pitchFamily="49" charset="0"/>
                <a:ea typeface="宋体" charset="-122"/>
              </a:rPr>
              <a:t>   return (s);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>
                <a:effectLst/>
                <a:latin typeface="Courier New" pitchFamily="49" charset="0"/>
                <a:ea typeface="宋体" charset="-122"/>
              </a:rPr>
              <a:t>}</a:t>
            </a:r>
            <a:r>
              <a:rPr lang="en-US" altLang="zh-CN" sz="1800" dirty="0">
                <a:latin typeface="Courier New" pitchFamily="49" charset="0"/>
                <a:ea typeface="宋体" charset="-122"/>
              </a:rPr>
              <a:t> </a:t>
            </a:r>
            <a:endParaRPr lang="pt-BR" altLang="zh-CN" sz="1800" dirty="0">
              <a:latin typeface="Courier New" pitchFamily="49" charset="0"/>
              <a:ea typeface="宋体" charset="-122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35896" y="5668169"/>
            <a:ext cx="5261377" cy="830997"/>
          </a:xfrm>
          <a:prstGeom prst="rect">
            <a:avLst/>
          </a:prstGeom>
          <a:solidFill>
            <a:srgbClr val="FFC000"/>
          </a:solidFill>
          <a:ln w="12700">
            <a:solidFill>
              <a:srgbClr val="00E0CB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600" b="1"/>
              <a:t>Quando a função soma é chamada, os valores</a:t>
            </a:r>
          </a:p>
          <a:p>
            <a:r>
              <a:rPr lang="pt-BR" sz="1600" b="1"/>
              <a:t>das variáveis “x” e “y” são copiados para os</a:t>
            </a:r>
          </a:p>
          <a:p>
            <a:r>
              <a:rPr lang="pt-BR" sz="1600" b="1"/>
              <a:t>parâmetros “a” e “b” da função, respectivamente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Argumentos de função: </a:t>
            </a:r>
            <a:br>
              <a:rPr lang="pt-BR" sz="3600" dirty="0"/>
            </a:br>
            <a:r>
              <a:rPr lang="pt-BR" sz="3600" dirty="0"/>
              <a:t>passagem (chamada) por valor</a:t>
            </a:r>
          </a:p>
        </p:txBody>
      </p:sp>
    </p:spTree>
    <p:extLst>
      <p:ext uri="{BB962C8B-B14F-4D97-AF65-F5344CB8AC3E}">
        <p14:creationId xmlns:p14="http://schemas.microsoft.com/office/powerpoint/2010/main" val="33598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Argumentos de função: </a:t>
            </a:r>
            <a:br>
              <a:rPr lang="pt-BR" sz="3600" dirty="0"/>
            </a:br>
            <a:r>
              <a:rPr lang="pt-BR" sz="3600" dirty="0"/>
              <a:t>passagem (chamada) por valor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sz="2400" dirty="0">
                <a:ea typeface="宋体" charset="-122"/>
              </a:rPr>
              <a:t>Quando o programa for executado e a função  “soma (</a:t>
            </a:r>
            <a:r>
              <a:rPr lang="pt-BR" altLang="zh-CN" sz="2400" dirty="0" err="1">
                <a:ea typeface="宋体" charset="-122"/>
              </a:rPr>
              <a:t>x,y</a:t>
            </a:r>
            <a:r>
              <a:rPr lang="pt-BR" altLang="zh-CN" sz="2400" dirty="0">
                <a:ea typeface="宋体" charset="-122"/>
              </a:rPr>
              <a:t>)” for chamada, será feita uma cópia dos valores dos argumentos (variáveis) "x" e "y" nos parâmetros "a" e "b", que depois serão usados para fazer a soma (ver figura abaixo) </a:t>
            </a:r>
            <a:endParaRPr lang="pt-BR" sz="2400" dirty="0"/>
          </a:p>
          <a:p>
            <a:endParaRPr lang="pt-BR" sz="2400" dirty="0"/>
          </a:p>
        </p:txBody>
      </p:sp>
      <p:pic>
        <p:nvPicPr>
          <p:cNvPr id="8" name="Picture 5" descr="figParametrosPorVa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788024" y="3717032"/>
            <a:ext cx="3888085" cy="297783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459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Argumentos de função: </a:t>
            </a:r>
            <a:br>
              <a:rPr lang="pt-BR" sz="3600" dirty="0"/>
            </a:br>
            <a:r>
              <a:rPr lang="pt-BR" sz="3600" dirty="0"/>
              <a:t>passagem (chamada) por valor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sz="2400" dirty="0">
                <a:effectLst/>
                <a:ea typeface="宋体" charset="-122"/>
              </a:rPr>
              <a:t>Neste caso os valores de "x" e "y" são assumidos por "a" e "b", e quaisquer modificações em "a" ou "b" não afetarão "x" ou "y". </a:t>
            </a:r>
          </a:p>
          <a:p>
            <a:r>
              <a:rPr lang="pt-BR" altLang="zh-CN" sz="2400" dirty="0">
                <a:effectLst/>
                <a:ea typeface="宋体" charset="-122"/>
              </a:rPr>
              <a:t>Isso acontece por que não passamos as variáveis "x" e "y" para a função, </a:t>
            </a:r>
            <a:r>
              <a:rPr lang="pt-BR" altLang="zh-CN" sz="2400" u="sng" dirty="0">
                <a:effectLst/>
                <a:ea typeface="宋体" charset="-122"/>
              </a:rPr>
              <a:t>somente o conteúdo</a:t>
            </a:r>
            <a:r>
              <a:rPr lang="pt-BR" altLang="zh-CN" sz="2400" dirty="0">
                <a:effectLst/>
                <a:ea typeface="宋体" charset="-122"/>
              </a:rPr>
              <a:t> delas (valores). </a:t>
            </a:r>
          </a:p>
          <a:p>
            <a:r>
              <a:rPr lang="pt-BR" altLang="zh-CN" sz="2400" dirty="0">
                <a:effectLst/>
                <a:ea typeface="宋体" charset="-122"/>
              </a:rPr>
              <a:t>No entanto, pode haver alguns casos onde precisamos manipular dentro de uma função o valor de uma variável que está fora desta função. Para isto precisamos usar parâmetros passados por referência. Este conceito será visto mais adiante.</a:t>
            </a:r>
            <a:endParaRPr lang="en-US" altLang="zh-CN" sz="2400" dirty="0">
              <a:effectLst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Sub-rotinas em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Um importante recurso apresentado nas linguagens de programação é a modularização, no qual um programa pode ser particionado em sub-rotinas bastante específicas. A linguagem C permite essa modularização por meio de funções;</a:t>
            </a:r>
          </a:p>
          <a:p>
            <a:r>
              <a:rPr lang="pt-BR" sz="2400" dirty="0" smtClean="0"/>
              <a:t>Um programa em C tem, no mínimo, uma função chamada </a:t>
            </a:r>
            <a:r>
              <a:rPr lang="pt-BR" sz="2400" dirty="0" err="1" smtClean="0"/>
              <a:t>main</a:t>
            </a:r>
            <a:r>
              <a:rPr lang="pt-BR" sz="2400" dirty="0" smtClean="0"/>
              <a:t>, por onde inicia </a:t>
            </a:r>
            <a:r>
              <a:rPr lang="pt-BR" sz="2400" smtClean="0"/>
              <a:t>a execução;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280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Função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zh-CN" sz="2000" dirty="0" smtClean="0">
                <a:ea typeface="宋体" charset="-122"/>
              </a:rPr>
              <a:t>Uma função é um conjunto de instruções desenhadas para cumprir uma tarefa particular e agrupadas numa unidade com um nome para referenciá-la. Qualquer sequência de instruções que apareça no programa mais de uma vez é candidata a ser uma função. O código de uma função é agregado ao programa uma única vez e pode ser executado muitas vezes no decorrer do programa. 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zh-CN" b="1" smtClean="0">
                <a:ea typeface="宋体" charset="-122"/>
              </a:rPr>
              <a:t>Protótipo de uma função</a:t>
            </a:r>
            <a:endParaRPr lang="pt-BR" b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altLang="zh-CN" sz="2000" b="1" dirty="0" err="1" smtClean="0">
                <a:ea typeface="宋体" charset="-122"/>
              </a:rPr>
              <a:t>tipo_devolvido</a:t>
            </a:r>
            <a:r>
              <a:rPr lang="pt-BR" altLang="zh-CN" sz="2000" b="1" dirty="0" smtClean="0">
                <a:ea typeface="宋体" charset="-122"/>
              </a:rPr>
              <a:t> </a:t>
            </a:r>
            <a:r>
              <a:rPr lang="pt-BR" altLang="zh-CN" sz="2000" b="1" dirty="0" err="1" smtClean="0">
                <a:ea typeface="宋体" charset="-122"/>
              </a:rPr>
              <a:t>nome_da_função</a:t>
            </a:r>
            <a:r>
              <a:rPr lang="pt-BR" altLang="zh-CN" sz="2000" b="1" dirty="0" smtClean="0">
                <a:ea typeface="宋体" charset="-122"/>
              </a:rPr>
              <a:t> (lista de parâmetros);</a:t>
            </a:r>
          </a:p>
          <a:p>
            <a:pPr eaLnBrk="1" hangingPunct="1">
              <a:buFont typeface="Wingdings" pitchFamily="2" charset="2"/>
              <a:buNone/>
            </a:pPr>
            <a:endParaRPr lang="pt-BR" altLang="zh-CN" b="1" dirty="0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t-BR" altLang="zh-CN" sz="2000" dirty="0" smtClean="0">
                <a:ea typeface="宋体" charset="-122"/>
              </a:rPr>
              <a:t>Obs.: Todas as funções devem ter protótipos, os quais são definidos antes da função principal ou em outro arquivo.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zh-CN" sz="4000" b="1" smtClean="0">
                <a:ea typeface="宋体" charset="-122"/>
              </a:rPr>
              <a:t>Forma Geral de uma função</a:t>
            </a:r>
            <a:endParaRPr lang="pt-BR" sz="4000" b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17713"/>
            <a:ext cx="81280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zh-CN" sz="2000" dirty="0" err="1" smtClean="0">
                <a:ea typeface="宋体" charset="-122"/>
              </a:rPr>
              <a:t>tipo_devolvido</a:t>
            </a:r>
            <a:r>
              <a:rPr lang="pt-BR" altLang="zh-CN" sz="2000" dirty="0" smtClean="0">
                <a:ea typeface="宋体" charset="-122"/>
              </a:rPr>
              <a:t> </a:t>
            </a:r>
            <a:r>
              <a:rPr lang="pt-BR" altLang="zh-CN" sz="2000" dirty="0" err="1" smtClean="0">
                <a:ea typeface="宋体" charset="-122"/>
              </a:rPr>
              <a:t>nome_da_função</a:t>
            </a:r>
            <a:r>
              <a:rPr lang="pt-BR" altLang="zh-CN" sz="2000" dirty="0" smtClean="0">
                <a:ea typeface="宋体" charset="-122"/>
              </a:rPr>
              <a:t> (lista de parâmetros)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zh-CN" sz="2000" dirty="0" smtClean="0">
                <a:ea typeface="宋体" charset="-122"/>
              </a:rPr>
              <a:t>{ //início do bloco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zh-CN" sz="2000" dirty="0" smtClean="0">
                <a:ea typeface="宋体" charset="-122"/>
              </a:rPr>
              <a:t>     declarações locais;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zh-CN" sz="2000" dirty="0" smtClean="0">
                <a:ea typeface="宋体" charset="-122"/>
              </a:rPr>
              <a:t>     comandos;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zh-CN" sz="2000" dirty="0" smtClean="0">
                <a:ea typeface="宋体" charset="-122"/>
              </a:rPr>
              <a:t>     retorno (valor ou expressão); //somente quando o tipo da função não for “</a:t>
            </a:r>
            <a:r>
              <a:rPr lang="pt-BR" altLang="zh-CN" sz="2000" dirty="0" err="1" smtClean="0">
                <a:ea typeface="宋体" charset="-122"/>
              </a:rPr>
              <a:t>void</a:t>
            </a:r>
            <a:r>
              <a:rPr lang="pt-BR" altLang="zh-CN" sz="2000" dirty="0" smtClean="0">
                <a:ea typeface="宋体" charset="-122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pt-BR" altLang="zh-CN" sz="2000" dirty="0" smtClean="0">
                <a:ea typeface="宋体" charset="-122"/>
              </a:rPr>
              <a:t>}//fim do bloco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Forma Geral de uma função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417671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1800" smtClean="0">
                <a:solidFill>
                  <a:schemeClr val="tx2"/>
                </a:solidFill>
                <a:ea typeface="宋体" charset="-122"/>
              </a:rPr>
              <a:t>tipo_devolvido</a:t>
            </a:r>
            <a:r>
              <a:rPr lang="pt-BR" altLang="zh-CN" sz="1800" smtClean="0">
                <a:ea typeface="宋体" charset="-122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1800" smtClean="0">
                <a:ea typeface="宋体" charset="-122"/>
              </a:rPr>
              <a:t>Qualquer tipo definido na linguagem C/C++, inclusive "void“.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zh-CN" sz="18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1800" smtClean="0">
                <a:solidFill>
                  <a:schemeClr val="tx2"/>
                </a:solidFill>
                <a:ea typeface="宋体" charset="-122"/>
              </a:rPr>
              <a:t>nome_da_função: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1800" smtClean="0">
                <a:ea typeface="宋体" charset="-122"/>
              </a:rPr>
              <a:t>Um nome que identifica a tarefa realizada pela função. Exemplo: a função "calcularSalario" indica que uma ação "calcular" será realizada sobre o objeto "salário".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zh-CN" sz="18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1800" smtClean="0">
                <a:solidFill>
                  <a:schemeClr val="tx2"/>
                </a:solidFill>
                <a:ea typeface="宋体" charset="-122"/>
              </a:rPr>
              <a:t>lista de parâmetros: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1800" smtClean="0">
                <a:ea typeface="宋体" charset="-122"/>
              </a:rPr>
              <a:t>É a definição dos parâmetros da função. Pode-se dizer que é a declaração das variáveis que assumirão os valores externos que a função vai utilizar (não confundir com a definição de variáveis locais). Vale ressaltar que a lista de parâmetros pode ser vazia.</a:t>
            </a:r>
            <a:endParaRPr lang="pt-BR" sz="1800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859338" y="2205038"/>
            <a:ext cx="38877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zh-CN">
                <a:solidFill>
                  <a:schemeClr val="tx2"/>
                </a:solidFill>
                <a:ea typeface="宋体" charset="-122"/>
              </a:rPr>
              <a:t>declarações locais: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zh-CN">
                <a:ea typeface="宋体" charset="-122"/>
              </a:rPr>
              <a:t>Definição das variáveis locais da função.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pt-BR" altLang="zh-CN">
              <a:ea typeface="宋体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zh-CN">
                <a:solidFill>
                  <a:schemeClr val="tx2"/>
                </a:solidFill>
                <a:ea typeface="宋体" charset="-122"/>
              </a:rPr>
              <a:t>Comandos: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zh-CN">
                <a:ea typeface="宋体" charset="-122"/>
              </a:rPr>
              <a:t>Qualquer comando em C/C++.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pt-BR" altLang="zh-CN">
              <a:ea typeface="宋体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zh-CN">
                <a:solidFill>
                  <a:schemeClr val="tx2"/>
                </a:solidFill>
                <a:ea typeface="宋体" charset="-122"/>
              </a:rPr>
              <a:t>retorno (valor ou expressão):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altLang="zh-CN">
                <a:ea typeface="宋体" charset="-122"/>
              </a:rPr>
              <a:t>Se o  "tipo_devolvido" não for "void" então a função precisa ter o comando "return" que devolverá à função chamadora um valor ou o resultado de uma expressão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Chamada de uma função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017713"/>
            <a:ext cx="791148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altLang="zh-CN" sz="1800" b="1" dirty="0" err="1" smtClean="0">
                <a:ea typeface="宋体" charset="-122"/>
              </a:rPr>
              <a:t>nome_da_função</a:t>
            </a:r>
            <a:r>
              <a:rPr lang="pt-BR" altLang="zh-CN" sz="1800" b="1" dirty="0" smtClean="0">
                <a:ea typeface="宋体" charset="-122"/>
              </a:rPr>
              <a:t> (nome das variáveis utilizadas como parâmetros);</a:t>
            </a:r>
            <a:endParaRPr lang="pt-BR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zh-CN" b="1" smtClean="0">
                <a:ea typeface="宋体" charset="-122"/>
              </a:rPr>
              <a:t>Como fazer programas melhores?</a:t>
            </a:r>
            <a:endParaRPr lang="pt-BR" b="1" smtClean="0"/>
          </a:p>
        </p:txBody>
      </p:sp>
      <p:sp>
        <p:nvSpPr>
          <p:cNvPr id="9219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zh-CN" sz="2400" b="1" i="1" dirty="0" smtClean="0">
                <a:solidFill>
                  <a:srgbClr val="FF9933"/>
                </a:solidFill>
                <a:ea typeface="宋体" charset="-122"/>
              </a:rPr>
              <a:t>Dividindo o programa em módulos</a:t>
            </a:r>
            <a:r>
              <a:rPr lang="pt-BR" altLang="zh-CN" sz="2400" i="1" dirty="0" smtClean="0">
                <a:solidFill>
                  <a:srgbClr val="FF9933"/>
                </a:solidFill>
                <a:ea typeface="宋体" charset="-122"/>
              </a:rPr>
              <a:t>;</a:t>
            </a:r>
            <a:endParaRPr lang="pt-BR" altLang="zh-CN" sz="2400" dirty="0" smtClean="0">
              <a:solidFill>
                <a:srgbClr val="FF9933"/>
              </a:solidFill>
              <a:ea typeface="宋体" charset="-122"/>
            </a:endParaRPr>
          </a:p>
          <a:p>
            <a:pPr eaLnBrk="1" hangingPunct="1"/>
            <a:r>
              <a:rPr lang="pt-BR" altLang="zh-CN" sz="2400" dirty="0" smtClean="0">
                <a:ea typeface="宋体" charset="-122"/>
              </a:rPr>
              <a:t>Conhecendo de técnicas de programação;</a:t>
            </a:r>
          </a:p>
          <a:p>
            <a:pPr eaLnBrk="1" hangingPunct="1"/>
            <a:r>
              <a:rPr lang="pt-BR" altLang="zh-CN" sz="2400" dirty="0" smtClean="0">
                <a:ea typeface="宋体" charset="-122"/>
              </a:rPr>
              <a:t>Entendendo estruturas de dados;</a:t>
            </a:r>
          </a:p>
          <a:p>
            <a:pPr eaLnBrk="1" hangingPunct="1"/>
            <a:r>
              <a:rPr lang="pt-BR" altLang="zh-CN" sz="2400" dirty="0" smtClean="0">
                <a:ea typeface="宋体" charset="-122"/>
              </a:rPr>
              <a:t>Aumentando os conhecimentos em uma linguagem de programação específica;</a:t>
            </a:r>
          </a:p>
          <a:p>
            <a:pPr eaLnBrk="1" hangingPunct="1"/>
            <a:r>
              <a:rPr lang="pt-BR" altLang="zh-CN" sz="2400" dirty="0" smtClean="0">
                <a:ea typeface="宋体" charset="-122"/>
              </a:rPr>
              <a:t>Melhorando a eficiência do código;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zh-CN" b="1" smtClean="0">
                <a:ea typeface="宋体" charset="-122"/>
              </a:rPr>
              <a:t>Modularização em linguagem C</a:t>
            </a:r>
            <a:endParaRPr lang="pt-BR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zh-CN" sz="2400" dirty="0" smtClean="0">
                <a:ea typeface="宋体" charset="-122"/>
              </a:rPr>
              <a:t>Na linguagem C os módulos podem ser construídos com a utilização de </a:t>
            </a:r>
            <a:r>
              <a:rPr lang="pt-BR" altLang="zh-CN" sz="2400" u="sng" dirty="0" smtClean="0">
                <a:ea typeface="宋体" charset="-122"/>
              </a:rPr>
              <a:t>funções</a:t>
            </a:r>
            <a:r>
              <a:rPr lang="pt-BR" altLang="zh-CN" sz="2400" dirty="0" smtClean="0">
                <a:ea typeface="宋体" charset="-122"/>
              </a:rPr>
              <a:t>:</a:t>
            </a:r>
          </a:p>
          <a:p>
            <a:pPr lvl="1" eaLnBrk="1" hangingPunct="1"/>
            <a:r>
              <a:rPr lang="pt-BR" altLang="zh-CN" sz="2400" dirty="0" smtClean="0">
                <a:ea typeface="宋体" charset="-122"/>
              </a:rPr>
              <a:t>As funções permitem a divisão de um programa complexo em partes mais simples (</a:t>
            </a:r>
            <a:r>
              <a:rPr lang="pt-BR" altLang="zh-CN" sz="2400" u="sng" dirty="0" smtClean="0">
                <a:ea typeface="宋体" charset="-122"/>
              </a:rPr>
              <a:t>subprogramas</a:t>
            </a:r>
            <a:r>
              <a:rPr lang="pt-BR" altLang="zh-CN" sz="2400" dirty="0" smtClean="0">
                <a:ea typeface="宋体" charset="-122"/>
              </a:rPr>
              <a:t>), resultando na organização do código.</a:t>
            </a:r>
          </a:p>
          <a:p>
            <a:pPr lvl="1" eaLnBrk="1" hangingPunct="1"/>
            <a:r>
              <a:rPr lang="pt-BR" altLang="zh-CN" sz="2400" dirty="0" smtClean="0">
                <a:ea typeface="宋体" charset="-122"/>
              </a:rPr>
              <a:t>Uma função pode ser reutilizada em várias partes do mesmo programa ou de programas diferentes.</a:t>
            </a:r>
            <a:endParaRPr lang="pt-BR" altLang="zh-CN" sz="2400" b="1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Geométrico</Template>
  <TotalTime>26</TotalTime>
  <Words>872</Words>
  <Application>Microsoft Office PowerPoint</Application>
  <PresentationFormat>Apresentação na tela (4:3)</PresentationFormat>
  <Paragraphs>89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宋体</vt:lpstr>
      <vt:lpstr>Arial</vt:lpstr>
      <vt:lpstr>Courier New</vt:lpstr>
      <vt:lpstr>Monotype Sorts</vt:lpstr>
      <vt:lpstr>Tahoma</vt:lpstr>
      <vt:lpstr>Wingdings</vt:lpstr>
      <vt:lpstr>Geométrico</vt:lpstr>
      <vt:lpstr>Funções</vt:lpstr>
      <vt:lpstr>Sub-rotinas em C</vt:lpstr>
      <vt:lpstr>Função</vt:lpstr>
      <vt:lpstr>Protótipo de uma função</vt:lpstr>
      <vt:lpstr>Forma Geral de uma função</vt:lpstr>
      <vt:lpstr>Forma Geral de uma função</vt:lpstr>
      <vt:lpstr>Chamada de uma função</vt:lpstr>
      <vt:lpstr>Como fazer programas melhores?</vt:lpstr>
      <vt:lpstr>Modularização em linguagem C</vt:lpstr>
      <vt:lpstr>Por que dividir um programa em várias funções?</vt:lpstr>
      <vt:lpstr>Apresentação do PowerPoint</vt:lpstr>
      <vt:lpstr>Argumentos de função:  passagem (chamada) por valor</vt:lpstr>
      <vt:lpstr>Argumentos de função:  passagem (chamada) por valor</vt:lpstr>
      <vt:lpstr>Argumentos de função:  passagem (chamada) por valor</vt:lpstr>
      <vt:lpstr>Argumentos de função:  passagem (chamada) por valor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</dc:title>
  <dc:creator>Luciano</dc:creator>
  <cp:lastModifiedBy>Antunes</cp:lastModifiedBy>
  <cp:revision>7</cp:revision>
  <dcterms:created xsi:type="dcterms:W3CDTF">2009-02-04T12:33:17Z</dcterms:created>
  <dcterms:modified xsi:type="dcterms:W3CDTF">2019-05-28T19:24:29Z</dcterms:modified>
</cp:coreProperties>
</file>