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06" r:id="rId3"/>
    <p:sldId id="307" r:id="rId4"/>
    <p:sldId id="292" r:id="rId5"/>
    <p:sldId id="323" r:id="rId6"/>
    <p:sldId id="324" r:id="rId7"/>
    <p:sldId id="325" r:id="rId8"/>
    <p:sldId id="281" r:id="rId9"/>
    <p:sldId id="311" r:id="rId10"/>
    <p:sldId id="321" r:id="rId11"/>
    <p:sldId id="308" r:id="rId12"/>
    <p:sldId id="312" r:id="rId13"/>
    <p:sldId id="316" r:id="rId14"/>
    <p:sldId id="313" r:id="rId15"/>
    <p:sldId id="318" r:id="rId16"/>
    <p:sldId id="320" r:id="rId17"/>
    <p:sldId id="326" r:id="rId18"/>
    <p:sldId id="319" r:id="rId19"/>
    <p:sldId id="327" r:id="rId20"/>
    <p:sldId id="328" r:id="rId21"/>
  </p:sldIdLst>
  <p:sldSz cx="9144000" cy="6858000" type="screen4x3"/>
  <p:notesSz cx="6851650" cy="9747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>
          <p15:clr>
            <a:srgbClr val="A4A3A4"/>
          </p15:clr>
        </p15:guide>
        <p15:guide id="2" pos="21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39ED"/>
    <a:srgbClr val="938BF5"/>
    <a:srgbClr val="EDA693"/>
    <a:srgbClr val="A6DAC6"/>
    <a:srgbClr val="FFFF00"/>
    <a:srgbClr val="FF5050"/>
    <a:srgbClr val="FF0000"/>
    <a:srgbClr val="685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0959" autoAdjust="0"/>
  </p:normalViewPr>
  <p:slideViewPr>
    <p:cSldViewPr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80"/>
    </p:cViewPr>
  </p:sorter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307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/>
          <a:p>
            <a:pPr algn="r" defTabSz="912813">
              <a:defRPr/>
            </a:pPr>
            <a:fld id="{8883FF81-F5BC-4BEF-A563-801469806DA5}" type="slidenum">
              <a:rPr lang="en-GB" sz="1400"/>
              <a:pPr algn="r" defTabSz="912813">
                <a:defRPr/>
              </a:pPr>
              <a:t>‹nº›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410917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633913"/>
            <a:ext cx="5026025" cy="4103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298" tIns="44357" rIns="90298" bIns="443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  <a:p>
            <a:pPr lvl="3"/>
            <a:r>
              <a:rPr lang="en-GB" noProof="0" smtClean="0"/>
              <a:t>Vierte Ebene</a:t>
            </a:r>
          </a:p>
          <a:p>
            <a:pPr lvl="4"/>
            <a:r>
              <a:rPr lang="en-GB" noProof="0" smtClean="0"/>
              <a:t>Fünfte Ebene</a:t>
            </a:r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47725"/>
            <a:ext cx="4564062" cy="3422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94450" y="9348788"/>
            <a:ext cx="387350" cy="300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298" tIns="44357" rIns="90298" bIns="44357" anchor="ctr">
            <a:spAutoFit/>
          </a:bodyPr>
          <a:lstStyle/>
          <a:p>
            <a:pPr algn="r" defTabSz="912813">
              <a:defRPr/>
            </a:pPr>
            <a:fld id="{5BEB86BB-E752-4F55-A8F3-34DFA0A2B7B5}" type="slidenum">
              <a:rPr lang="en-GB" sz="1400"/>
              <a:pPr algn="r" defTabSz="912813">
                <a:defRPr/>
              </a:pPr>
              <a:t>‹nº›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05700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82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88913"/>
            <a:ext cx="8382000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858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00" y="1052513"/>
            <a:ext cx="4114800" cy="5256212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5/28/2019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5/28/2019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‹nº›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3068960"/>
            <a:ext cx="7772400" cy="2592288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>Strings</a:t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>
                <a:latin typeface="Book Antiqua" pitchFamily="18" charset="0"/>
              </a:rPr>
              <a:t/>
            </a:r>
            <a:br>
              <a:rPr lang="en-GB" sz="4400" dirty="0" smtClean="0">
                <a:latin typeface="Book Antiqua" pitchFamily="18" charset="0"/>
              </a:rPr>
            </a:br>
            <a:r>
              <a:rPr lang="en-GB" sz="4400" dirty="0" smtClean="0"/>
              <a:t/>
            </a:r>
            <a:br>
              <a:rPr lang="en-GB" sz="4400" dirty="0" smtClean="0"/>
            </a:br>
            <a:r>
              <a:rPr lang="pt-BR" sz="3000" dirty="0" smtClean="0"/>
              <a:t>Curso: Ciência da Computação</a:t>
            </a:r>
            <a:br>
              <a:rPr lang="pt-BR" sz="3000" dirty="0" smtClean="0"/>
            </a:br>
            <a:r>
              <a:rPr lang="pt-BR" sz="3000" dirty="0" smtClean="0"/>
              <a:t>Disciplina: Programação I</a:t>
            </a:r>
            <a:br>
              <a:rPr lang="pt-BR" sz="3000" dirty="0" smtClean="0"/>
            </a:br>
            <a:r>
              <a:rPr lang="pt-BR" sz="3000" dirty="0" smtClean="0"/>
              <a:t>Prof. Luciano Antunes</a:t>
            </a:r>
            <a:endParaRPr lang="en-GB" sz="4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400" dirty="0" smtClean="0"/>
              <a:t/>
            </a:r>
            <a:br>
              <a:rPr lang="pt-BR" sz="4400" dirty="0" smtClean="0"/>
            </a:br>
            <a:r>
              <a:rPr lang="pt-BR" sz="4400" dirty="0" smtClean="0"/>
              <a:t>Strings</a:t>
            </a:r>
            <a:endParaRPr lang="pt-BR" sz="440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conio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i;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char</a:t>
            </a:r>
            <a:r>
              <a:rPr lang="pt-BR" dirty="0" smtClean="0"/>
              <a:t> string[11];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printf</a:t>
            </a:r>
            <a:r>
              <a:rPr lang="pt-BR" dirty="0" smtClean="0"/>
              <a:t>("\</a:t>
            </a:r>
            <a:r>
              <a:rPr lang="pt-BR" dirty="0" err="1" smtClean="0"/>
              <a:t>ndigite</a:t>
            </a:r>
            <a:r>
              <a:rPr lang="pt-BR" dirty="0" smtClean="0"/>
              <a:t> uma frase"); </a:t>
            </a:r>
          </a:p>
          <a:p>
            <a:pPr>
              <a:buNone/>
            </a:pPr>
            <a:r>
              <a:rPr lang="pt-BR" dirty="0" smtClean="0"/>
              <a:t>    </a:t>
            </a:r>
            <a:r>
              <a:rPr lang="pt-BR" dirty="0" err="1" smtClean="0"/>
              <a:t>gets</a:t>
            </a:r>
            <a:r>
              <a:rPr lang="pt-BR" dirty="0" smtClean="0"/>
              <a:t>(string); </a:t>
            </a:r>
          </a:p>
          <a:p>
            <a:pPr>
              <a:buNone/>
            </a:pPr>
            <a:r>
              <a:rPr lang="pt-BR" dirty="0" smtClean="0"/>
              <a:t>   for(i=0; string[i]!='\0'; i++)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("%c", string[i]); </a:t>
            </a:r>
          </a:p>
          <a:p>
            <a:pPr>
              <a:buNone/>
            </a:pP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600" b="1" smtClean="0"/>
              <a:t>Esquema simplificado de um string na memória (3)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graphicFrame>
        <p:nvGraphicFramePr>
          <p:cNvPr id="138305" name="Group 65"/>
          <p:cNvGraphicFramePr>
            <a:graphicFrameLocks noGrp="1"/>
          </p:cNvGraphicFramePr>
          <p:nvPr/>
        </p:nvGraphicFramePr>
        <p:xfrm>
          <a:off x="1042988" y="1671638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7"/>
                <a:gridCol w="2136775"/>
                <a:gridCol w="230346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universidade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‘U’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‘e’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‘s’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‘c’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 (lixo)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 (lixo)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 (lixo)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? (lixo)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73" name="AutoShape 61"/>
          <p:cNvSpPr>
            <a:spLocks/>
          </p:cNvSpPr>
          <p:nvPr/>
        </p:nvSpPr>
        <p:spPr bwMode="auto">
          <a:xfrm>
            <a:off x="7380288" y="2608263"/>
            <a:ext cx="287337" cy="3629025"/>
          </a:xfrm>
          <a:prstGeom prst="rightBrace">
            <a:avLst>
              <a:gd name="adj1" fmla="val 105249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74" name="Text Box 62"/>
          <p:cNvSpPr txBox="1">
            <a:spLocks noChangeArrowheads="1"/>
          </p:cNvSpPr>
          <p:nvPr/>
        </p:nvSpPr>
        <p:spPr bwMode="auto">
          <a:xfrm>
            <a:off x="7524750" y="3736975"/>
            <a:ext cx="1646238" cy="915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1800" b="1"/>
              <a:t>Representação interna do string “Unesc”</a:t>
            </a:r>
          </a:p>
        </p:txBody>
      </p:sp>
      <p:sp>
        <p:nvSpPr>
          <p:cNvPr id="9275" name="AutoShape 63"/>
          <p:cNvSpPr>
            <a:spLocks/>
          </p:cNvSpPr>
          <p:nvPr/>
        </p:nvSpPr>
        <p:spPr bwMode="auto">
          <a:xfrm>
            <a:off x="2411413" y="2651125"/>
            <a:ext cx="1152525" cy="3514725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9276" name="AutoShape 66"/>
          <p:cNvSpPr>
            <a:spLocks/>
          </p:cNvSpPr>
          <p:nvPr/>
        </p:nvSpPr>
        <p:spPr bwMode="auto">
          <a:xfrm>
            <a:off x="7667625" y="5084763"/>
            <a:ext cx="1296988" cy="649287"/>
          </a:xfrm>
          <a:prstGeom prst="borderCallout2">
            <a:avLst>
              <a:gd name="adj1" fmla="val 17602"/>
              <a:gd name="adj2" fmla="val -5875"/>
              <a:gd name="adj3" fmla="val 17602"/>
              <a:gd name="adj4" fmla="val -25338"/>
              <a:gd name="adj5" fmla="val -66505"/>
              <a:gd name="adj6" fmla="val -95718"/>
            </a:avLst>
          </a:prstGeom>
          <a:solidFill>
            <a:srgbClr val="FFFFCC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pt-BR" sz="1600" b="1" dirty="0" err="1"/>
              <a:t>caracter</a:t>
            </a:r>
            <a:r>
              <a:rPr lang="pt-BR" sz="1600" b="1" dirty="0"/>
              <a:t> delimitador</a:t>
            </a:r>
          </a:p>
        </p:txBody>
      </p:sp>
      <p:sp>
        <p:nvSpPr>
          <p:cNvPr id="9277" name="Text Box 67"/>
          <p:cNvSpPr txBox="1">
            <a:spLocks noChangeArrowheads="1"/>
          </p:cNvSpPr>
          <p:nvPr/>
        </p:nvSpPr>
        <p:spPr bwMode="auto">
          <a:xfrm>
            <a:off x="755650" y="811213"/>
            <a:ext cx="61150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/>
              <a:t> Representação interna do string “universidade”</a:t>
            </a:r>
            <a:endParaRPr lang="pt-B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600" b="1" smtClean="0"/>
              <a:t>Matrizes de strings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847013" cy="2808287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2200" smtClean="0">
                <a:effectLst/>
                <a:ea typeface="宋体" pitchFamily="2" charset="-122"/>
              </a:rPr>
              <a:t>Às vezes um programa necessita armazenar vários strings em conjunto. Geralmente isso ocorre quando os strings têm um significado em comum, como, por exemplo, os dias da semana;</a:t>
            </a:r>
            <a:endParaRPr lang="pt-BR" altLang="zh-CN" sz="2200" smtClean="0"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2200" smtClean="0">
                <a:effectLst/>
                <a:ea typeface="宋体" pitchFamily="2" charset="-122"/>
              </a:rPr>
              <a:t>Para agrupar vários strings em um única estrutura utiliza-se matrizes de strings, que são matrizes bidimensionais de caracteres: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2000" smtClean="0">
                <a:effectLst/>
                <a:ea typeface="宋体" pitchFamily="2" charset="-122"/>
              </a:rPr>
              <a:t>Ex: uma matriz de 7 linhas por 8 colunas para armazenar os dias da semana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q"/>
            </a:pPr>
            <a:endParaRPr lang="pt-BR" altLang="zh-CN" sz="2200" smtClean="0">
              <a:effectLst/>
              <a:ea typeface="宋体" pitchFamily="2" charset="-122"/>
            </a:endParaRPr>
          </a:p>
        </p:txBody>
      </p:sp>
      <p:graphicFrame>
        <p:nvGraphicFramePr>
          <p:cNvPr id="144486" name="Group 102"/>
          <p:cNvGraphicFramePr>
            <a:graphicFrameLocks noGrp="1"/>
          </p:cNvGraphicFramePr>
          <p:nvPr>
            <p:ph sz="half" idx="2"/>
          </p:nvPr>
        </p:nvGraphicFramePr>
        <p:xfrm>
          <a:off x="1547813" y="4127500"/>
          <a:ext cx="6581775" cy="1828800"/>
        </p:xfrm>
        <a:graphic>
          <a:graphicData uri="http://schemas.openxmlformats.org/drawingml/2006/table">
            <a:tbl>
              <a:tblPr/>
              <a:tblGrid>
                <a:gridCol w="822325"/>
                <a:gridCol w="823912"/>
                <a:gridCol w="822325"/>
                <a:gridCol w="823913"/>
                <a:gridCol w="822325"/>
                <a:gridCol w="822325"/>
                <a:gridCol w="822325"/>
                <a:gridCol w="82232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‘d’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‘o’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‘m’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‘i’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‘g’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‘o’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‘s’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‘e’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‘g’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‘u’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‘n’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‘d’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‘s’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‘b’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‘a’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‘d’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‘o’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‘\0’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9" name="Text Box 103"/>
          <p:cNvSpPr txBox="1">
            <a:spLocks noChangeArrowheads="1"/>
          </p:cNvSpPr>
          <p:nvPr/>
        </p:nvSpPr>
        <p:spPr bwMode="auto">
          <a:xfrm>
            <a:off x="684213" y="4149725"/>
            <a:ext cx="8636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pt-BR" sz="2000" dirty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algn="r"/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pt-BR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algn="r"/>
            <a:endParaRPr lang="pt-BR" sz="12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pt-BR" sz="20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r"/>
            <a:endParaRPr lang="pt-BR" sz="1000" dirty="0">
              <a:latin typeface="Courier New" pitchFamily="49" charset="0"/>
              <a:cs typeface="Courier New" pitchFamily="49" charset="0"/>
            </a:endParaRPr>
          </a:p>
          <a:p>
            <a:pPr algn="r"/>
            <a:r>
              <a:rPr lang="pt-BR" sz="2000" dirty="0"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sp>
        <p:nvSpPr>
          <p:cNvPr id="12340" name="Text Box 104"/>
          <p:cNvSpPr txBox="1">
            <a:spLocks noChangeArrowheads="1"/>
          </p:cNvSpPr>
          <p:nvPr/>
        </p:nvSpPr>
        <p:spPr bwMode="auto">
          <a:xfrm>
            <a:off x="1835150" y="3752850"/>
            <a:ext cx="6337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>
                <a:latin typeface="Courier New" pitchFamily="49" charset="0"/>
                <a:cs typeface="Courier New" pitchFamily="49" charset="0"/>
              </a:rPr>
              <a:t>0    1    2     3    4    5     6    7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600" b="1" smtClean="0"/>
              <a:t>Matrizes de strings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847013" cy="2808287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1800" dirty="0" smtClean="0">
                <a:effectLst/>
                <a:ea typeface="宋体" pitchFamily="2" charset="-122"/>
              </a:rPr>
              <a:t>O número de linhas da matriz indica o número de strings e o número de colunas indica o tamanho máximo dos strings.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1800" dirty="0" smtClean="0">
                <a:effectLst/>
                <a:ea typeface="宋体" pitchFamily="2" charset="-122"/>
              </a:rPr>
              <a:t>Para o número de colunas, use o tamanho do maior string a ser armazenado mais 1 para o </a:t>
            </a:r>
            <a:r>
              <a:rPr lang="pt-BR" altLang="zh-CN" sz="18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1800" dirty="0" smtClean="0">
                <a:effectLst/>
                <a:ea typeface="宋体" pitchFamily="2" charset="-122"/>
              </a:rPr>
              <a:t> delimitador.</a:t>
            </a:r>
            <a:endParaRPr lang="pt-BR" altLang="zh-CN" sz="1800" dirty="0" smtClean="0"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1800" dirty="0" smtClean="0">
                <a:effectLst/>
                <a:ea typeface="宋体" pitchFamily="2" charset="-122"/>
              </a:rPr>
              <a:t>O acesso aos elementos da matriz de strings pode ser feito de duas formas: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1800" dirty="0" smtClean="0">
                <a:effectLst/>
                <a:ea typeface="宋体" pitchFamily="2" charset="-122"/>
              </a:rPr>
              <a:t>Acesso a um </a:t>
            </a:r>
            <a:r>
              <a:rPr lang="pt-BR" altLang="zh-CN" sz="18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1800" dirty="0" smtClean="0">
                <a:effectLst/>
                <a:ea typeface="宋体" pitchFamily="2" charset="-122"/>
              </a:rPr>
              <a:t>: </a:t>
            </a:r>
            <a:r>
              <a:rPr lang="pt-BR" altLang="zh-CN" sz="1800" dirty="0" err="1" smtClean="0">
                <a:effectLst/>
                <a:ea typeface="宋体" pitchFamily="2" charset="-122"/>
              </a:rPr>
              <a:t>utliza-se</a:t>
            </a:r>
            <a:r>
              <a:rPr lang="pt-BR" altLang="zh-CN" sz="1800" dirty="0" smtClean="0">
                <a:effectLst/>
                <a:ea typeface="宋体" pitchFamily="2" charset="-122"/>
              </a:rPr>
              <a:t> o nome da matriz com índices de linha e coluna. Ex: </a:t>
            </a:r>
            <a:r>
              <a:rPr lang="pt-BR" altLang="zh-CN" sz="1800" b="1" dirty="0" err="1" smtClean="0">
                <a:effectLst/>
                <a:ea typeface="宋体" pitchFamily="2" charset="-122"/>
              </a:rPr>
              <a:t>diasDaSemana</a:t>
            </a:r>
            <a:r>
              <a:rPr lang="pt-BR" altLang="zh-CN" sz="1800" b="1" dirty="0" smtClean="0">
                <a:effectLst/>
                <a:ea typeface="宋体" pitchFamily="2" charset="-122"/>
              </a:rPr>
              <a:t> [0][0]</a:t>
            </a:r>
            <a:r>
              <a:rPr lang="pt-BR" altLang="zh-CN" sz="1800" dirty="0" smtClean="0">
                <a:effectLst/>
                <a:ea typeface="宋体" pitchFamily="2" charset="-122"/>
              </a:rPr>
              <a:t> vai retornar o primeiro </a:t>
            </a:r>
            <a:r>
              <a:rPr lang="pt-BR" altLang="zh-CN" sz="18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1800" dirty="0" smtClean="0">
                <a:effectLst/>
                <a:ea typeface="宋体" pitchFamily="2" charset="-122"/>
              </a:rPr>
              <a:t> da primeira linha;</a:t>
            </a:r>
          </a:p>
          <a:p>
            <a:pPr marL="914400" lvl="1" indent="-457200">
              <a:lnSpc>
                <a:spcPct val="90000"/>
              </a:lnSpc>
              <a:buFont typeface="Wingdings" pitchFamily="2" charset="2"/>
              <a:buChar char="q"/>
            </a:pPr>
            <a:r>
              <a:rPr lang="pt-BR" altLang="zh-CN" sz="1800" dirty="0" smtClean="0">
                <a:effectLst/>
                <a:ea typeface="宋体" pitchFamily="2" charset="-122"/>
              </a:rPr>
              <a:t>Acesso a um string: </a:t>
            </a:r>
            <a:r>
              <a:rPr lang="pt-BR" altLang="zh-CN" sz="1800" dirty="0" err="1" smtClean="0">
                <a:effectLst/>
                <a:ea typeface="宋体" pitchFamily="2" charset="-122"/>
              </a:rPr>
              <a:t>utliza-se</a:t>
            </a:r>
            <a:r>
              <a:rPr lang="pt-BR" altLang="zh-CN" sz="1800" dirty="0" smtClean="0">
                <a:effectLst/>
                <a:ea typeface="宋体" pitchFamily="2" charset="-122"/>
              </a:rPr>
              <a:t> o nome da matriz com índices de linha somente. Ex: </a:t>
            </a:r>
            <a:r>
              <a:rPr lang="pt-BR" altLang="zh-CN" sz="1800" b="1" dirty="0" err="1" smtClean="0">
                <a:effectLst/>
                <a:ea typeface="宋体" pitchFamily="2" charset="-122"/>
              </a:rPr>
              <a:t>diasDaSemana</a:t>
            </a:r>
            <a:r>
              <a:rPr lang="pt-BR" altLang="zh-CN" sz="1800" b="1" dirty="0" smtClean="0">
                <a:effectLst/>
                <a:ea typeface="宋体" pitchFamily="2" charset="-122"/>
              </a:rPr>
              <a:t> [0]</a:t>
            </a:r>
            <a:r>
              <a:rPr lang="pt-BR" altLang="zh-CN" sz="1800" dirty="0" smtClean="0">
                <a:effectLst/>
                <a:ea typeface="宋体" pitchFamily="2" charset="-122"/>
              </a:rPr>
              <a:t> vai retornar o string da primeira linha.</a:t>
            </a:r>
          </a:p>
        </p:txBody>
      </p:sp>
      <p:graphicFrame>
        <p:nvGraphicFramePr>
          <p:cNvPr id="150610" name="Group 82"/>
          <p:cNvGraphicFramePr>
            <a:graphicFrameLocks noGrp="1"/>
          </p:cNvGraphicFramePr>
          <p:nvPr>
            <p:ph sz="half" idx="2"/>
          </p:nvPr>
        </p:nvGraphicFramePr>
        <p:xfrm>
          <a:off x="1835150" y="4414838"/>
          <a:ext cx="5976938" cy="1828800"/>
        </p:xfrm>
        <a:graphic>
          <a:graphicData uri="http://schemas.openxmlformats.org/drawingml/2006/table">
            <a:tbl>
              <a:tblPr/>
              <a:tblGrid>
                <a:gridCol w="936625"/>
                <a:gridCol w="1008063"/>
                <a:gridCol w="935037"/>
                <a:gridCol w="936625"/>
                <a:gridCol w="936625"/>
                <a:gridCol w="611188"/>
                <a:gridCol w="612775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[0][0]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[0][1]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[0][2]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[1][0]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[1][1]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[1][2]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[1][3]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[6][0]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[6][1]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[6][2]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[6][3]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[6][4]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smtClean="0"/>
              <a:t>Declarando matrizes de strings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Char char="q"/>
            </a:pPr>
            <a:r>
              <a:rPr lang="pt-BR" altLang="zh-CN" sz="2000" dirty="0" smtClean="0">
                <a:effectLst/>
                <a:ea typeface="宋体" pitchFamily="2" charset="-122"/>
              </a:rPr>
              <a:t>Exemplos</a:t>
            </a:r>
            <a:r>
              <a:rPr lang="pt-BR" altLang="zh-CN" sz="2000" b="1" dirty="0" smtClean="0">
                <a:effectLst/>
                <a:ea typeface="宋体" pitchFamily="2" charset="-122"/>
              </a:rPr>
              <a:t>: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diasDaSemana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[7][8];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meses[12][10];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mensagens[30][51];</a:t>
            </a:r>
          </a:p>
          <a:p>
            <a:pPr marL="533400" indent="-533400">
              <a:buFont typeface="Wingdings" pitchFamily="2" charset="2"/>
              <a:buChar char="q"/>
            </a:pPr>
            <a:r>
              <a:rPr lang="pt-BR" altLang="zh-CN" sz="2000" dirty="0" smtClean="0">
                <a:effectLst/>
                <a:ea typeface="宋体" pitchFamily="2" charset="-122"/>
                <a:cs typeface="Times New Roman" pitchFamily="18" charset="0"/>
              </a:rPr>
              <a:t>Inicializando matrizes de strings:</a:t>
            </a:r>
          </a:p>
          <a:p>
            <a:pPr marL="1371600" lvl="2" indent="-457200">
              <a:buFont typeface="Wingdings" pitchFamily="2" charset="2"/>
              <a:buChar char="q"/>
            </a:pP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diasDaSemana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[7][8] =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{“domingo”, “segunda”, “</a:t>
            </a: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terca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”, 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 “quarta”, “quinta”, “sexta”, “</a:t>
            </a:r>
            <a:r>
              <a:rPr lang="pt-BR" altLang="zh-CN" sz="20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sabado</a:t>
            </a:r>
            <a:r>
              <a:rPr lang="pt-BR" altLang="zh-CN" sz="20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”};</a:t>
            </a:r>
          </a:p>
          <a:p>
            <a:pPr marL="1371600" lvl="2" indent="-457200">
              <a:buFont typeface="Wingdings" pitchFamily="2" charset="2"/>
              <a:buNone/>
            </a:pPr>
            <a:endParaRPr lang="pt-BR" altLang="zh-CN" sz="2000" dirty="0" smtClean="0"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marL="533400" indent="-533400">
              <a:buFont typeface="Wingdings" pitchFamily="2" charset="2"/>
              <a:buChar char="q"/>
            </a:pPr>
            <a:endParaRPr lang="pt-BR" altLang="zh-CN" sz="2000" dirty="0" smtClean="0">
              <a:effectLst/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00" b="1" dirty="0" smtClean="0"/>
              <a:t>Inserindo e mostrando strings de uma matriz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3400" indent="-5334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ea typeface="宋体" pitchFamily="2" charset="-122"/>
              </a:rPr>
              <a:t>Considere a declaração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diasDaSemana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[7][8];</a:t>
            </a:r>
            <a:endParaRPr lang="pt-BR" altLang="zh-CN" sz="2200" dirty="0" smtClean="0">
              <a:effectLst/>
              <a:ea typeface="宋体" pitchFamily="2" charset="-122"/>
            </a:endParaRPr>
          </a:p>
          <a:p>
            <a:pPr marL="533400" indent="-5334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ea typeface="宋体" pitchFamily="2" charset="-122"/>
              </a:rPr>
              <a:t>Para leitura: utilize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scanf</a:t>
            </a:r>
            <a:r>
              <a:rPr lang="pt-BR" altLang="zh-CN" sz="2200" dirty="0" smtClean="0">
                <a:effectLst/>
                <a:ea typeface="宋体" pitchFamily="2" charset="-122"/>
              </a:rPr>
              <a:t> da seguinte forma: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scanf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(“%s”,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diasDaSemana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[i]);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o string será colocado na linha “i” </a:t>
            </a:r>
          </a:p>
          <a:p>
            <a:pPr marL="533400" indent="-5334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ea typeface="宋体" pitchFamily="2" charset="-122"/>
              </a:rPr>
              <a:t>Para leitura: utilize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gets</a:t>
            </a:r>
            <a:r>
              <a:rPr lang="pt-BR" altLang="zh-CN" sz="2200" dirty="0" smtClean="0">
                <a:effectLst/>
                <a:ea typeface="宋体" pitchFamily="2" charset="-122"/>
              </a:rPr>
              <a:t> da seguinte forma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gets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(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diasDaSemana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[i]);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o string será colocado na linha “i”</a:t>
            </a:r>
          </a:p>
          <a:p>
            <a:pPr marL="533400" indent="-5334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ea typeface="宋体" pitchFamily="2" charset="-122"/>
              </a:rPr>
              <a:t>Utilize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printf</a:t>
            </a:r>
            <a:r>
              <a:rPr lang="pt-BR" altLang="zh-CN" sz="2200" dirty="0" smtClean="0">
                <a:effectLst/>
                <a:ea typeface="宋体" pitchFamily="2" charset="-122"/>
              </a:rPr>
              <a:t> da seguinte forma: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printf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(“Dia: %s”, 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diasDaSemana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[i]);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será mostrada a primeira linha da matriz bidimensional “</a:t>
            </a:r>
            <a:r>
              <a:rPr lang="pt-BR" altLang="zh-CN" sz="2200" dirty="0" err="1" smtClean="0">
                <a:effectLst/>
                <a:latin typeface="Courier New" pitchFamily="49" charset="0"/>
                <a:ea typeface="宋体" pitchFamily="2" charset="-122"/>
              </a:rPr>
              <a:t>diasDaSemana</a:t>
            </a:r>
            <a:r>
              <a:rPr lang="pt-BR" altLang="zh-CN" sz="2200" dirty="0" smtClean="0">
                <a:effectLst/>
                <a:latin typeface="Courier New" pitchFamily="49" charset="0"/>
                <a:ea typeface="宋体" pitchFamily="2" charset="-122"/>
              </a:rPr>
              <a:t>”, ou seja, o primeiro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Strings e Funções – Biblioteca </a:t>
            </a:r>
            <a:r>
              <a:rPr lang="pt-BR" dirty="0" err="1" smtClean="0"/>
              <a:t>ctype</a:t>
            </a:r>
            <a:r>
              <a:rPr lang="pt-BR" dirty="0" smtClean="0"/>
              <a:t>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dirty="0" smtClean="0"/>
              <a:t>Caracteres</a:t>
            </a:r>
          </a:p>
          <a:p>
            <a:r>
              <a:rPr lang="pt-BR" dirty="0" err="1" smtClean="0"/>
              <a:t>toupper</a:t>
            </a:r>
            <a:r>
              <a:rPr lang="pt-BR" dirty="0" smtClean="0"/>
              <a:t>(‘a’) – devolve o </a:t>
            </a:r>
            <a:r>
              <a:rPr lang="pt-BR" dirty="0" err="1" smtClean="0"/>
              <a:t>caracter</a:t>
            </a:r>
            <a:r>
              <a:rPr lang="pt-BR" dirty="0" smtClean="0"/>
              <a:t> em maiúsculo;</a:t>
            </a:r>
          </a:p>
          <a:p>
            <a:r>
              <a:rPr lang="pt-BR" dirty="0" err="1" smtClean="0"/>
              <a:t>tolower</a:t>
            </a:r>
            <a:r>
              <a:rPr lang="pt-BR" dirty="0" smtClean="0"/>
              <a:t>(‘A’) – devolve o </a:t>
            </a:r>
            <a:r>
              <a:rPr lang="pt-BR" dirty="0" err="1" smtClean="0"/>
              <a:t>caracter</a:t>
            </a:r>
            <a:r>
              <a:rPr lang="pt-BR" dirty="0" smtClean="0"/>
              <a:t> em minúsculo;</a:t>
            </a:r>
          </a:p>
          <a:p>
            <a:r>
              <a:rPr lang="pt-BR" dirty="0" err="1" smtClean="0"/>
              <a:t>isalnum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for alfanumérico;</a:t>
            </a:r>
          </a:p>
          <a:p>
            <a:r>
              <a:rPr lang="pt-BR" dirty="0" err="1" smtClean="0"/>
              <a:t>isalpha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conter uma letra maiúscula ou minúscula.</a:t>
            </a:r>
          </a:p>
          <a:p>
            <a:endParaRPr lang="pt-BR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Strings e Funções – Biblioteca </a:t>
            </a:r>
            <a:r>
              <a:rPr lang="pt-BR" dirty="0" err="1" smtClean="0"/>
              <a:t>ctype</a:t>
            </a:r>
            <a:r>
              <a:rPr lang="pt-BR" dirty="0" smtClean="0"/>
              <a:t>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err="1" smtClean="0"/>
              <a:t>isdigit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for um dígito;</a:t>
            </a:r>
          </a:p>
          <a:p>
            <a:r>
              <a:rPr lang="pt-BR" dirty="0" err="1" smtClean="0"/>
              <a:t>islower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for é minúsculo;</a:t>
            </a:r>
          </a:p>
          <a:p>
            <a:r>
              <a:rPr lang="pt-BR" dirty="0" err="1" smtClean="0"/>
              <a:t>isupper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for maiúsculo;</a:t>
            </a:r>
          </a:p>
          <a:p>
            <a:r>
              <a:rPr lang="pt-BR" dirty="0" err="1" smtClean="0"/>
              <a:t>isspace</a:t>
            </a:r>
            <a:r>
              <a:rPr lang="pt-BR" dirty="0" smtClean="0"/>
              <a:t>(var) - retornará 0 se o </a:t>
            </a:r>
            <a:r>
              <a:rPr lang="pt-BR" dirty="0" err="1" smtClean="0"/>
              <a:t>caracter</a:t>
            </a:r>
            <a:r>
              <a:rPr lang="pt-BR" dirty="0" smtClean="0"/>
              <a:t> não for um </a:t>
            </a:r>
            <a:r>
              <a:rPr lang="pt-BR" dirty="0" err="1" smtClean="0"/>
              <a:t>caracter</a:t>
            </a:r>
            <a:r>
              <a:rPr lang="pt-BR" dirty="0" smtClean="0"/>
              <a:t> de espaço em branco.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Strings e Funções – Biblioteca String.h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sz="2800" dirty="0" smtClean="0"/>
              <a:t>Strings</a:t>
            </a:r>
          </a:p>
          <a:p>
            <a:r>
              <a:rPr lang="pt-BR" sz="2800" dirty="0" err="1" smtClean="0"/>
              <a:t>strlen</a:t>
            </a:r>
            <a:r>
              <a:rPr lang="pt-BR" sz="2800" dirty="0" smtClean="0"/>
              <a:t>(“alo”) – devolve o comprimento da string;</a:t>
            </a:r>
          </a:p>
          <a:p>
            <a:r>
              <a:rPr lang="pt-BR" sz="2800" dirty="0" err="1" smtClean="0"/>
              <a:t>strcpy</a:t>
            </a:r>
            <a:r>
              <a:rPr lang="pt-BR" sz="2800" dirty="0" smtClean="0"/>
              <a:t>(str1, str2) – copia o conteúdo de str2 em str1;</a:t>
            </a:r>
          </a:p>
          <a:p>
            <a:r>
              <a:rPr lang="pt-BR" sz="2800" dirty="0" err="1" smtClean="0"/>
              <a:t>strcat</a:t>
            </a:r>
            <a:r>
              <a:rPr lang="pt-BR" sz="2800" dirty="0" smtClean="0"/>
              <a:t>(str1, str2) – concatena str2 em str1;</a:t>
            </a:r>
          </a:p>
          <a:p>
            <a:r>
              <a:rPr lang="pt-BR" sz="2800" dirty="0" err="1" smtClean="0"/>
              <a:t>strcmp</a:t>
            </a:r>
            <a:r>
              <a:rPr lang="pt-BR" sz="2800" dirty="0" smtClean="0"/>
              <a:t>(str1, str2) – compara se str1 é igual a str2.	</a:t>
            </a:r>
            <a:endParaRPr lang="pt-BR" sz="2800" dirty="0" smtClean="0"/>
          </a:p>
          <a:p>
            <a:pPr lvl="1"/>
            <a:r>
              <a:rPr lang="pt-BR" sz="2200" dirty="0" smtClean="0"/>
              <a:t>Retorna 0 se as duas </a:t>
            </a:r>
            <a:r>
              <a:rPr lang="pt-BR" sz="2200" dirty="0" err="1" smtClean="0"/>
              <a:t>strings</a:t>
            </a:r>
            <a:r>
              <a:rPr lang="pt-BR" sz="2200" dirty="0" smtClean="0"/>
              <a:t> forem iguais</a:t>
            </a:r>
          </a:p>
          <a:p>
            <a:pPr lvl="1"/>
            <a:r>
              <a:rPr lang="pt-BR" sz="2200" dirty="0" smtClean="0"/>
              <a:t>Retorna maior que 0 se a str1 for alfabeticamente maior que str2</a:t>
            </a:r>
          </a:p>
          <a:p>
            <a:pPr lvl="1"/>
            <a:r>
              <a:rPr lang="pt-BR" sz="2200" dirty="0" smtClean="0"/>
              <a:t>Retorna menor </a:t>
            </a:r>
            <a:r>
              <a:rPr lang="pt-BR" sz="2200" dirty="0"/>
              <a:t>que 0 se a str1 for alfabeticamente maior que str2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60648"/>
            <a:ext cx="749808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conio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&lt;string.h&gt;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ctype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err="1" smtClean="0"/>
              <a:t>main</a:t>
            </a:r>
            <a:r>
              <a:rPr lang="pt-BR" sz="1600" dirty="0" smtClean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i=0, </a:t>
            </a:r>
            <a:r>
              <a:rPr lang="pt-BR" sz="1600" dirty="0" err="1" smtClean="0"/>
              <a:t>cont</a:t>
            </a:r>
            <a:r>
              <a:rPr lang="pt-BR" sz="1600" dirty="0" smtClean="0"/>
              <a:t>=0, t=0;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char</a:t>
            </a:r>
            <a:r>
              <a:rPr lang="pt-BR" sz="1600" dirty="0" smtClean="0"/>
              <a:t> frase[40];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fflush</a:t>
            </a:r>
            <a:r>
              <a:rPr lang="pt-BR" sz="1600" dirty="0" smtClean="0"/>
              <a:t>(</a:t>
            </a:r>
            <a:r>
              <a:rPr lang="pt-BR" sz="1600" dirty="0" err="1" smtClean="0"/>
              <a:t>stdin</a:t>
            </a:r>
            <a:r>
              <a:rPr lang="pt-BR" sz="16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("\n\</a:t>
            </a:r>
            <a:r>
              <a:rPr lang="pt-BR" sz="1600" dirty="0" err="1" smtClean="0"/>
              <a:t>nInforme</a:t>
            </a:r>
            <a:r>
              <a:rPr lang="pt-BR" sz="1600" dirty="0" smtClean="0"/>
              <a:t> a frase: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gets</a:t>
            </a:r>
            <a:r>
              <a:rPr lang="pt-BR" sz="1600" dirty="0" smtClean="0"/>
              <a:t>(frase);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t=</a:t>
            </a:r>
            <a:r>
              <a:rPr lang="pt-BR" sz="1600" dirty="0" err="1" smtClean="0"/>
              <a:t>strlen</a:t>
            </a:r>
            <a:r>
              <a:rPr lang="pt-BR" sz="1600" dirty="0" smtClean="0"/>
              <a:t>(frase);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for(i=0;i&lt;t;i++)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</a:t>
            </a:r>
            <a:r>
              <a:rPr lang="pt-BR" sz="1600" dirty="0" err="1" smtClean="0"/>
              <a:t>isalnum</a:t>
            </a:r>
            <a:r>
              <a:rPr lang="pt-BR" sz="1600" dirty="0" smtClean="0"/>
              <a:t>(frase[i])!=0)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      </a:t>
            </a:r>
            <a:r>
              <a:rPr lang="pt-BR" sz="1600" dirty="0" err="1" smtClean="0"/>
              <a:t>cont</a:t>
            </a:r>
            <a:r>
              <a:rPr lang="pt-BR" sz="1600" dirty="0" smtClean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("Quantidade caracteres </a:t>
            </a:r>
            <a:r>
              <a:rPr lang="pt-BR" sz="1600" dirty="0" err="1" smtClean="0"/>
              <a:t>alfanumericos</a:t>
            </a:r>
            <a:r>
              <a:rPr lang="pt-BR" sz="1600" dirty="0" smtClean="0"/>
              <a:t>: %d", </a:t>
            </a:r>
            <a:r>
              <a:rPr lang="pt-BR" sz="1600" dirty="0" err="1" smtClean="0"/>
              <a:t>cont</a:t>
            </a:r>
            <a:r>
              <a:rPr lang="pt-BR" sz="16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</a:t>
            </a:r>
            <a:r>
              <a:rPr lang="pt-BR" sz="1600" dirty="0" err="1" smtClean="0"/>
              <a:t>getch</a:t>
            </a:r>
            <a:r>
              <a:rPr lang="pt-BR" sz="1600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88938"/>
            <a:ext cx="8168208" cy="4651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00" b="1" dirty="0" smtClean="0"/>
              <a:t>Strings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33400" indent="-533400">
              <a:buFont typeface="Wingdings" pitchFamily="2" charset="2"/>
              <a:buChar char="§"/>
            </a:pPr>
            <a:r>
              <a:rPr lang="pt-BR" altLang="zh-CN" sz="2400" dirty="0" smtClean="0">
                <a:effectLst/>
                <a:ea typeface="宋体" pitchFamily="2" charset="-122"/>
              </a:rPr>
              <a:t>Strings são conjuntos de caracteres. O termo vale para qualquer linguagem de programação e é usado em todas as áreas da Computação;</a:t>
            </a:r>
          </a:p>
          <a:p>
            <a:pPr marL="533400" indent="-533400">
              <a:buFont typeface="Wingdings" pitchFamily="2" charset="2"/>
              <a:buChar char="§"/>
            </a:pPr>
            <a:r>
              <a:rPr lang="pt-BR" altLang="zh-CN" sz="2400" dirty="0" smtClean="0">
                <a:effectLst/>
                <a:ea typeface="宋体" pitchFamily="2" charset="-122"/>
              </a:rPr>
              <a:t>A linguagem C não possui um tipo de dado especial para armazenar strings. Por isso, utilizamos matrizes do tipo </a:t>
            </a:r>
            <a:r>
              <a:rPr lang="pt-BR" altLang="zh-CN" sz="24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400" dirty="0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pt-BR" altLang="zh-CN" sz="2400" dirty="0" smtClean="0">
                <a:effectLst/>
                <a:ea typeface="宋体" pitchFamily="2" charset="-122"/>
                <a:cs typeface="Times New Roman" pitchFamily="18" charset="0"/>
              </a:rPr>
              <a:t>para representar strings;</a:t>
            </a:r>
          </a:p>
          <a:p>
            <a:pPr marL="533400" indent="-533400">
              <a:buFont typeface="Wingdings" pitchFamily="2" charset="2"/>
              <a:buChar char="§"/>
            </a:pPr>
            <a:r>
              <a:rPr lang="pt-BR" altLang="zh-CN" sz="2400" b="1" dirty="0" smtClean="0">
                <a:effectLst/>
                <a:ea typeface="宋体" pitchFamily="2" charset="-122"/>
              </a:rPr>
              <a:t>Importante: todos as matrizes de </a:t>
            </a:r>
            <a:r>
              <a:rPr lang="pt-BR" altLang="zh-CN" sz="2400" b="1" dirty="0" err="1" smtClean="0">
                <a:effectLst/>
                <a:latin typeface="Courier New" pitchFamily="49" charset="0"/>
                <a:ea typeface="宋体" pitchFamily="2" charset="-122"/>
              </a:rPr>
              <a:t>char</a:t>
            </a:r>
            <a:r>
              <a:rPr lang="pt-BR" altLang="zh-CN" sz="2400" b="1" dirty="0" smtClean="0">
                <a:effectLst/>
                <a:ea typeface="宋体" pitchFamily="2" charset="-122"/>
              </a:rPr>
              <a:t> devem ter o </a:t>
            </a:r>
            <a:r>
              <a:rPr lang="pt-BR" altLang="zh-CN" sz="2400" b="1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2400" b="1" dirty="0" smtClean="0">
                <a:effectLst/>
                <a:ea typeface="宋体" pitchFamily="2" charset="-122"/>
              </a:rPr>
              <a:t> ‘\0’ para indicar o fim da string;</a:t>
            </a:r>
          </a:p>
          <a:p>
            <a:pPr marL="533400" indent="-533400">
              <a:buFont typeface="Wingdings" pitchFamily="2" charset="2"/>
              <a:buChar char="§"/>
            </a:pPr>
            <a:r>
              <a:rPr lang="pt-BR" altLang="zh-CN" sz="2400" dirty="0" smtClean="0">
                <a:effectLst/>
                <a:ea typeface="宋体" pitchFamily="2" charset="-122"/>
              </a:rPr>
              <a:t>O </a:t>
            </a:r>
            <a:r>
              <a:rPr lang="pt-BR" altLang="zh-CN" sz="24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2400" dirty="0" smtClean="0">
                <a:effectLst/>
                <a:ea typeface="宋体" pitchFamily="2" charset="-122"/>
              </a:rPr>
              <a:t> ‘\0’ também é conhecido como: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pt-BR" altLang="zh-CN" sz="20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2000" dirty="0" smtClean="0">
                <a:effectLst/>
                <a:ea typeface="宋体" pitchFamily="2" charset="-122"/>
              </a:rPr>
              <a:t> delimitador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pt-BR" altLang="zh-CN" sz="2000" dirty="0" smtClean="0">
                <a:effectLst/>
                <a:ea typeface="宋体" pitchFamily="2" charset="-122"/>
              </a:rPr>
              <a:t>nulo/</a:t>
            </a:r>
            <a:r>
              <a:rPr lang="pt-BR" altLang="zh-CN" sz="2000" dirty="0" err="1" smtClean="0">
                <a:effectLst/>
                <a:ea typeface="宋体" pitchFamily="2" charset="-122"/>
              </a:rPr>
              <a:t>null</a:t>
            </a:r>
            <a:endParaRPr lang="pt-BR" altLang="zh-CN" sz="2000" dirty="0" smtClean="0">
              <a:effectLst/>
              <a:ea typeface="宋体" pitchFamily="2" charset="-122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pt-BR" altLang="zh-CN" sz="20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2000" dirty="0" smtClean="0">
                <a:effectLst/>
                <a:ea typeface="宋体" pitchFamily="2" charset="-122"/>
              </a:rPr>
              <a:t> “zero”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5616" y="260648"/>
            <a:ext cx="7498080" cy="48006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stdio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conio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&lt;string.h&gt;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ctype</a:t>
            </a:r>
            <a:r>
              <a:rPr lang="pt-BR" sz="1600" dirty="0" smtClean="0"/>
              <a:t>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err="1" smtClean="0"/>
              <a:t>main</a:t>
            </a:r>
            <a:r>
              <a:rPr lang="pt-BR" sz="1600" dirty="0" smtClean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i=0, </a:t>
            </a:r>
            <a:r>
              <a:rPr lang="pt-BR" sz="1600" dirty="0" err="1" smtClean="0"/>
              <a:t>cont</a:t>
            </a:r>
            <a:r>
              <a:rPr lang="pt-BR" sz="1600" dirty="0" smtClean="0"/>
              <a:t>=0, t=0;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char</a:t>
            </a:r>
            <a:r>
              <a:rPr lang="pt-BR" sz="1600" dirty="0" smtClean="0"/>
              <a:t> frase[40];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fflush</a:t>
            </a:r>
            <a:r>
              <a:rPr lang="pt-BR" sz="1600" dirty="0" smtClean="0"/>
              <a:t>(</a:t>
            </a:r>
            <a:r>
              <a:rPr lang="pt-BR" sz="1600" dirty="0" err="1" smtClean="0"/>
              <a:t>stdin</a:t>
            </a:r>
            <a:r>
              <a:rPr lang="pt-BR" sz="16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("\n\</a:t>
            </a:r>
            <a:r>
              <a:rPr lang="pt-BR" sz="1600" dirty="0" err="1" smtClean="0"/>
              <a:t>nInforme</a:t>
            </a:r>
            <a:r>
              <a:rPr lang="pt-BR" sz="1600" dirty="0" smtClean="0"/>
              <a:t> a frase: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</a:t>
            </a:r>
            <a:r>
              <a:rPr lang="pt-BR" sz="1600" dirty="0" err="1" smtClean="0"/>
              <a:t>gets</a:t>
            </a:r>
            <a:r>
              <a:rPr lang="pt-BR" sz="1600" dirty="0" smtClean="0"/>
              <a:t>(frase);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t=</a:t>
            </a:r>
            <a:r>
              <a:rPr lang="pt-BR" sz="1600" dirty="0" err="1" smtClean="0"/>
              <a:t>strlen</a:t>
            </a:r>
            <a:r>
              <a:rPr lang="pt-BR" sz="1600" dirty="0" smtClean="0"/>
              <a:t>(frase);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for(i=0;i&lt;t;i++)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</a:t>
            </a:r>
            <a:r>
              <a:rPr lang="pt-BR" sz="1600" dirty="0" err="1" smtClean="0"/>
              <a:t>isdigit</a:t>
            </a:r>
            <a:r>
              <a:rPr lang="pt-BR" sz="1600" dirty="0" smtClean="0"/>
              <a:t>(frase[i])!=0)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      </a:t>
            </a:r>
            <a:r>
              <a:rPr lang="pt-BR" sz="1600" dirty="0" err="1" smtClean="0"/>
              <a:t>cont</a:t>
            </a:r>
            <a:r>
              <a:rPr lang="pt-BR" sz="1600" dirty="0" smtClean="0"/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	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("Quantidade de </a:t>
            </a:r>
            <a:r>
              <a:rPr lang="pt-BR" sz="1600" dirty="0" err="1" smtClean="0"/>
              <a:t>digitos</a:t>
            </a:r>
            <a:r>
              <a:rPr lang="pt-BR" sz="1600" dirty="0" smtClean="0"/>
              <a:t>: %d", </a:t>
            </a:r>
            <a:r>
              <a:rPr lang="pt-BR" sz="1600" dirty="0" err="1" smtClean="0"/>
              <a:t>cont</a:t>
            </a:r>
            <a:r>
              <a:rPr lang="pt-BR" sz="1600" dirty="0" smtClean="0"/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   </a:t>
            </a:r>
            <a:r>
              <a:rPr lang="pt-BR" sz="1600" dirty="0" err="1" smtClean="0"/>
              <a:t>getch</a:t>
            </a:r>
            <a:r>
              <a:rPr lang="pt-BR" sz="1600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600" dirty="0" smtClean="0"/>
              <a:t> 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50"/>
          <p:cNvSpPr>
            <a:spLocks noChangeArrowheads="1"/>
          </p:cNvSpPr>
          <p:nvPr/>
        </p:nvSpPr>
        <p:spPr bwMode="auto">
          <a:xfrm>
            <a:off x="1403350" y="4076700"/>
            <a:ext cx="1800225" cy="358775"/>
          </a:xfrm>
          <a:prstGeom prst="rightArrowCallout">
            <a:avLst>
              <a:gd name="adj1" fmla="val 25000"/>
              <a:gd name="adj2" fmla="val 25000"/>
              <a:gd name="adj3" fmla="val 83628"/>
              <a:gd name="adj4" fmla="val 66667"/>
            </a:avLst>
          </a:prstGeom>
          <a:solidFill>
            <a:srgbClr val="685DF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88938"/>
            <a:ext cx="8096200" cy="4651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4400" b="1" dirty="0" smtClean="0"/>
              <a:t>Strings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052513"/>
            <a:ext cx="8458200" cy="5256212"/>
          </a:xfrm>
        </p:spPr>
        <p:txBody>
          <a:bodyPr/>
          <a:lstStyle/>
          <a:p>
            <a:pPr marL="533400" indent="-533400"/>
            <a:r>
              <a:rPr lang="pt-BR" altLang="zh-CN" sz="2400" dirty="0" smtClean="0">
                <a:effectLst/>
                <a:ea typeface="宋体" pitchFamily="2" charset="-122"/>
              </a:rPr>
              <a:t>Em outras palavras, um string da linguagem C é uma série de caracteres (</a:t>
            </a:r>
            <a:r>
              <a:rPr lang="pt-BR" altLang="zh-CN" sz="2400" dirty="0" err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</a:t>
            </a:r>
            <a:r>
              <a:rPr lang="pt-BR" altLang="zh-CN" sz="2400" dirty="0" smtClean="0">
                <a:effectLst/>
                <a:ea typeface="宋体" pitchFamily="2" charset="-122"/>
              </a:rPr>
              <a:t>), armazenados em seqüência e terminados com o </a:t>
            </a:r>
            <a:r>
              <a:rPr lang="pt-BR" altLang="zh-CN" sz="2400" dirty="0" err="1" smtClean="0">
                <a:effectLst/>
                <a:ea typeface="宋体" pitchFamily="2" charset="-122"/>
              </a:rPr>
              <a:t>caracter</a:t>
            </a:r>
            <a:r>
              <a:rPr lang="pt-BR" altLang="zh-CN" sz="2400" dirty="0" smtClean="0">
                <a:effectLst/>
                <a:ea typeface="宋体" pitchFamily="2" charset="-122"/>
              </a:rPr>
              <a:t> delimitador (\0)</a:t>
            </a:r>
          </a:p>
          <a:p>
            <a:pPr marL="533400" indent="-533400"/>
            <a:endParaRPr lang="pt-BR" altLang="zh-CN" sz="2400" dirty="0" smtClean="0">
              <a:effectLst/>
              <a:ea typeface="宋体" pitchFamily="2" charset="-122"/>
            </a:endParaRPr>
          </a:p>
          <a:p>
            <a:pPr marL="533400" indent="-533400"/>
            <a:r>
              <a:rPr lang="pt-BR" altLang="zh-CN" sz="2400" dirty="0" smtClean="0">
                <a:effectLst/>
                <a:ea typeface="宋体" pitchFamily="2" charset="-122"/>
              </a:rPr>
              <a:t>Cada caractere da string  é um </a:t>
            </a:r>
            <a:r>
              <a:rPr lang="pt-BR" altLang="zh-CN" sz="2400" b="1" dirty="0" smtClean="0">
                <a:effectLst/>
                <a:ea typeface="宋体" pitchFamily="2" charset="-122"/>
              </a:rPr>
              <a:t>elemento independente </a:t>
            </a:r>
            <a:r>
              <a:rPr lang="pt-BR" altLang="zh-CN" sz="2400" dirty="0" smtClean="0">
                <a:effectLst/>
                <a:ea typeface="宋体" pitchFamily="2" charset="-122"/>
              </a:rPr>
              <a:t>na matriz e pode ser acessado por meio de um </a:t>
            </a:r>
            <a:r>
              <a:rPr lang="pt-BR" altLang="zh-CN" sz="2400" b="1" dirty="0" smtClean="0">
                <a:effectLst/>
                <a:ea typeface="宋体" pitchFamily="2" charset="-122"/>
              </a:rPr>
              <a:t>índice</a:t>
            </a:r>
            <a:r>
              <a:rPr lang="pt-BR" altLang="zh-CN" sz="2400" dirty="0" smtClean="0">
                <a:effectLst/>
                <a:ea typeface="宋体" pitchFamily="2" charset="-122"/>
              </a:rPr>
              <a:t>. Ou seja, um string na linguagem C comporta-se como qualquer matriz.</a:t>
            </a:r>
            <a:endParaRPr lang="pt-BR" sz="2400" b="1" dirty="0" smtClean="0">
              <a:effectLst/>
            </a:endParaRP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282950" y="4113213"/>
            <a:ext cx="744538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‘U’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033838" y="4113213"/>
            <a:ext cx="744537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‘n’</a:t>
            </a:r>
          </a:p>
        </p:txBody>
      </p:sp>
      <p:sp>
        <p:nvSpPr>
          <p:cNvPr id="4103" name="Text Box 6"/>
          <p:cNvSpPr txBox="1">
            <a:spLocks noChangeArrowheads="1"/>
          </p:cNvSpPr>
          <p:nvPr/>
        </p:nvSpPr>
        <p:spPr bwMode="auto">
          <a:xfrm>
            <a:off x="4783138" y="4113213"/>
            <a:ext cx="744537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‘e’</a:t>
            </a:r>
          </a:p>
        </p:txBody>
      </p:sp>
      <p:sp>
        <p:nvSpPr>
          <p:cNvPr id="4104" name="Text Box 7"/>
          <p:cNvSpPr txBox="1">
            <a:spLocks noChangeArrowheads="1"/>
          </p:cNvSpPr>
          <p:nvPr/>
        </p:nvSpPr>
        <p:spPr bwMode="auto">
          <a:xfrm>
            <a:off x="5545138" y="4113213"/>
            <a:ext cx="744537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‘s’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6294438" y="4113213"/>
            <a:ext cx="744537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‘c’</a:t>
            </a: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7029450" y="4113213"/>
            <a:ext cx="927100" cy="4699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t-BR" b="1">
                <a:solidFill>
                  <a:schemeClr val="bg2"/>
                </a:solidFill>
                <a:latin typeface="Courier New" pitchFamily="49" charset="0"/>
              </a:rPr>
              <a:t>‘\0’</a:t>
            </a:r>
          </a:p>
        </p:txBody>
      </p:sp>
      <p:graphicFrame>
        <p:nvGraphicFramePr>
          <p:cNvPr id="137264" name="Group 48"/>
          <p:cNvGraphicFramePr>
            <a:graphicFrameLocks noGrp="1"/>
          </p:cNvGraphicFramePr>
          <p:nvPr/>
        </p:nvGraphicFramePr>
        <p:xfrm>
          <a:off x="3276600" y="4618038"/>
          <a:ext cx="4608513" cy="457200"/>
        </p:xfrm>
        <a:graphic>
          <a:graphicData uri="http://schemas.openxmlformats.org/drawingml/2006/table">
            <a:tbl>
              <a:tblPr/>
              <a:tblGrid>
                <a:gridCol w="768350"/>
                <a:gridCol w="768350"/>
                <a:gridCol w="768350"/>
                <a:gridCol w="766763"/>
                <a:gridCol w="768350"/>
                <a:gridCol w="768350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[4]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[5]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Text Box 49"/>
          <p:cNvSpPr txBox="1">
            <a:spLocks noChangeArrowheads="1"/>
          </p:cNvSpPr>
          <p:nvPr/>
        </p:nvSpPr>
        <p:spPr bwMode="auto">
          <a:xfrm>
            <a:off x="1374775" y="4054475"/>
            <a:ext cx="13255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dirty="0"/>
              <a:t>elementos</a:t>
            </a:r>
          </a:p>
        </p:txBody>
      </p:sp>
      <p:sp>
        <p:nvSpPr>
          <p:cNvPr id="4115" name="AutoShape 51"/>
          <p:cNvSpPr>
            <a:spLocks noChangeArrowheads="1"/>
          </p:cNvSpPr>
          <p:nvPr/>
        </p:nvSpPr>
        <p:spPr bwMode="auto">
          <a:xfrm>
            <a:off x="1908175" y="4689475"/>
            <a:ext cx="1368425" cy="431800"/>
          </a:xfrm>
          <a:prstGeom prst="rightArrowCallout">
            <a:avLst>
              <a:gd name="adj1" fmla="val 25000"/>
              <a:gd name="adj2" fmla="val 25000"/>
              <a:gd name="adj3" fmla="val 52819"/>
              <a:gd name="adj4" fmla="val 6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6" name="Text Box 52"/>
          <p:cNvSpPr txBox="1">
            <a:spLocks noChangeArrowheads="1"/>
          </p:cNvSpPr>
          <p:nvPr/>
        </p:nvSpPr>
        <p:spPr bwMode="auto">
          <a:xfrm>
            <a:off x="1908175" y="47212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 b="1"/>
              <a:t>índices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8938"/>
            <a:ext cx="8382000" cy="4651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 smtClean="0"/>
              <a:t>Declaração de strings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52513"/>
            <a:ext cx="8134350" cy="5256212"/>
          </a:xfrm>
        </p:spPr>
        <p:txBody>
          <a:bodyPr/>
          <a:lstStyle/>
          <a:p>
            <a:pPr marL="533400" indent="-533400">
              <a:buFont typeface="Wingdings" pitchFamily="2" charset="2"/>
              <a:buChar char="q"/>
            </a:pPr>
            <a:r>
              <a:rPr lang="pt-BR" altLang="zh-CN" sz="2400" b="1" smtClean="0">
                <a:effectLst/>
                <a:ea typeface="宋体" pitchFamily="2" charset="-122"/>
              </a:rPr>
              <a:t>Exemplos: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b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 palavra[10];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b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 mensagem[100];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b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 nomeFuncionario[51];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b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 msg01[16]=“Erro de leitura”</a:t>
            </a:r>
          </a:p>
          <a:p>
            <a:pPr marL="1371600" lvl="2" indent="-457200">
              <a:buFont typeface="Wingdings" pitchFamily="2" charset="2"/>
              <a:buNone/>
            </a:pPr>
            <a:r>
              <a:rPr lang="pt-BR" altLang="zh-CN" sz="2000" b="1" smtClean="0">
                <a:effectLst/>
                <a:latin typeface="Courier New" pitchFamily="49" charset="0"/>
                <a:ea typeface="宋体" pitchFamily="2" charset="-122"/>
                <a:cs typeface="Courier New" pitchFamily="49" charset="0"/>
              </a:rPr>
              <a:t>char msg02[]=“Opcao incorreta”</a:t>
            </a:r>
          </a:p>
          <a:p>
            <a:pPr marL="533400" indent="-533400">
              <a:buFont typeface="Wingdings" pitchFamily="2" charset="2"/>
              <a:buChar char="q"/>
            </a:pPr>
            <a:r>
              <a:rPr lang="pt-BR" altLang="zh-CN" sz="2400" smtClean="0">
                <a:effectLst/>
                <a:ea typeface="宋体" pitchFamily="2" charset="-122"/>
                <a:cs typeface="Times New Roman" pitchFamily="18" charset="0"/>
              </a:rPr>
              <a:t>Observe sempre que devemos reservar um espaço na matriz para guardar o delimitador. Assim, se o programa precisar de um string de 100 caracteres, declare-o com tamanho 101 (char umString[101]);</a:t>
            </a:r>
          </a:p>
          <a:p>
            <a:pPr marL="1371600" lvl="2" indent="-457200">
              <a:buFont typeface="Wingdings" pitchFamily="2" charset="2"/>
              <a:buNone/>
            </a:pPr>
            <a:endParaRPr lang="pt-BR" altLang="zh-CN" sz="2000" smtClean="0">
              <a:effectLst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Declaração de strings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conio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char</a:t>
            </a:r>
            <a:r>
              <a:rPr lang="pt-BR" dirty="0" smtClean="0"/>
              <a:t> cidade[11];</a:t>
            </a:r>
          </a:p>
          <a:p>
            <a:pPr>
              <a:buNone/>
            </a:pPr>
            <a:r>
              <a:rPr lang="pt-BR" dirty="0" smtClean="0"/>
              <a:t>   cidade[0]=‘R’; </a:t>
            </a:r>
          </a:p>
          <a:p>
            <a:pPr>
              <a:buNone/>
            </a:pPr>
            <a:r>
              <a:rPr lang="pt-BR" dirty="0" smtClean="0"/>
              <a:t>   cidade[1]=‘I’; </a:t>
            </a:r>
          </a:p>
          <a:p>
            <a:pPr>
              <a:buNone/>
            </a:pPr>
            <a:r>
              <a:rPr lang="pt-BR" dirty="0" smtClean="0"/>
              <a:t>   cidade[2]=‘O’; </a:t>
            </a:r>
          </a:p>
          <a:p>
            <a:pPr>
              <a:buNone/>
            </a:pPr>
            <a:r>
              <a:rPr lang="pt-BR" dirty="0" smtClean="0"/>
              <a:t>   cidade[3]=‘\0’;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("%s", cidade);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stdio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smtClean="0"/>
              <a:t>#include &lt;</a:t>
            </a:r>
            <a:r>
              <a:rPr lang="pt-BR" dirty="0" err="1" smtClean="0"/>
              <a:t>conio</a:t>
            </a:r>
            <a:r>
              <a:rPr lang="pt-BR" dirty="0" smtClean="0"/>
              <a:t>.h&gt;</a:t>
            </a:r>
          </a:p>
          <a:p>
            <a:pPr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>
              <a:buNone/>
            </a:pPr>
            <a:r>
              <a:rPr lang="pt-BR" dirty="0" smtClean="0"/>
              <a:t>{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char</a:t>
            </a:r>
            <a:r>
              <a:rPr lang="pt-BR" dirty="0" smtClean="0"/>
              <a:t> cidade[ ] = {‘R’, ‘I’, ‘O’, ‘\0’};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printf</a:t>
            </a:r>
            <a:r>
              <a:rPr lang="pt-BR" dirty="0" smtClean="0"/>
              <a:t>("%s", cidade); 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getch</a:t>
            </a:r>
            <a:r>
              <a:rPr lang="pt-BR" dirty="0" smtClean="0"/>
              <a:t>();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788024" y="4941168"/>
            <a:ext cx="4176464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Rescrita </a:t>
            </a:r>
            <a:r>
              <a:rPr lang="pt-BR" dirty="0">
                <a:solidFill>
                  <a:schemeClr val="tx1"/>
                </a:solidFill>
              </a:rPr>
              <a:t>do mesmo código com a inicialização dos valores dos elementos do vetor na declaração.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Leitura de uma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43608" y="1524000"/>
            <a:ext cx="4049600" cy="4663440"/>
          </a:xfrm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dirty="0" err="1" smtClean="0"/>
              <a:t>scanf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cidade[20];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(“digite uma frase”);</a:t>
            </a:r>
          </a:p>
          <a:p>
            <a:pPr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(“%s”, cidade);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(“%s”, cidade);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436096" y="1700808"/>
            <a:ext cx="29878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Lauro Muller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5076056" y="2780928"/>
            <a:ext cx="396044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/>
              <a:t>cidade é um vetor, ou seja, um ponteiro para o primeiro elemento. Este fato dispensa o uso do operador &amp; na frente da variável.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3347864" y="5445224"/>
            <a:ext cx="29878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Lauro</a:t>
            </a:r>
            <a:endParaRPr lang="pt-BR" dirty="0"/>
          </a:p>
        </p:txBody>
      </p:sp>
      <p:cxnSp>
        <p:nvCxnSpPr>
          <p:cNvPr id="12" name="Conector de seta reta 11"/>
          <p:cNvCxnSpPr>
            <a:stCxn id="7" idx="1"/>
          </p:cNvCxnSpPr>
          <p:nvPr/>
        </p:nvCxnSpPr>
        <p:spPr>
          <a:xfrm flipH="1">
            <a:off x="4211960" y="3789040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1"/>
          </p:cNvCxnSpPr>
          <p:nvPr/>
        </p:nvCxnSpPr>
        <p:spPr>
          <a:xfrm flipH="1">
            <a:off x="4211960" y="1952836"/>
            <a:ext cx="1224136" cy="1044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0" idx="0"/>
          </p:cNvCxnSpPr>
          <p:nvPr/>
        </p:nvCxnSpPr>
        <p:spPr>
          <a:xfrm flipH="1" flipV="1">
            <a:off x="3131840" y="4581128"/>
            <a:ext cx="1709936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Leitura de uma 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3568" y="1524000"/>
            <a:ext cx="4337632" cy="466344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err="1" smtClean="0"/>
              <a:t>scanf</a:t>
            </a:r>
            <a:endParaRPr lang="pt-BR" b="1" dirty="0" smtClean="0"/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dirty="0" smtClean="0"/>
              <a:t> cidade[20];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(“digite uma frase”);</a:t>
            </a:r>
          </a:p>
          <a:p>
            <a:pPr>
              <a:buNone/>
            </a:pPr>
            <a:r>
              <a:rPr lang="pt-BR" dirty="0" err="1" smtClean="0"/>
              <a:t>scanf</a:t>
            </a:r>
            <a:r>
              <a:rPr lang="pt-BR" dirty="0" smtClean="0"/>
              <a:t>(“%[^\n]”, cidade);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(“%s”, cidade);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076056" y="1524000"/>
            <a:ext cx="4067944" cy="466344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>
              <a:buNone/>
            </a:pPr>
            <a:endParaRPr lang="pt-BR" dirty="0" smtClean="0"/>
          </a:p>
          <a:p>
            <a:pPr>
              <a:buNone/>
            </a:pPr>
            <a:r>
              <a:rPr lang="pt-BR" b="1" dirty="0" err="1" smtClean="0"/>
              <a:t>gets</a:t>
            </a:r>
            <a:endParaRPr lang="pt-BR" b="1" dirty="0" smtClean="0"/>
          </a:p>
          <a:p>
            <a:pPr>
              <a:buNone/>
            </a:pPr>
            <a:r>
              <a:rPr lang="pt-BR" dirty="0" err="1" smtClean="0"/>
              <a:t>char</a:t>
            </a:r>
            <a:r>
              <a:rPr lang="pt-BR" smtClean="0"/>
              <a:t> cidade[20];</a:t>
            </a:r>
            <a:endParaRPr lang="pt-BR" dirty="0" smtClean="0"/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(“digite uma frase”);</a:t>
            </a:r>
          </a:p>
          <a:p>
            <a:pPr>
              <a:buNone/>
            </a:pPr>
            <a:r>
              <a:rPr lang="pt-BR" dirty="0" err="1" smtClean="0"/>
              <a:t>gets</a:t>
            </a:r>
            <a:r>
              <a:rPr lang="pt-BR" dirty="0" smtClean="0"/>
              <a:t>(cidade);</a:t>
            </a:r>
          </a:p>
          <a:p>
            <a:pPr>
              <a:buNone/>
            </a:pPr>
            <a:r>
              <a:rPr lang="pt-BR" dirty="0" err="1" smtClean="0"/>
              <a:t>printf</a:t>
            </a:r>
            <a:r>
              <a:rPr lang="pt-BR" dirty="0" smtClean="0"/>
              <a:t>(“%s”, cidade);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419872" y="1556792"/>
            <a:ext cx="29878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Lauro Muller</a:t>
            </a:r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3419872" y="2060848"/>
            <a:ext cx="1224136" cy="1044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3563888" y="6165304"/>
            <a:ext cx="298782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Lauro Muller</a:t>
            </a:r>
            <a:endParaRPr lang="pt-BR" dirty="0"/>
          </a:p>
        </p:txBody>
      </p:sp>
      <p:cxnSp>
        <p:nvCxnSpPr>
          <p:cNvPr id="10" name="Conector de seta reta 9"/>
          <p:cNvCxnSpPr>
            <a:stCxn id="9" idx="0"/>
          </p:cNvCxnSpPr>
          <p:nvPr/>
        </p:nvCxnSpPr>
        <p:spPr>
          <a:xfrm flipH="1" flipV="1">
            <a:off x="2915816" y="4509120"/>
            <a:ext cx="2141984" cy="16561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>
            <a:stCxn id="9" idx="0"/>
          </p:cNvCxnSpPr>
          <p:nvPr/>
        </p:nvCxnSpPr>
        <p:spPr>
          <a:xfrm flipV="1">
            <a:off x="5057800" y="4581128"/>
            <a:ext cx="1962472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5" idx="3"/>
          </p:cNvCxnSpPr>
          <p:nvPr/>
        </p:nvCxnSpPr>
        <p:spPr>
          <a:xfrm>
            <a:off x="6407696" y="1808820"/>
            <a:ext cx="1764704" cy="1188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913"/>
            <a:ext cx="8024192" cy="720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000" b="1" dirty="0" smtClean="0"/>
              <a:t>Esquema simplificado de um string na memória (1)</a:t>
            </a:r>
          </a:p>
        </p:txBody>
      </p:sp>
      <p:sp>
        <p:nvSpPr>
          <p:cNvPr id="7171" name="Text Box 61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7172" name="Text Box 62"/>
          <p:cNvSpPr txBox="1">
            <a:spLocks noChangeArrowheads="1"/>
          </p:cNvSpPr>
          <p:nvPr/>
        </p:nvSpPr>
        <p:spPr bwMode="auto">
          <a:xfrm>
            <a:off x="755650" y="1166515"/>
            <a:ext cx="5616575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/>
              <a:t> Ex: </a:t>
            </a:r>
            <a:r>
              <a:rPr lang="pt-BR" dirty="0" err="1"/>
              <a:t>char</a:t>
            </a:r>
            <a:r>
              <a:rPr lang="pt-BR" dirty="0"/>
              <a:t> universidade[10];</a:t>
            </a:r>
          </a:p>
          <a:p>
            <a:pPr lvl="1"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sz="2000" dirty="0"/>
              <a:t>O espaço ocupado por cada </a:t>
            </a:r>
            <a:r>
              <a:rPr lang="pt-BR" sz="2000" dirty="0" err="1"/>
              <a:t>char</a:t>
            </a:r>
            <a:r>
              <a:rPr lang="pt-BR" sz="2000" dirty="0"/>
              <a:t> é de um byte</a:t>
            </a:r>
          </a:p>
        </p:txBody>
      </p:sp>
      <p:graphicFrame>
        <p:nvGraphicFramePr>
          <p:cNvPr id="102530" name="Group 130"/>
          <p:cNvGraphicFramePr>
            <a:graphicFrameLocks noGrp="1"/>
          </p:cNvGraphicFramePr>
          <p:nvPr/>
        </p:nvGraphicFramePr>
        <p:xfrm>
          <a:off x="1042988" y="2097360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7"/>
                <a:gridCol w="2136775"/>
                <a:gridCol w="230346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</a:t>
                      </a: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</a:t>
                      </a: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Variável</a:t>
                      </a: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universidade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26" name="Text Box 121"/>
          <p:cNvSpPr txBox="1">
            <a:spLocks noChangeArrowheads="1"/>
          </p:cNvSpPr>
          <p:nvPr/>
        </p:nvSpPr>
        <p:spPr bwMode="auto">
          <a:xfrm>
            <a:off x="5032375" y="2991122"/>
            <a:ext cx="2276475" cy="3662363"/>
          </a:xfrm>
          <a:prstGeom prst="rect">
            <a:avLst/>
          </a:prstGeom>
          <a:solidFill>
            <a:srgbClr val="F8F69C">
              <a:alpha val="74901"/>
            </a:srgbClr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3600" b="1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3600" b="1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3600" b="1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  <a:p>
            <a:pPr algn="ctr"/>
            <a:endParaRPr lang="pt-BR" sz="180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227" name="AutoShape 122"/>
          <p:cNvSpPr>
            <a:spLocks/>
          </p:cNvSpPr>
          <p:nvPr/>
        </p:nvSpPr>
        <p:spPr bwMode="auto">
          <a:xfrm>
            <a:off x="7380288" y="3033985"/>
            <a:ext cx="287337" cy="3629025"/>
          </a:xfrm>
          <a:prstGeom prst="rightBrace">
            <a:avLst>
              <a:gd name="adj1" fmla="val 105249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7228" name="Text Box 123"/>
          <p:cNvSpPr txBox="1">
            <a:spLocks noChangeArrowheads="1"/>
          </p:cNvSpPr>
          <p:nvPr/>
        </p:nvSpPr>
        <p:spPr bwMode="auto">
          <a:xfrm>
            <a:off x="7678738" y="4288110"/>
            <a:ext cx="1646237" cy="1006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Um vetor </a:t>
            </a:r>
          </a:p>
          <a:p>
            <a:r>
              <a:rPr lang="pt-BR" sz="2000"/>
              <a:t>de 10  caracteres </a:t>
            </a:r>
          </a:p>
        </p:txBody>
      </p:sp>
      <p:sp>
        <p:nvSpPr>
          <p:cNvPr id="7229" name="AutoShape 127"/>
          <p:cNvSpPr>
            <a:spLocks/>
          </p:cNvSpPr>
          <p:nvPr/>
        </p:nvSpPr>
        <p:spPr bwMode="auto">
          <a:xfrm>
            <a:off x="2411413" y="3076847"/>
            <a:ext cx="1152525" cy="3514725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913"/>
            <a:ext cx="8024192" cy="7207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3000" b="1" dirty="0" smtClean="0"/>
              <a:t>Esquema simplificado de um string na memória (2)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4213" y="806450"/>
            <a:ext cx="184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pt-BR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043608" y="1196752"/>
            <a:ext cx="42227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pt-BR" dirty="0" smtClean="0"/>
              <a:t> Ex: </a:t>
            </a:r>
            <a:r>
              <a:rPr lang="pt-BR" dirty="0" err="1" smtClean="0"/>
              <a:t>scanf</a:t>
            </a:r>
            <a:r>
              <a:rPr lang="pt-BR" dirty="0" smtClean="0"/>
              <a:t>(“%s”, universidade); </a:t>
            </a:r>
            <a:endParaRPr lang="pt-BR" dirty="0"/>
          </a:p>
        </p:txBody>
      </p:sp>
      <p:graphicFrame>
        <p:nvGraphicFramePr>
          <p:cNvPr id="142341" name="Group 5"/>
          <p:cNvGraphicFramePr>
            <a:graphicFrameLocks noGrp="1"/>
          </p:cNvGraphicFramePr>
          <p:nvPr/>
        </p:nvGraphicFramePr>
        <p:xfrm>
          <a:off x="1042988" y="1671638"/>
          <a:ext cx="6264275" cy="4572000"/>
        </p:xfrm>
        <a:graphic>
          <a:graphicData uri="http://schemas.openxmlformats.org/drawingml/2006/table">
            <a:tbl>
              <a:tblPr/>
              <a:tblGrid>
                <a:gridCol w="1824037"/>
                <a:gridCol w="2136775"/>
                <a:gridCol w="2303463"/>
              </a:tblGrid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Memória física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Nome da Variável</a:t>
                      </a:r>
                      <a:endParaRPr kumimoji="0" lang="pt-BR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Endereço de memória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(identifica um byte)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(conteúdo da variável)</a:t>
                      </a:r>
                      <a:endParaRPr kumimoji="0" lang="en-GB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universidade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FF10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FF11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FF12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FF13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FF14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FF15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FF16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FF17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FF18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FF19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pt-B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50" name="Text Box 60"/>
          <p:cNvSpPr txBox="1">
            <a:spLocks noChangeArrowheads="1"/>
          </p:cNvSpPr>
          <p:nvPr/>
        </p:nvSpPr>
        <p:spPr bwMode="auto">
          <a:xfrm>
            <a:off x="5032375" y="2565400"/>
            <a:ext cx="2276475" cy="3662363"/>
          </a:xfrm>
          <a:prstGeom prst="rect">
            <a:avLst/>
          </a:prstGeom>
          <a:solidFill>
            <a:srgbClr val="F8F69C">
              <a:alpha val="74901"/>
            </a:srgbClr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3600" b="1">
              <a:solidFill>
                <a:srgbClr val="FC0128"/>
              </a:solidFill>
            </a:endParaRPr>
          </a:p>
          <a:p>
            <a:pPr algn="ctr"/>
            <a:endParaRPr lang="pt-BR" sz="3600" b="1">
              <a:solidFill>
                <a:srgbClr val="FC0128"/>
              </a:solidFill>
            </a:endParaRPr>
          </a:p>
          <a:p>
            <a:pPr algn="ctr"/>
            <a:r>
              <a:rPr lang="pt-BR" sz="3600" b="1">
                <a:solidFill>
                  <a:srgbClr val="FC0128"/>
                </a:solidFill>
              </a:rPr>
              <a:t>Unesc</a:t>
            </a:r>
          </a:p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1800">
              <a:solidFill>
                <a:srgbClr val="FC0128"/>
              </a:solidFill>
            </a:endParaRPr>
          </a:p>
          <a:p>
            <a:pPr algn="ctr"/>
            <a:endParaRPr lang="pt-BR" sz="1800">
              <a:solidFill>
                <a:srgbClr val="FC0128"/>
              </a:solidFill>
            </a:endParaRPr>
          </a:p>
        </p:txBody>
      </p:sp>
      <p:sp>
        <p:nvSpPr>
          <p:cNvPr id="8251" name="AutoShape 61"/>
          <p:cNvSpPr>
            <a:spLocks/>
          </p:cNvSpPr>
          <p:nvPr/>
        </p:nvSpPr>
        <p:spPr bwMode="auto">
          <a:xfrm>
            <a:off x="7380288" y="2608263"/>
            <a:ext cx="287337" cy="3629025"/>
          </a:xfrm>
          <a:prstGeom prst="rightBrace">
            <a:avLst>
              <a:gd name="adj1" fmla="val 105249"/>
              <a:gd name="adj2" fmla="val 48255"/>
            </a:avLst>
          </a:prstGeom>
          <a:noFill/>
          <a:ln w="38100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8252" name="Text Box 62"/>
          <p:cNvSpPr txBox="1">
            <a:spLocks noChangeArrowheads="1"/>
          </p:cNvSpPr>
          <p:nvPr/>
        </p:nvSpPr>
        <p:spPr bwMode="auto">
          <a:xfrm>
            <a:off x="7678738" y="3644900"/>
            <a:ext cx="1646237" cy="161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/>
              <a:t>Um vetor </a:t>
            </a:r>
          </a:p>
          <a:p>
            <a:r>
              <a:rPr lang="pt-BR" sz="2000"/>
              <a:t>de 10  caracteres com o string “Unesc” </a:t>
            </a:r>
          </a:p>
        </p:txBody>
      </p:sp>
      <p:sp>
        <p:nvSpPr>
          <p:cNvPr id="8253" name="AutoShape 63"/>
          <p:cNvSpPr>
            <a:spLocks/>
          </p:cNvSpPr>
          <p:nvPr/>
        </p:nvSpPr>
        <p:spPr bwMode="auto">
          <a:xfrm>
            <a:off x="2411413" y="2651125"/>
            <a:ext cx="1152525" cy="3514725"/>
          </a:xfrm>
          <a:prstGeom prst="leftBrace">
            <a:avLst>
              <a:gd name="adj1" fmla="val 0"/>
              <a:gd name="adj2" fmla="val 6843"/>
            </a:avLst>
          </a:prstGeom>
          <a:noFill/>
          <a:ln w="38100">
            <a:solidFill>
              <a:srgbClr val="DF0126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132132200</TotalTime>
  <Pages>24</Pages>
  <Words>1443</Words>
  <Application>Microsoft Office PowerPoint</Application>
  <PresentationFormat>Apresentação na tela (4:3)</PresentationFormat>
  <Paragraphs>353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1" baseType="lpstr">
      <vt:lpstr>宋体</vt:lpstr>
      <vt:lpstr>Arial</vt:lpstr>
      <vt:lpstr>Book Antiqua</vt:lpstr>
      <vt:lpstr>Courier New</vt:lpstr>
      <vt:lpstr>Gill Sans MT</vt:lpstr>
      <vt:lpstr>Monotype Sorts</vt:lpstr>
      <vt:lpstr>Times New Roman</vt:lpstr>
      <vt:lpstr>Verdana</vt:lpstr>
      <vt:lpstr>Wingdings</vt:lpstr>
      <vt:lpstr>Wingdings 2</vt:lpstr>
      <vt:lpstr>Solstício</vt:lpstr>
      <vt:lpstr>     Strings   Curso: Ciência da Computação Disciplina: Programação I Prof. Luciano Antunes</vt:lpstr>
      <vt:lpstr>Strings</vt:lpstr>
      <vt:lpstr>Strings</vt:lpstr>
      <vt:lpstr>Declaração de strings</vt:lpstr>
      <vt:lpstr> Declaração de strings</vt:lpstr>
      <vt:lpstr> Leitura de uma string</vt:lpstr>
      <vt:lpstr> Leitura de uma string</vt:lpstr>
      <vt:lpstr>Esquema simplificado de um string na memória (1)</vt:lpstr>
      <vt:lpstr>Esquema simplificado de um string na memória (2)</vt:lpstr>
      <vt:lpstr> Strings</vt:lpstr>
      <vt:lpstr>Esquema simplificado de um string na memória (3)</vt:lpstr>
      <vt:lpstr>Matrizes de strings</vt:lpstr>
      <vt:lpstr>Matrizes de strings</vt:lpstr>
      <vt:lpstr>Declarando matrizes de strings</vt:lpstr>
      <vt:lpstr>Inserindo e mostrando strings de uma matriz</vt:lpstr>
      <vt:lpstr> Strings e Funções – Biblioteca ctype.h</vt:lpstr>
      <vt:lpstr> Strings e Funções – Biblioteca ctype.h</vt:lpstr>
      <vt:lpstr> Strings e Funções – Biblioteca String.h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Alocação Dinâmica de Memória</dc:title>
  <dc:subject>Alocação Dinâmica de Memória em "C"</dc:subject>
  <dc:creator>Luciano</dc:creator>
  <cp:keywords>Alocação Dinâmica</cp:keywords>
  <cp:lastModifiedBy>Antunes</cp:lastModifiedBy>
  <cp:revision>221</cp:revision>
  <cp:lastPrinted>2002-08-19T18:36:45Z</cp:lastPrinted>
  <dcterms:created xsi:type="dcterms:W3CDTF">1997-04-10T23:45:22Z</dcterms:created>
  <dcterms:modified xsi:type="dcterms:W3CDTF">2019-05-28T19:06:29Z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awangenh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true</vt:bool>
  </property>
  <property fmtid="{D5CDD505-2E9C-101B-9397-08002B2CF9AE}" pid="20" name="NavBtnPos">
    <vt:i4>1</vt:i4>
  </property>
  <property fmtid="{D5CDD505-2E9C-101B-9397-08002B2CF9AE}" pid="21" name="OutputDir">
    <vt:lpwstr>F:\Textos\Aulas\C++</vt:lpwstr>
  </property>
</Properties>
</file>