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oboto" charset="1" panose="02000000000000000000"/>
      <p:regular r:id="rId18"/>
    </p:embeddedFont>
    <p:embeddedFont>
      <p:font typeface="Ruda Bold" charset="1" panose="02000000000000000000"/>
      <p:regular r:id="rId19"/>
    </p:embeddedFont>
    <p:embeddedFont>
      <p:font typeface="Ruda" charset="1" panose="02000000000000000000"/>
      <p:regular r:id="rId20"/>
    </p:embeddedFont>
    <p:embeddedFont>
      <p:font typeface="Archivo Black" charset="1" panose="020B0A03020202020B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5317" y="-3686389"/>
            <a:ext cx="7372778" cy="7372778"/>
            <a:chOff x="0" y="0"/>
            <a:chExt cx="9830371" cy="983037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830371" cy="98303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9BB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95531" lIns="95531" bIns="95531" rIns="95531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881904" y="1478146"/>
              <a:ext cx="7470321" cy="747032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4BDC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95531" lIns="95531" bIns="95531" rIns="95531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-4015162" y="7161611"/>
            <a:ext cx="7372778" cy="737277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9BB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95531" lIns="95531" bIns="95531" rIns="9553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3085524" y="7699194"/>
            <a:ext cx="5905558" cy="590555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BDC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95531" lIns="95531" bIns="95531" rIns="9553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295648" y="7161611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328773" y="-413428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2943312" y="2619992"/>
            <a:ext cx="12401376" cy="6694868"/>
            <a:chOff x="0" y="0"/>
            <a:chExt cx="16535168" cy="8926491"/>
          </a:xfrm>
        </p:grpSpPr>
        <p:sp>
          <p:nvSpPr>
            <p:cNvPr name="AutoShape 18" id="18"/>
            <p:cNvSpPr/>
            <p:nvPr/>
          </p:nvSpPr>
          <p:spPr>
            <a:xfrm flipV="true">
              <a:off x="2941125" y="50799"/>
              <a:ext cx="10652919" cy="50800"/>
            </a:xfrm>
            <a:prstGeom prst="line">
              <a:avLst/>
            </a:prstGeom>
            <a:ln cap="flat" w="101600">
              <a:solidFill>
                <a:srgbClr val="4B9BB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3215489" y="8875691"/>
              <a:ext cx="10652919" cy="0"/>
            </a:xfrm>
            <a:prstGeom prst="line">
              <a:avLst/>
            </a:prstGeom>
            <a:ln cap="flat" w="101600">
              <a:solidFill>
                <a:srgbClr val="4B9BB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1093283"/>
              <a:ext cx="16535168" cy="4270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06"/>
                </a:lnSpc>
                <a:spcBef>
                  <a:spcPct val="0"/>
                </a:spcBef>
              </a:pPr>
              <a:r>
                <a:rPr lang="en-US" sz="9290">
                  <a:solidFill>
                    <a:srgbClr val="74BDCE"/>
                  </a:solidFill>
                  <a:latin typeface="Roboto"/>
                  <a:ea typeface="Roboto"/>
                  <a:cs typeface="Roboto"/>
                  <a:sym typeface="Roboto"/>
                </a:rPr>
                <a:t>Engenharia de Software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417406" y="6349891"/>
              <a:ext cx="7700356" cy="1352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40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74BDCE"/>
                  </a:solidFill>
                  <a:latin typeface="Roboto"/>
                  <a:ea typeface="Roboto"/>
                  <a:cs typeface="Roboto"/>
                  <a:sym typeface="Roboto"/>
                </a:rPr>
                <a:t>Modelo Cascata</a:t>
              </a:r>
            </a:p>
          </p:txBody>
        </p:sp>
        <p:sp>
          <p:nvSpPr>
            <p:cNvPr name="AutoShape 22" id="22"/>
            <p:cNvSpPr/>
            <p:nvPr/>
          </p:nvSpPr>
          <p:spPr>
            <a:xfrm>
              <a:off x="4159495" y="7702441"/>
              <a:ext cx="8238441" cy="0"/>
            </a:xfrm>
            <a:prstGeom prst="line">
              <a:avLst/>
            </a:prstGeom>
            <a:ln cap="flat" w="101600">
              <a:solidFill>
                <a:srgbClr val="4B9BB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4159495" y="6432441"/>
              <a:ext cx="8238441" cy="0"/>
            </a:xfrm>
            <a:prstGeom prst="line">
              <a:avLst/>
            </a:prstGeom>
            <a:ln cap="flat" w="101600">
              <a:solidFill>
                <a:srgbClr val="4B9BB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12347135" y="6432441"/>
              <a:ext cx="0" cy="1242245"/>
            </a:xfrm>
            <a:prstGeom prst="line">
              <a:avLst/>
            </a:prstGeom>
            <a:ln cap="flat" w="101600">
              <a:solidFill>
                <a:srgbClr val="4B9BB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4210295" y="6432441"/>
              <a:ext cx="0" cy="1242245"/>
            </a:xfrm>
            <a:prstGeom prst="line">
              <a:avLst/>
            </a:prstGeom>
            <a:ln cap="flat" w="101600">
              <a:solidFill>
                <a:srgbClr val="4B9BB3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5317" y="-3686389"/>
            <a:ext cx="7372778" cy="7372778"/>
            <a:chOff x="0" y="0"/>
            <a:chExt cx="9830371" cy="983037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830371" cy="98303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9BB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95531" lIns="95531" bIns="95531" rIns="95531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881904" y="1478146"/>
              <a:ext cx="7470321" cy="747032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4BDC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95531" lIns="95531" bIns="95531" rIns="95531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-4015162" y="7161611"/>
            <a:ext cx="7372778" cy="737277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9BB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95531" lIns="95531" bIns="95531" rIns="9553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3084713" y="7606578"/>
            <a:ext cx="5905558" cy="590555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BDC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95531" lIns="95531" bIns="95531" rIns="9553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839109" y="8946789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2" y="0"/>
                </a:lnTo>
                <a:lnTo>
                  <a:pt x="4897782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2397920" y="-1325967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2" y="0"/>
                </a:lnTo>
                <a:lnTo>
                  <a:pt x="4897782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612799" y="7161611"/>
            <a:ext cx="15833929" cy="3508859"/>
          </a:xfrm>
          <a:custGeom>
            <a:avLst/>
            <a:gdLst/>
            <a:ahLst/>
            <a:cxnLst/>
            <a:rect r="r" b="b" t="t" l="l"/>
            <a:pathLst>
              <a:path h="3508859" w="15833929">
                <a:moveTo>
                  <a:pt x="0" y="0"/>
                </a:moveTo>
                <a:lnTo>
                  <a:pt x="15833930" y="0"/>
                </a:lnTo>
                <a:lnTo>
                  <a:pt x="15833930" y="3508859"/>
                </a:lnTo>
                <a:lnTo>
                  <a:pt x="0" y="35088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9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499862" y="484877"/>
            <a:ext cx="12819144" cy="36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0"/>
              </a:lnSpc>
            </a:pPr>
            <a:r>
              <a:rPr lang="en-US" sz="9000" spc="-495">
                <a:solidFill>
                  <a:srgbClr val="4B9BB3"/>
                </a:solidFill>
                <a:latin typeface="Roboto"/>
                <a:ea typeface="Roboto"/>
                <a:cs typeface="Roboto"/>
                <a:sym typeface="Roboto"/>
              </a:rPr>
              <a:t>Empresas que Utilizam o Modelo em Cascata</a:t>
            </a:r>
          </a:p>
          <a:p>
            <a:pPr algn="l" marL="0" indent="0" lvl="0">
              <a:lnSpc>
                <a:spcPts val="954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02395" y="3186668"/>
            <a:ext cx="8635587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65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Esse modelo é comum em setores que exigem alto controle de qualidade e processos bem estruturados, como: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65">
                <a:solidFill>
                  <a:srgbClr val="4B9BB3"/>
                </a:solidFill>
                <a:latin typeface="Ruda"/>
                <a:ea typeface="Ruda"/>
                <a:cs typeface="Ruda"/>
                <a:sym typeface="Ruda"/>
              </a:rPr>
              <a:t>  </a:t>
            </a:r>
            <a:r>
              <a:rPr lang="en-US" b="true" sz="3000" spc="-165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Aeronáutica e Defesa:</a:t>
            </a:r>
            <a:r>
              <a:rPr lang="en-US" b="true" sz="3000" spc="-165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 </a:t>
            </a:r>
            <a:r>
              <a:rPr lang="en-US" sz="3000" spc="-165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Empresas como Boeing e Lockheed Martin.</a:t>
            </a:r>
          </a:p>
          <a:p>
            <a:pPr algn="just">
              <a:lnSpc>
                <a:spcPts val="4200"/>
              </a:lnSpc>
            </a:pPr>
            <a:r>
              <a:rPr lang="en-US" sz="3000" spc="-165">
                <a:solidFill>
                  <a:srgbClr val="4B9BB3"/>
                </a:solidFill>
                <a:latin typeface="Ruda"/>
                <a:ea typeface="Ruda"/>
                <a:cs typeface="Ruda"/>
                <a:sym typeface="Ruda"/>
              </a:rPr>
              <a:t>     </a:t>
            </a:r>
            <a:r>
              <a:rPr lang="en-US" b="true" sz="3000" spc="-165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Saúde:</a:t>
            </a:r>
            <a:r>
              <a:rPr lang="en-US" b="true" sz="3000" spc="-165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 </a:t>
            </a:r>
            <a:r>
              <a:rPr lang="en-US" sz="3000" spc="-165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Desenvolvimento de software para hospitais e equipamentos médicos (Philips, GE Healthcare).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74362" y="3290887"/>
            <a:ext cx="5872367" cy="364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64">
                <a:solidFill>
                  <a:srgbClr val="4B9BB3"/>
                </a:solidFill>
                <a:latin typeface="Ruda"/>
                <a:ea typeface="Ruda"/>
                <a:cs typeface="Ruda"/>
                <a:sym typeface="Ruda"/>
              </a:rPr>
              <a:t> </a:t>
            </a:r>
            <a:r>
              <a:rPr lang="en-US" b="true" sz="2999" spc="-164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Bancos e Finanças:</a:t>
            </a:r>
            <a:r>
              <a:rPr lang="en-US" b="true" sz="2999" spc="-164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 </a:t>
            </a:r>
            <a:r>
              <a:rPr lang="en-US" sz="2999" spc="-164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Sistemas bancários e transacionais (IBM, Accenture).</a:t>
            </a:r>
          </a:p>
          <a:p>
            <a:pPr algn="just">
              <a:lnSpc>
                <a:spcPts val="4199"/>
              </a:lnSpc>
            </a:pPr>
            <a:r>
              <a:rPr lang="en-US" sz="2999" spc="-164">
                <a:solidFill>
                  <a:srgbClr val="4B9BB3"/>
                </a:solidFill>
                <a:latin typeface="Ruda"/>
                <a:ea typeface="Ruda"/>
                <a:cs typeface="Ruda"/>
                <a:sym typeface="Ruda"/>
              </a:rPr>
              <a:t>   </a:t>
            </a:r>
            <a:r>
              <a:rPr lang="en-US" b="true" sz="2999" spc="-164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Governo e Infraestrutura:</a:t>
            </a:r>
            <a:r>
              <a:rPr lang="en-US" b="true" sz="2999" spc="-164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 </a:t>
            </a:r>
            <a:r>
              <a:rPr lang="en-US" sz="2999" spc="-164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Projetos de TI governamentais que exigem documentação rigorosa.</a:t>
            </a:r>
          </a:p>
          <a:p>
            <a:pPr algn="just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6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52156" y="-3445871"/>
            <a:ext cx="13788874" cy="14415108"/>
            <a:chOff x="0" y="0"/>
            <a:chExt cx="18385165" cy="19220143"/>
          </a:xfrm>
        </p:grpSpPr>
        <p:sp>
          <p:nvSpPr>
            <p:cNvPr name="AutoShape 3" id="3"/>
            <p:cNvSpPr/>
            <p:nvPr/>
          </p:nvSpPr>
          <p:spPr>
            <a:xfrm flipV="true">
              <a:off x="0" y="7482394"/>
              <a:ext cx="1838516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>
              <a:off x="227720" y="9620558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227720" y="11758723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>
              <a:off x="4288990" y="0"/>
              <a:ext cx="0" cy="18226383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>
              <a:off x="6459208" y="0"/>
              <a:ext cx="0" cy="18463595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227720" y="5344230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3211606"/>
              <a:ext cx="1838516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H="true">
              <a:off x="8637165" y="0"/>
              <a:ext cx="0" cy="1817321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10815122" y="20973"/>
              <a:ext cx="0" cy="1790021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227720" y="13896887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227720" y="16035052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535351" y="1073442"/>
              <a:ext cx="1784981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H="true">
              <a:off x="12993079" y="0"/>
              <a:ext cx="0" cy="18463595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15171036" y="0"/>
              <a:ext cx="0" cy="1870105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17348993" y="20973"/>
              <a:ext cx="0" cy="1919917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2111033" y="0"/>
              <a:ext cx="0" cy="1843436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6723907" y="559424"/>
            <a:ext cx="5876146" cy="140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13"/>
              </a:lnSpc>
              <a:spcBef>
                <a:spcPct val="0"/>
              </a:spcBef>
            </a:pPr>
            <a:r>
              <a:rPr lang="en-US" sz="10012" spc="-550">
                <a:solidFill>
                  <a:srgbClr val="4B9BB3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9336" y="1909022"/>
            <a:ext cx="8580035" cy="364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879" indent="-323440" lvl="1">
              <a:lnSpc>
                <a:spcPts val="4194"/>
              </a:lnSpc>
              <a:buFont typeface="Arial"/>
              <a:buChar char="•"/>
            </a:pPr>
            <a:r>
              <a:rPr lang="en-US" sz="2996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O modelo em Cascata é uma abordagem estruturada e disciplinada, ideal para projetos com requisitos bem definidos e estáveis. Sua natureza sequencial facilita o gerenciamento e a documentação, tornando-o adequado para projetos menores ou de baixa complexidade.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9336" y="5790508"/>
            <a:ext cx="8115300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Entretanto, sua inflexibilidade pode ser um obstáculo em projetos dinâmicos, onde mudanças são frequentes. A falta de interação contínua com o cliente pode resultar em entregas que não atendem plenamente às expectativas, e o feedback tardio pode gerar custos elevados de retrabalho.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09370" y="3704533"/>
            <a:ext cx="8570793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Embora ainda seja relevante em setores específicos, metodologias ágeis vêm ganhando espaço por oferecerem maior flexibilidade e colaboração contínua. Assim, a escolha entre o modelo Cascata e métodos mais dinâmicos deve levar em conta as características do projeto, as necessidades da equipe e as expectativas do cliente.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4076621" y="-2272236"/>
            <a:ext cx="2707217" cy="6601871"/>
            <a:chOff x="0" y="0"/>
            <a:chExt cx="795984" cy="1941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5984" cy="1941103"/>
            </a:xfrm>
            <a:custGeom>
              <a:avLst/>
              <a:gdLst/>
              <a:ahLst/>
              <a:cxnLst/>
              <a:rect r="r" b="b" t="t" l="l"/>
              <a:pathLst>
                <a:path h="1941103" w="795984">
                  <a:moveTo>
                    <a:pt x="0" y="0"/>
                  </a:moveTo>
                  <a:lnTo>
                    <a:pt x="795984" y="0"/>
                  </a:lnTo>
                  <a:lnTo>
                    <a:pt x="795984" y="1941103"/>
                  </a:lnTo>
                  <a:lnTo>
                    <a:pt x="0" y="19411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795984" cy="1931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0770" y="9020651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76748" y="-812085"/>
            <a:ext cx="4375647" cy="2394672"/>
          </a:xfrm>
          <a:custGeom>
            <a:avLst/>
            <a:gdLst/>
            <a:ahLst/>
            <a:cxnLst/>
            <a:rect r="r" b="b" t="t" l="l"/>
            <a:pathLst>
              <a:path h="2394672" w="4375647">
                <a:moveTo>
                  <a:pt x="0" y="0"/>
                </a:moveTo>
                <a:lnTo>
                  <a:pt x="4375646" y="0"/>
                </a:lnTo>
                <a:lnTo>
                  <a:pt x="4375646" y="2394672"/>
                </a:lnTo>
                <a:lnTo>
                  <a:pt x="0" y="2394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453611" y="7789051"/>
            <a:ext cx="5958538" cy="5958538"/>
            <a:chOff x="0" y="0"/>
            <a:chExt cx="7944717" cy="794471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7944717" cy="7944717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9BB3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768137" y="768137"/>
              <a:ext cx="6408444" cy="640844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4BDCE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-2276743" y="-4053660"/>
            <a:ext cx="5958538" cy="5958538"/>
            <a:chOff x="0" y="0"/>
            <a:chExt cx="7944717" cy="794471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7944717" cy="7944717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9BB3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768137" y="768137"/>
              <a:ext cx="6408444" cy="6408444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4BDCE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6207274" y="1196951"/>
            <a:ext cx="5922020" cy="171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spc="-549">
                <a:solidFill>
                  <a:srgbClr val="4B9BB3"/>
                </a:solidFill>
                <a:latin typeface="Roboto"/>
                <a:ea typeface="Roboto"/>
                <a:cs typeface="Roboto"/>
                <a:sym typeface="Roboto"/>
              </a:rPr>
              <a:t>Referências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0935" y="3305151"/>
            <a:ext cx="1708216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Modelo em Cascata - Ciclos de Vida de DSM: </a:t>
            </a:r>
            <a:r>
              <a:rPr lang="en-US" sz="2500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...................................https://www.youtube.com/watch?v=luCQslwi8pE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0935" y="5743550"/>
            <a:ext cx="1702450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Wikipedia - Modelo em Cascata: </a:t>
            </a:r>
            <a:r>
              <a:rPr lang="en-US" sz="2500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...................................................https://pt.wikipedia.org/wiki/Modelo_em_cascata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0935" y="4117951"/>
            <a:ext cx="1704275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Como fazer gestão de projetos - método cascata: </a:t>
            </a:r>
            <a:r>
              <a:rPr lang="en-US" sz="2500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........................https://www.youtube.com/watch?v=akRp3Dlki0o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00935" y="6556350"/>
            <a:ext cx="1702879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Tera BLog - Modelo em Cascata: </a:t>
            </a:r>
            <a:r>
              <a:rPr lang="en-US" sz="2500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.......................http://blog.somostera.com/desenvolvimento-web/modelo-cascata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0935" y="4930751"/>
            <a:ext cx="1705748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Engenharia de Software - Modelos de processo de software: </a:t>
            </a:r>
            <a:r>
              <a:rPr lang="en-US" sz="2500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......https://www.youtube.com/watch?v=kO1PSkzTsYc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00935" y="7366776"/>
            <a:ext cx="1703194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DevMedia - Modelo em Cascata: </a:t>
            </a:r>
            <a:r>
              <a:rPr lang="en-US" sz="2500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...................https://www.devmedia.com.br/introducao-ao-modelo-cascata/29843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5317" y="-3686389"/>
            <a:ext cx="7372778" cy="7372778"/>
            <a:chOff x="0" y="0"/>
            <a:chExt cx="9830371" cy="983037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830371" cy="98303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9BB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95531" lIns="95531" bIns="95531" rIns="95531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881904" y="1478146"/>
              <a:ext cx="7470321" cy="747032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4BDC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95531" lIns="95531" bIns="95531" rIns="95531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-4015162" y="7161611"/>
            <a:ext cx="7372778" cy="737277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9BB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95531" lIns="95531" bIns="95531" rIns="9553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3085524" y="7699194"/>
            <a:ext cx="5905558" cy="590555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BDC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95531" lIns="95531" bIns="95531" rIns="9553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295648" y="7161611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328773" y="-413428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5058009" y="7309950"/>
            <a:ext cx="7537246" cy="2809337"/>
          </a:xfrm>
          <a:custGeom>
            <a:avLst/>
            <a:gdLst/>
            <a:ahLst/>
            <a:cxnLst/>
            <a:rect r="r" b="b" t="t" l="l"/>
            <a:pathLst>
              <a:path h="2809337" w="7537246">
                <a:moveTo>
                  <a:pt x="0" y="0"/>
                </a:moveTo>
                <a:lnTo>
                  <a:pt x="7537246" y="0"/>
                </a:lnTo>
                <a:lnTo>
                  <a:pt x="7537246" y="2809337"/>
                </a:lnTo>
                <a:lnTo>
                  <a:pt x="0" y="2809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357616" y="2798826"/>
            <a:ext cx="467990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CAIO EDIMAR SANTOS SILVA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20707" y="3856101"/>
            <a:ext cx="471681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CARLOS EDUARDO CORREIA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57616" y="5128725"/>
            <a:ext cx="36904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DOUGLAS ALVES SILVA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28959" y="2798826"/>
            <a:ext cx="654337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EDUARDO GONÇALVES DE SOUZA SILVA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28959" y="3856101"/>
            <a:ext cx="464745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GEOVANNY FERREIRA ELIAS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28959" y="5128725"/>
            <a:ext cx="587439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JOÃO PEDRO DA SILVA DE OLIVEIRA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44926" y="6186000"/>
            <a:ext cx="899814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PEDRO MENESEZ MARTIN</a:t>
            </a:r>
            <a:r>
              <a:rPr lang="en-US" sz="3000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ENGUE GONÇALVES FONTES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87866" y="-1603904"/>
            <a:ext cx="13788874" cy="14415108"/>
            <a:chOff x="0" y="0"/>
            <a:chExt cx="18385165" cy="19220143"/>
          </a:xfrm>
        </p:grpSpPr>
        <p:sp>
          <p:nvSpPr>
            <p:cNvPr name="AutoShape 3" id="3"/>
            <p:cNvSpPr/>
            <p:nvPr/>
          </p:nvSpPr>
          <p:spPr>
            <a:xfrm flipV="true">
              <a:off x="0" y="7482394"/>
              <a:ext cx="1838516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>
              <a:off x="227720" y="9620558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227720" y="11758723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>
              <a:off x="4288990" y="0"/>
              <a:ext cx="0" cy="18226383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>
              <a:off x="6459208" y="0"/>
              <a:ext cx="0" cy="18463595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227720" y="5344230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3211606"/>
              <a:ext cx="1838516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H="true">
              <a:off x="8637165" y="0"/>
              <a:ext cx="0" cy="1817321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10815122" y="20973"/>
              <a:ext cx="0" cy="1790021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227720" y="13896887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227720" y="16035052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535351" y="1073442"/>
              <a:ext cx="1784981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H="true">
              <a:off x="12993079" y="0"/>
              <a:ext cx="0" cy="18463595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15171036" y="0"/>
              <a:ext cx="0" cy="1870105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17348993" y="20973"/>
              <a:ext cx="0" cy="1919917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2111033" y="0"/>
              <a:ext cx="0" cy="1843436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71000"/>
                    </a:srgbClr>
                  </a:gs>
                  <a:gs pos="100000">
                    <a:srgbClr val="216A80">
                      <a:alpha val="71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4530503" y="-1950569"/>
            <a:ext cx="5958538" cy="5958538"/>
            <a:chOff x="0" y="0"/>
            <a:chExt cx="7944717" cy="794471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7944717" cy="7944717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9BB3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768137" y="768137"/>
              <a:ext cx="6408444" cy="6408444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4BDCE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2474134" y="1372689"/>
            <a:ext cx="5633967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99"/>
              </a:lnSpc>
              <a:spcBef>
                <a:spcPct val="0"/>
              </a:spcBef>
            </a:pPr>
            <a:r>
              <a:rPr lang="en-US" sz="9999" spc="-549" strike="noStrike" u="none">
                <a:solidFill>
                  <a:srgbClr val="4B9BB3"/>
                </a:solidFill>
                <a:latin typeface="Roboto"/>
                <a:ea typeface="Roboto"/>
                <a:cs typeface="Roboto"/>
                <a:sym typeface="Roboto"/>
              </a:rPr>
              <a:t>Índice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96984" y="3999617"/>
            <a:ext cx="4711117" cy="5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3"/>
              </a:lnSpc>
            </a:pPr>
            <a:r>
              <a:rPr lang="en-US" sz="4013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Introdução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396984" y="5227700"/>
            <a:ext cx="4711117" cy="5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3"/>
              </a:lnSpc>
              <a:spcBef>
                <a:spcPct val="0"/>
              </a:spcBef>
            </a:pPr>
            <a:r>
              <a:rPr lang="en-US" sz="4013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Definição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396984" y="6137440"/>
            <a:ext cx="4711117" cy="10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3"/>
              </a:lnSpc>
              <a:spcBef>
                <a:spcPct val="0"/>
              </a:spcBef>
            </a:pPr>
            <a:r>
              <a:rPr lang="en-US" sz="4013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Quando usar o modelo em cascata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96984" y="7457132"/>
            <a:ext cx="4711117" cy="10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3"/>
              </a:lnSpc>
              <a:spcBef>
                <a:spcPct val="0"/>
              </a:spcBef>
            </a:pPr>
            <a:r>
              <a:rPr lang="en-US" sz="4013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Quando não usar o modelo em castata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007809" y="4908638"/>
            <a:ext cx="1246362" cy="98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955"/>
              </a:lnSpc>
              <a:spcBef>
                <a:spcPct val="0"/>
              </a:spcBef>
            </a:pPr>
            <a:r>
              <a:rPr lang="en-US" sz="5682" spc="-312">
                <a:solidFill>
                  <a:srgbClr val="74BDCE"/>
                </a:solidFill>
                <a:latin typeface="Archivo Black"/>
                <a:ea typeface="Archivo Black"/>
                <a:cs typeface="Archivo Black"/>
                <a:sym typeface="Archivo Black"/>
              </a:rPr>
              <a:t>09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007809" y="6164121"/>
            <a:ext cx="1246362" cy="98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955"/>
              </a:lnSpc>
              <a:spcBef>
                <a:spcPct val="0"/>
              </a:spcBef>
            </a:pPr>
            <a:r>
              <a:rPr lang="en-US" sz="5682" spc="-312">
                <a:solidFill>
                  <a:srgbClr val="74BDCE"/>
                </a:solidFill>
                <a:latin typeface="Archivo Black"/>
                <a:ea typeface="Archivo Black"/>
                <a:cs typeface="Archivo Black"/>
                <a:sym typeface="Archivo Black"/>
              </a:rPr>
              <a:t>10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007809" y="3660446"/>
            <a:ext cx="1246362" cy="98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955"/>
              </a:lnSpc>
            </a:pPr>
            <a:r>
              <a:rPr lang="en-US" sz="5682" spc="-312">
                <a:solidFill>
                  <a:srgbClr val="74BDCE"/>
                </a:solidFill>
                <a:latin typeface="Archivo Black"/>
                <a:ea typeface="Archivo Black"/>
                <a:cs typeface="Archivo Black"/>
                <a:sym typeface="Archivo Black"/>
              </a:rPr>
              <a:t>08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14129" y="3871056"/>
            <a:ext cx="4711117" cy="10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3"/>
              </a:lnSpc>
            </a:pPr>
            <a:r>
              <a:rPr lang="en-US" sz="4013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Vantagens do modelo em cascata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514129" y="5195441"/>
            <a:ext cx="4711117" cy="10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3"/>
              </a:lnSpc>
              <a:spcBef>
                <a:spcPct val="0"/>
              </a:spcBef>
            </a:pPr>
            <a:r>
              <a:rPr lang="en-US" sz="4013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Desvantagens do modelo em cascata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514129" y="6400092"/>
            <a:ext cx="5285305" cy="104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4010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Empresas que usam o modelo em cascata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007809" y="7266632"/>
            <a:ext cx="1246362" cy="98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955"/>
              </a:lnSpc>
              <a:spcBef>
                <a:spcPct val="0"/>
              </a:spcBef>
            </a:pPr>
            <a:r>
              <a:rPr lang="en-US" sz="5682" spc="-312">
                <a:solidFill>
                  <a:srgbClr val="74BDCE"/>
                </a:solidFill>
                <a:latin typeface="Archivo Black"/>
                <a:ea typeface="Archivo Black"/>
                <a:cs typeface="Archivo Black"/>
                <a:sym typeface="Archivo Black"/>
              </a:rPr>
              <a:t>11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514129" y="7585694"/>
            <a:ext cx="4711117" cy="5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3"/>
              </a:lnSpc>
              <a:spcBef>
                <a:spcPct val="0"/>
              </a:spcBef>
            </a:pPr>
            <a:r>
              <a:rPr lang="en-US" sz="4013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Conclusão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82849" y="4876379"/>
            <a:ext cx="1571625" cy="98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955"/>
              </a:lnSpc>
              <a:spcBef>
                <a:spcPct val="0"/>
              </a:spcBef>
            </a:pPr>
            <a:r>
              <a:rPr lang="en-US" sz="5682" spc="-312" strike="noStrike" u="none">
                <a:solidFill>
                  <a:srgbClr val="74BDCE"/>
                </a:solidFill>
                <a:latin typeface="Archivo Black"/>
                <a:ea typeface="Archivo Black"/>
                <a:cs typeface="Archivo Black"/>
                <a:sym typeface="Archivo Black"/>
              </a:rPr>
              <a:t>05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78074" y="6071506"/>
            <a:ext cx="1571625" cy="98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955"/>
              </a:lnSpc>
              <a:spcBef>
                <a:spcPct val="0"/>
              </a:spcBef>
            </a:pPr>
            <a:r>
              <a:rPr lang="en-US" sz="5682" spc="-312">
                <a:solidFill>
                  <a:srgbClr val="74BDCE"/>
                </a:solidFill>
                <a:latin typeface="Archivo Black"/>
                <a:ea typeface="Archivo Black"/>
                <a:cs typeface="Archivo Black"/>
                <a:sym typeface="Archivo Black"/>
              </a:rPr>
              <a:t>06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82849" y="3680556"/>
            <a:ext cx="1571625" cy="98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955"/>
              </a:lnSpc>
            </a:pPr>
            <a:r>
              <a:rPr lang="en-US" sz="5682" spc="-312" strike="noStrike" u="none">
                <a:solidFill>
                  <a:srgbClr val="74BDCE"/>
                </a:solidFill>
                <a:latin typeface="Archivo Black"/>
                <a:ea typeface="Archivo Black"/>
                <a:cs typeface="Archivo Black"/>
                <a:sym typeface="Archivo Black"/>
              </a:rPr>
              <a:t>04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82849" y="7266632"/>
            <a:ext cx="1571625" cy="98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955"/>
              </a:lnSpc>
              <a:spcBef>
                <a:spcPct val="0"/>
              </a:spcBef>
            </a:pPr>
            <a:r>
              <a:rPr lang="en-US" sz="5682" spc="-312">
                <a:solidFill>
                  <a:srgbClr val="74BDCE"/>
                </a:solidFill>
                <a:latin typeface="Archivo Black"/>
                <a:ea typeface="Archivo Black"/>
                <a:cs typeface="Archivo Black"/>
                <a:sym typeface="Archivo Black"/>
              </a:rPr>
              <a:t>07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0685130" y="-884054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2" y="0"/>
                </a:lnTo>
                <a:lnTo>
                  <a:pt x="4897782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810409" y="8124345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2" y="0"/>
                </a:lnTo>
                <a:lnTo>
                  <a:pt x="4897782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4076621" y="-2272236"/>
            <a:ext cx="2707217" cy="6601871"/>
            <a:chOff x="0" y="0"/>
            <a:chExt cx="795984" cy="1941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5984" cy="1941103"/>
            </a:xfrm>
            <a:custGeom>
              <a:avLst/>
              <a:gdLst/>
              <a:ahLst/>
              <a:cxnLst/>
              <a:rect r="r" b="b" t="t" l="l"/>
              <a:pathLst>
                <a:path h="1941103" w="795984">
                  <a:moveTo>
                    <a:pt x="0" y="0"/>
                  </a:moveTo>
                  <a:lnTo>
                    <a:pt x="795984" y="0"/>
                  </a:lnTo>
                  <a:lnTo>
                    <a:pt x="795984" y="1941103"/>
                  </a:lnTo>
                  <a:lnTo>
                    <a:pt x="0" y="19411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795984" cy="1931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883653" y="-763446"/>
            <a:ext cx="4375647" cy="2394672"/>
          </a:xfrm>
          <a:custGeom>
            <a:avLst/>
            <a:gdLst/>
            <a:ahLst/>
            <a:cxnLst/>
            <a:rect r="r" b="b" t="t" l="l"/>
            <a:pathLst>
              <a:path h="2394672" w="4375647">
                <a:moveTo>
                  <a:pt x="0" y="0"/>
                </a:moveTo>
                <a:lnTo>
                  <a:pt x="4375647" y="0"/>
                </a:lnTo>
                <a:lnTo>
                  <a:pt x="4375647" y="2394672"/>
                </a:lnTo>
                <a:lnTo>
                  <a:pt x="0" y="2394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688421" y="-4053660"/>
            <a:ext cx="5958538" cy="5958538"/>
            <a:chOff x="0" y="0"/>
            <a:chExt cx="7944717" cy="794471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944717" cy="7944717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9BB3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768137" y="768137"/>
              <a:ext cx="6408444" cy="6408444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4BDC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3723107" y="1757531"/>
            <a:ext cx="15958093" cy="8976428"/>
          </a:xfrm>
          <a:custGeom>
            <a:avLst/>
            <a:gdLst/>
            <a:ahLst/>
            <a:cxnLst/>
            <a:rect r="r" b="b" t="t" l="l"/>
            <a:pathLst>
              <a:path h="8976428" w="15958093">
                <a:moveTo>
                  <a:pt x="0" y="0"/>
                </a:moveTo>
                <a:lnTo>
                  <a:pt x="15958094" y="0"/>
                </a:lnTo>
                <a:lnTo>
                  <a:pt x="15958094" y="8976427"/>
                </a:lnTo>
                <a:lnTo>
                  <a:pt x="0" y="89764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97750" y="-86396"/>
            <a:ext cx="5412608" cy="1717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spc="-549">
                <a:solidFill>
                  <a:srgbClr val="4B9BB3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5002" y="3423865"/>
            <a:ext cx="4292625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-165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  </a:t>
            </a:r>
            <a:r>
              <a:rPr lang="en-US" sz="3000" spc="-165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O modelo de cascata consiste em uma abordagem linear, isto é, todo o fluxo de trabalho será organizado em ordem sequencial.   Sendo assim, as atividades dependem umas das outras para avançarem para um novo estágio de produção.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6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46946" y="-1211287"/>
            <a:ext cx="13802216" cy="14429056"/>
            <a:chOff x="0" y="0"/>
            <a:chExt cx="18402955" cy="19238741"/>
          </a:xfrm>
        </p:grpSpPr>
        <p:sp>
          <p:nvSpPr>
            <p:cNvPr name="AutoShape 3" id="3"/>
            <p:cNvSpPr/>
            <p:nvPr/>
          </p:nvSpPr>
          <p:spPr>
            <a:xfrm flipV="true">
              <a:off x="0" y="7489634"/>
              <a:ext cx="18402955" cy="0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>
              <a:off x="227941" y="9629867"/>
              <a:ext cx="18175014" cy="0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227941" y="11770101"/>
              <a:ext cx="18175014" cy="0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>
              <a:off x="4293140" y="0"/>
              <a:ext cx="0" cy="18244019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>
              <a:off x="6465458" y="0"/>
              <a:ext cx="0" cy="18481461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227941" y="5349401"/>
              <a:ext cx="18175014" cy="0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3214713"/>
              <a:ext cx="18402955" cy="0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H="true">
              <a:off x="8645522" y="0"/>
              <a:ext cx="0" cy="18190800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10825587" y="20994"/>
              <a:ext cx="0" cy="17917536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227941" y="13910334"/>
              <a:ext cx="18175014" cy="0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227941" y="16050567"/>
              <a:ext cx="18175014" cy="0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535869" y="1074480"/>
              <a:ext cx="17867086" cy="0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H="true">
              <a:off x="13005651" y="0"/>
              <a:ext cx="0" cy="18481461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15185716" y="0"/>
              <a:ext cx="0" cy="18719152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17365780" y="20994"/>
              <a:ext cx="0" cy="19217747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2113075" y="0"/>
              <a:ext cx="0" cy="18452203"/>
            </a:xfrm>
            <a:prstGeom prst="line">
              <a:avLst/>
            </a:prstGeom>
            <a:ln cap="flat" w="66084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1028700" y="1152525"/>
            <a:ext cx="4891846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99"/>
              </a:lnSpc>
              <a:spcBef>
                <a:spcPct val="0"/>
              </a:spcBef>
            </a:pPr>
            <a:r>
              <a:rPr lang="en-US" sz="9999" spc="-549">
                <a:solidFill>
                  <a:srgbClr val="4B9BB3"/>
                </a:solidFill>
                <a:latin typeface="Roboto"/>
                <a:ea typeface="Roboto"/>
                <a:cs typeface="Roboto"/>
                <a:sym typeface="Roboto"/>
              </a:rPr>
              <a:t>Definição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2714578"/>
            <a:ext cx="5849316" cy="745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27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   O modelo em Cascata, ou Waterfall, é uma abordagem linear e sequencial para o desenvolvimento de software.</a:t>
            </a:r>
          </a:p>
          <a:p>
            <a:pPr algn="ctr">
              <a:lnSpc>
                <a:spcPts val="4200"/>
              </a:lnSpc>
            </a:pPr>
            <a:r>
              <a:rPr lang="en-US" sz="3000" spc="327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   Cada fase precisa ser concluída antes do início da próxima, garantindo uma estrutura organizada e bem documentada.</a:t>
            </a:r>
          </a:p>
          <a:p>
            <a:pPr algn="ctr">
              <a:lnSpc>
                <a:spcPts val="4200"/>
              </a:lnSpc>
            </a:pPr>
            <a:r>
              <a:rPr lang="en-US" sz="3000" spc="327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   Ele é dividido em seis etapas principais: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353170" y="1227161"/>
            <a:ext cx="7973445" cy="105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2"/>
              </a:lnSpc>
            </a:pPr>
            <a:r>
              <a:rPr lang="en-US" b="true" sz="3001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R</a:t>
            </a:r>
            <a:r>
              <a:rPr lang="en-US" b="true" sz="3001" strike="noStrike" u="non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equisitos:</a:t>
            </a:r>
            <a:r>
              <a:rPr lang="en-US" sz="3001" strike="noStrike" u="none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 Levantamento e documentação das necessidades do cliente.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112213" y="2482850"/>
            <a:ext cx="7973445" cy="105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2"/>
              </a:lnSpc>
            </a:pPr>
            <a:r>
              <a:rPr lang="en-US" b="true" sz="3001" strike="noStrike" u="non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Projeto:</a:t>
            </a:r>
            <a:r>
              <a:rPr lang="en-US" sz="3001" strike="noStrike" u="none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 Planejamento da arquitetura e design do sistema.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882572" y="7743732"/>
            <a:ext cx="7973445" cy="105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2"/>
              </a:lnSpc>
            </a:pPr>
            <a:r>
              <a:rPr lang="en-US" b="true" sz="3001" strike="noStrike" u="non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Manutenção: </a:t>
            </a:r>
            <a:r>
              <a:rPr lang="en-US" sz="3001" strike="noStrike" u="none">
                <a:solidFill>
                  <a:srgbClr val="FEFEFE"/>
                </a:solidFill>
                <a:latin typeface="Ruda"/>
                <a:ea typeface="Ruda"/>
                <a:cs typeface="Ruda"/>
                <a:sym typeface="Ruda"/>
              </a:rPr>
              <a:t>Correções e atualizações </a:t>
            </a:r>
          </a:p>
          <a:p>
            <a:pPr algn="just">
              <a:lnSpc>
                <a:spcPts val="4202"/>
              </a:lnSpc>
            </a:pPr>
            <a:r>
              <a:rPr lang="en-US" sz="3001" strike="noStrike" u="none">
                <a:solidFill>
                  <a:srgbClr val="FEFEFE"/>
                </a:solidFill>
                <a:latin typeface="Ruda"/>
                <a:ea typeface="Ruda"/>
                <a:cs typeface="Ruda"/>
                <a:sym typeface="Ruda"/>
              </a:rPr>
              <a:t>pós-implantação.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14555" y="6410278"/>
            <a:ext cx="7973445" cy="105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2"/>
              </a:lnSpc>
            </a:pPr>
            <a:r>
              <a:rPr lang="en-US" b="true" sz="3001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Impl</a:t>
            </a:r>
            <a:r>
              <a:rPr lang="en-US" b="true" sz="3001" strike="noStrike" u="non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antação: </a:t>
            </a:r>
            <a:r>
              <a:rPr lang="en-US" sz="3001" strike="noStrike" u="none">
                <a:solidFill>
                  <a:srgbClr val="FEFEFE"/>
                </a:solidFill>
                <a:latin typeface="Ruda"/>
                <a:ea typeface="Ruda"/>
                <a:cs typeface="Ruda"/>
                <a:sym typeface="Ruda"/>
              </a:rPr>
              <a:t>Entrega do sistema ao </a:t>
            </a:r>
          </a:p>
          <a:p>
            <a:pPr algn="just">
              <a:lnSpc>
                <a:spcPts val="4202"/>
              </a:lnSpc>
            </a:pPr>
            <a:r>
              <a:rPr lang="en-US" sz="3001" strike="noStrike" u="none">
                <a:solidFill>
                  <a:srgbClr val="FEFEFE"/>
                </a:solidFill>
                <a:latin typeface="Ruda"/>
                <a:ea typeface="Ruda"/>
                <a:cs typeface="Ruda"/>
                <a:sym typeface="Ruda"/>
              </a:rPr>
              <a:t>cliente.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144000" y="3740103"/>
            <a:ext cx="7973445" cy="105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2"/>
              </a:lnSpc>
            </a:pPr>
            <a:r>
              <a:rPr lang="en-US" b="true" sz="3001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Impl</a:t>
            </a:r>
            <a:r>
              <a:rPr lang="en-US" b="true" sz="3001" strike="noStrike" u="non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ementação: </a:t>
            </a:r>
            <a:r>
              <a:rPr lang="en-US" sz="3001" strike="noStrike" u="none">
                <a:solidFill>
                  <a:srgbClr val="FEFEFE"/>
                </a:solidFill>
                <a:latin typeface="Ruda"/>
                <a:ea typeface="Ruda"/>
                <a:cs typeface="Ruda"/>
                <a:sym typeface="Ruda"/>
              </a:rPr>
              <a:t>Desenvolvimento</a:t>
            </a:r>
          </a:p>
          <a:p>
            <a:pPr algn="just">
              <a:lnSpc>
                <a:spcPts val="4202"/>
              </a:lnSpc>
            </a:pPr>
            <a:r>
              <a:rPr lang="en-US" sz="3001" strike="noStrike" u="none">
                <a:solidFill>
                  <a:srgbClr val="FEFEFE"/>
                </a:solidFill>
                <a:latin typeface="Ruda"/>
                <a:ea typeface="Ruda"/>
                <a:cs typeface="Ruda"/>
                <a:sym typeface="Ruda"/>
              </a:rPr>
              <a:t> do código.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665393" y="5076825"/>
            <a:ext cx="7973445" cy="105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2"/>
              </a:lnSpc>
            </a:pPr>
            <a:r>
              <a:rPr lang="en-US" b="true" sz="3001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T</a:t>
            </a:r>
            <a:r>
              <a:rPr lang="en-US" b="true" sz="3001" strike="noStrike" u="non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estes: </a:t>
            </a:r>
            <a:r>
              <a:rPr lang="en-US" sz="3001" strike="noStrike" u="none">
                <a:solidFill>
                  <a:srgbClr val="FEFEFE"/>
                </a:solidFill>
                <a:latin typeface="Ruda"/>
                <a:ea typeface="Ruda"/>
                <a:cs typeface="Ruda"/>
                <a:sym typeface="Ruda"/>
              </a:rPr>
              <a:t>Verificação e validação do </a:t>
            </a:r>
          </a:p>
          <a:p>
            <a:pPr algn="just">
              <a:lnSpc>
                <a:spcPts val="4202"/>
              </a:lnSpc>
            </a:pPr>
            <a:r>
              <a:rPr lang="en-US" sz="3001" strike="noStrike" u="none">
                <a:solidFill>
                  <a:srgbClr val="FEFEFE"/>
                </a:solidFill>
                <a:latin typeface="Ruda"/>
                <a:ea typeface="Ruda"/>
                <a:cs typeface="Ruda"/>
                <a:sym typeface="Ruda"/>
              </a:rPr>
              <a:t>s</a:t>
            </a:r>
            <a:r>
              <a:rPr lang="en-US" sz="3001" strike="noStrike" u="none">
                <a:solidFill>
                  <a:srgbClr val="FEFEFE"/>
                </a:solidFill>
                <a:latin typeface="Ruda"/>
                <a:ea typeface="Ruda"/>
                <a:cs typeface="Ruda"/>
                <a:sym typeface="Ruda"/>
              </a:rPr>
              <a:t>oftware.</a:t>
            </a:r>
          </a:p>
        </p:txBody>
      </p:sp>
    </p:spTree>
  </p:cSld>
  <p:clrMapOvr>
    <a:masterClrMapping/>
  </p:clrMapOvr>
  <p:transition spd="med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5317" y="-3686389"/>
            <a:ext cx="7372778" cy="7372778"/>
            <a:chOff x="0" y="0"/>
            <a:chExt cx="9830371" cy="983037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830371" cy="98303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9BB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95531" lIns="95531" bIns="95531" rIns="95531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881904" y="1478146"/>
              <a:ext cx="7470321" cy="747032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4BDC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95531" lIns="95531" bIns="95531" rIns="95531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-4015162" y="7161611"/>
            <a:ext cx="7372778" cy="737277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9BB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95531" lIns="95531" bIns="95531" rIns="9553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3085524" y="7699194"/>
            <a:ext cx="5905558" cy="590555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BDC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95531" lIns="95531" bIns="95531" rIns="9553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295648" y="7161611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328773" y="-413428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2893584"/>
            <a:ext cx="13266948" cy="97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28"/>
              </a:lnSpc>
              <a:spcBef>
                <a:spcPct val="0"/>
              </a:spcBef>
            </a:pPr>
            <a:r>
              <a:rPr lang="en-US" sz="6913" spc="-380">
                <a:solidFill>
                  <a:srgbClr val="4B9BB3"/>
                </a:solidFill>
                <a:latin typeface="Roboto"/>
                <a:ea typeface="Roboto"/>
                <a:cs typeface="Roboto"/>
                <a:sym typeface="Roboto"/>
              </a:rPr>
              <a:t>Quando Usar o Modelo em Cascata?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67423" y="4529623"/>
            <a:ext cx="11546921" cy="410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 </a:t>
            </a:r>
          </a:p>
          <a:p>
            <a:pPr algn="l" marL="647700" indent="-323850" lvl="1">
              <a:lnSpc>
                <a:spcPts val="40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Os requisitos são bem definidos e estáveis desde o início.</a:t>
            </a:r>
          </a:p>
          <a:p>
            <a:pPr algn="l" marL="647700" indent="-323850" lvl="1">
              <a:lnSpc>
                <a:spcPts val="40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O projeto exige alta documentação e conformidade com normas regulatórias.</a:t>
            </a:r>
          </a:p>
          <a:p>
            <a:pPr algn="l" marL="647700" indent="-323850" lvl="1">
              <a:lnSpc>
                <a:spcPts val="40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O time de desenvolvimento não precisa de mudanças frequentes.</a:t>
            </a:r>
          </a:p>
          <a:p>
            <a:pPr algn="l" marL="647700" indent="-323850" lvl="1">
              <a:lnSpc>
                <a:spcPts val="40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Há pouca interação com o cliente durante o desenvolvimento.</a:t>
            </a:r>
          </a:p>
          <a:p>
            <a:pPr algn="l">
              <a:lnSpc>
                <a:spcPts val="40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332857" y="4053373"/>
            <a:ext cx="998747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B9BB3"/>
                </a:solidFill>
                <a:latin typeface="Ruda"/>
                <a:ea typeface="Ruda"/>
                <a:cs typeface="Ruda"/>
                <a:sym typeface="Ruda"/>
              </a:rPr>
              <a:t> </a:t>
            </a:r>
            <a:r>
              <a:rPr lang="en-US" b="true" sz="3000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O modelo Cascata é mais indicado quando: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6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06088" y="-1955186"/>
            <a:ext cx="13788874" cy="14415108"/>
            <a:chOff x="0" y="0"/>
            <a:chExt cx="18385165" cy="19220143"/>
          </a:xfrm>
        </p:grpSpPr>
        <p:sp>
          <p:nvSpPr>
            <p:cNvPr name="AutoShape 3" id="3"/>
            <p:cNvSpPr/>
            <p:nvPr/>
          </p:nvSpPr>
          <p:spPr>
            <a:xfrm flipV="true">
              <a:off x="0" y="7482394"/>
              <a:ext cx="1838516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>
              <a:off x="227720" y="9620558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227720" y="11758723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>
              <a:off x="4288990" y="0"/>
              <a:ext cx="0" cy="18226383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>
              <a:off x="6459208" y="0"/>
              <a:ext cx="0" cy="18463595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227720" y="5344230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3211606"/>
              <a:ext cx="1838516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H="true">
              <a:off x="8637165" y="0"/>
              <a:ext cx="0" cy="1817321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10815122" y="20973"/>
              <a:ext cx="0" cy="1790021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227720" y="13896887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227720" y="16035052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535351" y="1073442"/>
              <a:ext cx="1784981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H="true">
              <a:off x="12993079" y="0"/>
              <a:ext cx="0" cy="18463595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15171036" y="0"/>
              <a:ext cx="0" cy="1870105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17348993" y="20973"/>
              <a:ext cx="0" cy="1919917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2111033" y="0"/>
              <a:ext cx="0" cy="1843436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3714322" y="856303"/>
            <a:ext cx="10859356" cy="247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40"/>
              </a:lnSpc>
              <a:spcBef>
                <a:spcPct val="0"/>
              </a:spcBef>
            </a:pPr>
            <a:r>
              <a:rPr lang="en-US" sz="9000" spc="-495">
                <a:solidFill>
                  <a:srgbClr val="4B9BB3"/>
                </a:solidFill>
                <a:latin typeface="Roboto"/>
                <a:ea typeface="Roboto"/>
                <a:cs typeface="Roboto"/>
                <a:sym typeface="Roboto"/>
              </a:rPr>
              <a:t>Quando  Não Usar o Modelo em Cascata?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68177" y="3903848"/>
            <a:ext cx="998747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Este modelo pode não ser eficiente em situação com:</a:t>
            </a:r>
            <a:r>
              <a:rPr lang="en-US" sz="3000">
                <a:solidFill>
                  <a:srgbClr val="74BDCE"/>
                </a:solidFill>
                <a:latin typeface="Ruda"/>
                <a:ea typeface="Ruda"/>
                <a:cs typeface="Ruda"/>
                <a:sym typeface="Ruda"/>
              </a:rPr>
              <a:t> 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68177" y="5000672"/>
            <a:ext cx="8951646" cy="4257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8097" indent="-324048" lvl="1">
              <a:lnSpc>
                <a:spcPts val="4202"/>
              </a:lnSpc>
              <a:buFont typeface="Arial"/>
              <a:buChar char="•"/>
            </a:pPr>
            <a:r>
              <a:rPr lang="en-US" sz="3001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Projetos onde o escopo pode mudar ao longo do tempo.   </a:t>
            </a:r>
          </a:p>
          <a:p>
            <a:pPr algn="just">
              <a:lnSpc>
                <a:spcPts val="4202"/>
              </a:lnSpc>
            </a:pPr>
          </a:p>
          <a:p>
            <a:pPr algn="just" marL="648097" indent="-324048" lvl="1">
              <a:lnSpc>
                <a:spcPts val="4202"/>
              </a:lnSpc>
              <a:buFont typeface="Arial"/>
              <a:buChar char="•"/>
            </a:pPr>
            <a:r>
              <a:rPr lang="en-US" sz="3001" strike="noStrike" u="none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Desenvolvimento ágil e interativo, onde feedback contínuo é essencial.</a:t>
            </a:r>
          </a:p>
          <a:p>
            <a:pPr algn="just">
              <a:lnSpc>
                <a:spcPts val="4202"/>
              </a:lnSpc>
            </a:pPr>
          </a:p>
          <a:p>
            <a:pPr algn="just" marL="648097" indent="-324048" lvl="1">
              <a:lnSpc>
                <a:spcPts val="4202"/>
              </a:lnSpc>
              <a:buFont typeface="Arial"/>
              <a:buChar char="•"/>
            </a:pPr>
            <a:r>
              <a:rPr lang="en-US" sz="3001" strike="noStrike" u="none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 Startups ou produtos inovadores que precisam de validação rápida.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4076621" y="-2272236"/>
            <a:ext cx="2707217" cy="6601871"/>
            <a:chOff x="0" y="0"/>
            <a:chExt cx="795984" cy="1941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5984" cy="1941103"/>
            </a:xfrm>
            <a:custGeom>
              <a:avLst/>
              <a:gdLst/>
              <a:ahLst/>
              <a:cxnLst/>
              <a:rect r="r" b="b" t="t" l="l"/>
              <a:pathLst>
                <a:path h="1941103" w="795984">
                  <a:moveTo>
                    <a:pt x="0" y="0"/>
                  </a:moveTo>
                  <a:lnTo>
                    <a:pt x="795984" y="0"/>
                  </a:lnTo>
                  <a:lnTo>
                    <a:pt x="795984" y="1941103"/>
                  </a:lnTo>
                  <a:lnTo>
                    <a:pt x="0" y="19411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795984" cy="1931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32905" y="8946789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76748" y="-812085"/>
            <a:ext cx="4375647" cy="2394672"/>
          </a:xfrm>
          <a:custGeom>
            <a:avLst/>
            <a:gdLst/>
            <a:ahLst/>
            <a:cxnLst/>
            <a:rect r="r" b="b" t="t" l="l"/>
            <a:pathLst>
              <a:path h="2394672" w="4375647">
                <a:moveTo>
                  <a:pt x="0" y="0"/>
                </a:moveTo>
                <a:lnTo>
                  <a:pt x="4375646" y="0"/>
                </a:lnTo>
                <a:lnTo>
                  <a:pt x="4375646" y="2394672"/>
                </a:lnTo>
                <a:lnTo>
                  <a:pt x="0" y="2394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453611" y="7789051"/>
            <a:ext cx="5958538" cy="5958538"/>
            <a:chOff x="0" y="0"/>
            <a:chExt cx="7944717" cy="794471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7944717" cy="7944717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9BB3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768137" y="768137"/>
              <a:ext cx="6408444" cy="640844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4BDCE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-2276743" y="-4053660"/>
            <a:ext cx="5958538" cy="5958538"/>
            <a:chOff x="0" y="0"/>
            <a:chExt cx="7944717" cy="794471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7944717" cy="7944717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9BB3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768137" y="768137"/>
              <a:ext cx="6408444" cy="6408444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4BDCE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1973652" y="942100"/>
            <a:ext cx="12641142" cy="274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99"/>
              </a:lnSpc>
              <a:spcBef>
                <a:spcPct val="0"/>
              </a:spcBef>
            </a:pPr>
            <a:r>
              <a:rPr lang="en-US" sz="9999" spc="-549">
                <a:solidFill>
                  <a:srgbClr val="4B9BB3"/>
                </a:solidFill>
                <a:latin typeface="Roboto"/>
                <a:ea typeface="Roboto"/>
                <a:cs typeface="Roboto"/>
                <a:sym typeface="Roboto"/>
              </a:rPr>
              <a:t>Vantagens do Modelo em Cascata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22569" y="3624974"/>
            <a:ext cx="5871655" cy="574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164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</a:t>
            </a:r>
            <a:r>
              <a:rPr lang="en-US" sz="2999" spc="-164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Simplicidade e Estruturação:</a:t>
            </a:r>
            <a:r>
              <a:rPr lang="en-US" sz="2999" spc="-164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Fácil de entender e gerenciar devido ao fluxo linear.</a:t>
            </a:r>
          </a:p>
          <a:p>
            <a:pPr algn="l">
              <a:lnSpc>
                <a:spcPts val="4199"/>
              </a:lnSpc>
            </a:pPr>
            <a:r>
              <a:rPr lang="en-US" sz="2999" spc="-164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Documentação Detalhada:</a:t>
            </a:r>
            <a:r>
              <a:rPr lang="en-US" sz="2999" spc="-164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Cada fase exige documentação completa, facilitando manutenção e futuras melhorias.</a:t>
            </a:r>
          </a:p>
          <a:p>
            <a:pPr algn="l">
              <a:lnSpc>
                <a:spcPts val="4199"/>
              </a:lnSpc>
            </a:pPr>
            <a:r>
              <a:rPr lang="en-US" sz="2999" spc="-164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Clareza nos Requisitos</a:t>
            </a:r>
            <a:r>
              <a:rPr lang="en-US" sz="2999" spc="-164">
                <a:solidFill>
                  <a:srgbClr val="74BDCE"/>
                </a:solidFill>
                <a:latin typeface="Ruda"/>
                <a:ea typeface="Ruda"/>
                <a:cs typeface="Ruda"/>
                <a:sym typeface="Ruda"/>
              </a:rPr>
              <a:t> :</a:t>
            </a:r>
            <a:r>
              <a:rPr lang="en-US" sz="2999" spc="-164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Definição clara desde o início reduz ambiguidades.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9144000" y="3615449"/>
            <a:ext cx="5470794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-165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Controle e Previsibilidade:</a:t>
            </a:r>
            <a:r>
              <a:rPr lang="en-US" sz="3000" spc="-165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Ideal para projetos com escopo fechado e baixa probabilidade de mudanças.</a:t>
            </a:r>
          </a:p>
          <a:p>
            <a:pPr algn="l">
              <a:lnSpc>
                <a:spcPts val="4200"/>
              </a:lnSpc>
            </a:pPr>
            <a:r>
              <a:rPr lang="en-US" sz="3000" spc="-165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Menos Dependência da Equipe:</a:t>
            </a:r>
            <a:r>
              <a:rPr lang="en-US" sz="3000" spc="-165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Processos bem documentados facilitam a substituição de membros da equipe.</a:t>
            </a:r>
          </a:p>
          <a:p>
            <a:pPr algn="l">
              <a:lnSpc>
                <a:spcPts val="4200"/>
              </a:lnSpc>
            </a:pPr>
            <a:r>
              <a:rPr lang="en-US" sz="3000" spc="-165" b="true">
                <a:solidFill>
                  <a:srgbClr val="74BDCE"/>
                </a:solidFill>
                <a:latin typeface="Ruda Bold"/>
                <a:ea typeface="Ruda Bold"/>
                <a:cs typeface="Ruda Bold"/>
                <a:sym typeface="Ruda Bold"/>
              </a:rPr>
              <a:t>Disciplina e Ordem:</a:t>
            </a:r>
            <a:r>
              <a:rPr lang="en-US" sz="3000" spc="-165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A abordagem sequencial evita sobreposição de tarefas e garante que cada etapa seja concluída antes de avançar.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6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81502" y="-1395836"/>
            <a:ext cx="13788874" cy="14415108"/>
            <a:chOff x="0" y="0"/>
            <a:chExt cx="18385165" cy="19220143"/>
          </a:xfrm>
        </p:grpSpPr>
        <p:sp>
          <p:nvSpPr>
            <p:cNvPr name="AutoShape 3" id="3"/>
            <p:cNvSpPr/>
            <p:nvPr/>
          </p:nvSpPr>
          <p:spPr>
            <a:xfrm flipV="true">
              <a:off x="0" y="7482394"/>
              <a:ext cx="1838516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>
              <a:off x="227720" y="9620558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227720" y="11758723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>
              <a:off x="4288990" y="0"/>
              <a:ext cx="0" cy="18226383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>
              <a:off x="6459208" y="0"/>
              <a:ext cx="0" cy="18463595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227720" y="5344230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3211606"/>
              <a:ext cx="1838516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H="true">
              <a:off x="8637165" y="0"/>
              <a:ext cx="0" cy="1817321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10815122" y="20973"/>
              <a:ext cx="0" cy="1790021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227720" y="13896887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227720" y="16035052"/>
              <a:ext cx="1815744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535351" y="1073442"/>
              <a:ext cx="17849815" cy="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H="true">
              <a:off x="12993079" y="0"/>
              <a:ext cx="0" cy="18463595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15171036" y="0"/>
              <a:ext cx="0" cy="1870105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17348993" y="20973"/>
              <a:ext cx="0" cy="19199170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2111033" y="0"/>
              <a:ext cx="0" cy="18434366"/>
            </a:xfrm>
            <a:prstGeom prst="line">
              <a:avLst/>
            </a:prstGeom>
            <a:ln cap="flat" w="66020">
              <a:gradFill>
                <a:gsLst>
                  <a:gs pos="0">
                    <a:srgbClr val="060E24">
                      <a:alpha val="50000"/>
                    </a:srgbClr>
                  </a:gs>
                  <a:gs pos="100000">
                    <a:srgbClr val="216A80">
                      <a:alpha val="5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661487" y="2981348"/>
            <a:ext cx="8482513" cy="4257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2"/>
              </a:lnSpc>
            </a:pPr>
            <a:r>
              <a:rPr lang="en-US" sz="3001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  </a:t>
            </a:r>
            <a:r>
              <a:rPr lang="en-US" b="true" sz="3001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Pouca Flexibilidade:</a:t>
            </a:r>
            <a:r>
              <a:rPr lang="en-US" b="true" sz="3001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 </a:t>
            </a:r>
            <a:r>
              <a:rPr lang="en-US" sz="3001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Mudanças nos r</a:t>
            </a:r>
            <a:r>
              <a:rPr lang="en-US" sz="3001" strike="noStrike" u="none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equisitos podem gerar alto retrabalho.</a:t>
            </a:r>
          </a:p>
          <a:p>
            <a:pPr algn="just">
              <a:lnSpc>
                <a:spcPts val="4202"/>
              </a:lnSpc>
            </a:pPr>
            <a:r>
              <a:rPr lang="en-US" sz="3001" strike="noStrike" u="none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  </a:t>
            </a:r>
            <a:r>
              <a:rPr lang="en-US" b="true" sz="3001" strike="noStrike" u="none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Longo Tempo de Entrega:</a:t>
            </a:r>
            <a:r>
              <a:rPr lang="en-US" b="true" sz="3001" strike="noStrike" u="none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 </a:t>
            </a:r>
            <a:r>
              <a:rPr lang="en-US" sz="3001" strike="noStrike" u="none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O teste e a validação ocorrem apenas no final do projeto.</a:t>
            </a:r>
          </a:p>
          <a:p>
            <a:pPr algn="just">
              <a:lnSpc>
                <a:spcPts val="4202"/>
              </a:lnSpc>
            </a:pPr>
            <a:r>
              <a:rPr lang="en-US" sz="3001" strike="noStrike" u="none">
                <a:solidFill>
                  <a:srgbClr val="4B9BB3"/>
                </a:solidFill>
                <a:latin typeface="Ruda"/>
                <a:ea typeface="Ruda"/>
                <a:cs typeface="Ruda"/>
                <a:sym typeface="Ruda"/>
              </a:rPr>
              <a:t> </a:t>
            </a:r>
            <a:r>
              <a:rPr lang="en-US" b="true" sz="3001" strike="noStrike" u="none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Risco Alto:</a:t>
            </a:r>
            <a:r>
              <a:rPr lang="en-US" b="true" sz="3001" strike="noStrike" u="none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 </a:t>
            </a:r>
            <a:r>
              <a:rPr lang="en-US" sz="3001" strike="noStrike" u="none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Sem entregas intermediárias, o cliente só vê o produto final, podendo não atender às expectativas.</a:t>
            </a:r>
          </a:p>
          <a:p>
            <a:pPr algn="just">
              <a:lnSpc>
                <a:spcPts val="4202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4148578" y="41299"/>
            <a:ext cx="11480350" cy="274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99"/>
              </a:lnSpc>
              <a:spcBef>
                <a:spcPct val="0"/>
              </a:spcBef>
            </a:pPr>
            <a:r>
              <a:rPr lang="en-US" sz="9999" spc="-549">
                <a:solidFill>
                  <a:srgbClr val="4B9BB3"/>
                </a:solidFill>
                <a:latin typeface="Roboto"/>
                <a:ea typeface="Roboto"/>
                <a:cs typeface="Roboto"/>
                <a:sym typeface="Roboto"/>
              </a:rPr>
              <a:t>Desvantagens do Modelo em Cascata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26572" y="5263323"/>
            <a:ext cx="8482513" cy="372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2"/>
              </a:lnSpc>
            </a:pPr>
            <a:r>
              <a:rPr lang="en-US" sz="3001" b="true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 Dificul</a:t>
            </a:r>
            <a:r>
              <a:rPr lang="en-US" b="true" sz="3001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dade para Projetos Complexos</a:t>
            </a:r>
            <a:r>
              <a:rPr lang="en-US" sz="3001">
                <a:solidFill>
                  <a:srgbClr val="4B9BB3"/>
                </a:solidFill>
                <a:latin typeface="Ruda"/>
                <a:ea typeface="Ruda"/>
                <a:cs typeface="Ruda"/>
                <a:sym typeface="Ruda"/>
              </a:rPr>
              <a:t>:</a:t>
            </a:r>
            <a:r>
              <a:rPr lang="en-US" sz="3001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    Ineficiente para projetos com inovação ou pesquisa devido à incerteza nos requisitos.</a:t>
            </a:r>
          </a:p>
          <a:p>
            <a:pPr algn="just">
              <a:lnSpc>
                <a:spcPts val="4202"/>
              </a:lnSpc>
            </a:pPr>
            <a:r>
              <a:rPr lang="en-US" sz="3001">
                <a:solidFill>
                  <a:srgbClr val="4B9BB3"/>
                </a:solidFill>
                <a:latin typeface="Ruda"/>
                <a:ea typeface="Ruda"/>
                <a:cs typeface="Ruda"/>
                <a:sym typeface="Ruda"/>
              </a:rPr>
              <a:t>     </a:t>
            </a:r>
            <a:r>
              <a:rPr lang="en-US" b="true" sz="3001">
                <a:solidFill>
                  <a:srgbClr val="4B9BB3"/>
                </a:solidFill>
                <a:latin typeface="Ruda Bold"/>
                <a:ea typeface="Ruda Bold"/>
                <a:cs typeface="Ruda Bold"/>
                <a:sym typeface="Ruda Bold"/>
              </a:rPr>
              <a:t>Feedback Tardio:</a:t>
            </a:r>
            <a:r>
              <a:rPr lang="en-US" b="true" sz="3001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 </a:t>
            </a:r>
            <a:r>
              <a:rPr lang="en-US" sz="3001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Bugs e falhas de design são descobertas apenas na fase final, aumentando os custos de correção.</a:t>
            </a:r>
          </a:p>
          <a:p>
            <a:pPr algn="just">
              <a:lnSpc>
                <a:spcPts val="4202"/>
              </a:lnSpc>
            </a:pPr>
          </a:p>
        </p:txBody>
      </p:sp>
    </p:spTree>
  </p:cSld>
  <p:clrMapOvr>
    <a:masterClrMapping/>
  </p:clrMapOvr>
  <p:transition spd="med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DAGh66KIndk</dc:identifier>
  <dcterms:modified xsi:type="dcterms:W3CDTF">2011-08-01T06:04:30Z</dcterms:modified>
  <cp:revision>1</cp:revision>
  <dc:title>Engenharia de Software</dc:title>
</cp:coreProperties>
</file>