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51" r:id="rId47"/>
    <p:sldId id="352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1" r:id="rId58"/>
    <p:sldId id="310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7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3" r:id="rId97"/>
    <p:sldId id="354" r:id="rId98"/>
    <p:sldId id="355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2758-792E-4318-AAB5-1EC2F5F8B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livre de Java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732F3-DDB6-4BF2-8FEB-A9F8E60DE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4.</a:t>
            </a:r>
          </a:p>
        </p:txBody>
      </p:sp>
    </p:spTree>
    <p:extLst>
      <p:ext uri="{BB962C8B-B14F-4D97-AF65-F5344CB8AC3E}">
        <p14:creationId xmlns:p14="http://schemas.microsoft.com/office/powerpoint/2010/main" val="1398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06CE0-A564-4BC4-A0C6-0F63DDF9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6043-B23E-4BA3-8E6A-DE89F3C1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SQL BASE inserido na pasta.</a:t>
            </a:r>
          </a:p>
        </p:txBody>
      </p:sp>
    </p:spTree>
    <p:extLst>
      <p:ext uri="{BB962C8B-B14F-4D97-AF65-F5344CB8AC3E}">
        <p14:creationId xmlns:p14="http://schemas.microsoft.com/office/powerpoint/2010/main" val="6734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944A7-ADC3-4077-9B75-FB3DA26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agora criar as classes da entidades do banco na pasta Domain.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B89FD5-D603-4E77-B446-DCF4C86B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121" y="2592279"/>
            <a:ext cx="4517024" cy="20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7458-47D0-4FBE-99C6-772CD42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criar as variáveis obedecendo os campos das tabelas – Lembre-se dos GETTERS AND SETTERS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EC0C3-C9EA-41D7-AD53-EE6A02A7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20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C3865-82E4-4EA3-9B95-3343DFBF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318DF-3F4B-422D-BD26-414CB7DC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Alunos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CPF;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EMAIL;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FONE;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Date DATA_NASCIMENTO;</a:t>
            </a:r>
          </a:p>
        </p:txBody>
      </p:sp>
    </p:spTree>
    <p:extLst>
      <p:ext uri="{BB962C8B-B14F-4D97-AF65-F5344CB8AC3E}">
        <p14:creationId xmlns:p14="http://schemas.microsoft.com/office/powerpoint/2010/main" val="302337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E1CD-8772-4ED4-BF4A-8373C9D0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46542-A9A6-4028-B714-6C1CFD52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Instrutores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 </a:t>
            </a:r>
            <a:r>
              <a:rPr lang="pt-BR" dirty="0" err="1"/>
              <a:t>Long</a:t>
            </a:r>
            <a:r>
              <a:rPr lang="pt-BR" dirty="0"/>
              <a:t>  ID;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EMAIL;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VALOR_HORA;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CERTIFICADOS;</a:t>
            </a:r>
          </a:p>
        </p:txBody>
      </p:sp>
    </p:spTree>
    <p:extLst>
      <p:ext uri="{BB962C8B-B14F-4D97-AF65-F5344CB8AC3E}">
        <p14:creationId xmlns:p14="http://schemas.microsoft.com/office/powerpoint/2010/main" val="266143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09E4-1234-4607-8708-36ACA20B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11C42-0508-4F91-864B-ACBAB7FB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Cursos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 </a:t>
            </a:r>
            <a:r>
              <a:rPr lang="pt-BR" dirty="0" err="1"/>
              <a:t>Long</a:t>
            </a:r>
            <a:r>
              <a:rPr lang="pt-BR" dirty="0"/>
              <a:t>  ID;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REQUISITO;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CARGA_HORARIA;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Double PRECO;</a:t>
            </a:r>
          </a:p>
        </p:txBody>
      </p:sp>
    </p:spTree>
    <p:extLst>
      <p:ext uri="{BB962C8B-B14F-4D97-AF65-F5344CB8AC3E}">
        <p14:creationId xmlns:p14="http://schemas.microsoft.com/office/powerpoint/2010/main" val="62370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9F9D3-3594-436C-BCEB-F0C71616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Turmas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27EA2-F8A5-485E-A022-A13164B7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Turmas 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 ID;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Date DATA_INICIO;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Date DATA_FINAL;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/>
              <a:t> CARGA</a:t>
            </a:r>
            <a:r>
              <a:rPr lang="pt-BR" dirty="0"/>
              <a:t>_HORARIA;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Cursos </a:t>
            </a:r>
            <a:r>
              <a:rPr lang="pt-BR" dirty="0" err="1"/>
              <a:t>cursos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private</a:t>
            </a:r>
            <a:r>
              <a:rPr lang="pt-BR" dirty="0"/>
              <a:t> Instrutores </a:t>
            </a:r>
            <a:r>
              <a:rPr lang="pt-BR" dirty="0" err="1"/>
              <a:t>instrutores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63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7424-077F-4656-8E84-C5387F0A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9D5FC-E365-4B93-992A-9F8A6B1B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Matriculas {</a:t>
            </a:r>
          </a:p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Date DATA_MATRICULA;</a:t>
            </a:r>
          </a:p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Turmas </a:t>
            </a:r>
            <a:r>
              <a:rPr lang="pt-BR" dirty="0" err="1"/>
              <a:t>turmas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Alunos </a:t>
            </a:r>
            <a:r>
              <a:rPr lang="pt-BR" dirty="0" err="1"/>
              <a:t>alunos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49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9177-FF8A-4A35-986B-29F2DE9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a conexão ao Banco de 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1C71BE-2A66-4F37-8C80-AD0DD06E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3105149"/>
            <a:ext cx="4332528" cy="11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7BFE-49D8-4061-8037-DD683BB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7596D1-7EB6-470E-8D79-875249D6C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4" y="1530323"/>
            <a:ext cx="9081008" cy="48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38903-33CA-4FAC-AD3F-B6AFF14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Gostou do Tema? Pode Trocar!!!!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D1288-EE08-4344-B4AD-6955AFBD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context</a:t>
            </a:r>
            <a:r>
              <a:rPr lang="pt-BR" dirty="0"/>
              <a:t>-param&gt;</a:t>
            </a:r>
          </a:p>
          <a:p>
            <a:pPr marL="0" indent="0">
              <a:buNone/>
            </a:pPr>
            <a:r>
              <a:rPr lang="pt-BR" dirty="0"/>
              <a:t>&lt;param-</a:t>
            </a:r>
            <a:r>
              <a:rPr lang="pt-BR" dirty="0" err="1"/>
              <a:t>name</a:t>
            </a:r>
            <a:r>
              <a:rPr lang="pt-BR" dirty="0"/>
              <a:t>&gt;</a:t>
            </a:r>
            <a:r>
              <a:rPr lang="pt-BR" dirty="0" err="1"/>
              <a:t>primefaces.THEME</a:t>
            </a:r>
            <a:r>
              <a:rPr lang="pt-BR" dirty="0"/>
              <a:t>&lt;/param-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&lt;param-</a:t>
            </a:r>
            <a:r>
              <a:rPr lang="pt-BR" dirty="0" err="1"/>
              <a:t>value</a:t>
            </a:r>
            <a:r>
              <a:rPr lang="pt-BR" dirty="0"/>
              <a:t>&gt;</a:t>
            </a:r>
            <a:r>
              <a:rPr lang="pt-BR" dirty="0" err="1"/>
              <a:t>bluesky</a:t>
            </a:r>
            <a:r>
              <a:rPr lang="pt-BR" dirty="0"/>
              <a:t>&lt;/param-</a:t>
            </a:r>
            <a:r>
              <a:rPr lang="pt-BR" dirty="0" err="1"/>
              <a:t>value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context</a:t>
            </a:r>
            <a:r>
              <a:rPr lang="pt-BR" dirty="0"/>
              <a:t>-param&gt;</a:t>
            </a:r>
          </a:p>
        </p:txBody>
      </p:sp>
    </p:spTree>
    <p:extLst>
      <p:ext uri="{BB962C8B-B14F-4D97-AF65-F5344CB8AC3E}">
        <p14:creationId xmlns:p14="http://schemas.microsoft.com/office/powerpoint/2010/main" val="1834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C14DF-34C4-4CFC-818A-1650B5A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classes DAO para Acesso as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25CE9-5804-4EF7-A014-79D25A52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vamos criar </a:t>
            </a:r>
            <a:r>
              <a:rPr lang="pt-BR" dirty="0" err="1"/>
              <a:t>CursosDAO</a:t>
            </a:r>
            <a:r>
              <a:rPr lang="pt-BR" dirty="0"/>
              <a:t> – Primeiro método será de salvar.</a:t>
            </a:r>
          </a:p>
        </p:txBody>
      </p:sp>
    </p:spTree>
    <p:extLst>
      <p:ext uri="{BB962C8B-B14F-4D97-AF65-F5344CB8AC3E}">
        <p14:creationId xmlns:p14="http://schemas.microsoft.com/office/powerpoint/2010/main" val="317199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C2DF3B6-CF74-4458-A19E-88180AF07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42" y="807867"/>
            <a:ext cx="10273727" cy="57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D7F1-2666-46C0-B347-6ADB64F0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se grava no Banco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36B76E-7639-473A-AA74-08C02F35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57" y="1384917"/>
            <a:ext cx="9384768" cy="47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BA670-4A46-4431-99A8-D593C775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a exclusão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C91121-40E7-4CE0-B054-74F6D5B1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59" y="1905000"/>
            <a:ext cx="9067617" cy="37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2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D5093-CAEC-48B5-88B3-CB921813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testar a exclusão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7293FF-4CB9-4B77-A9FD-82BBD3143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863" y="2855912"/>
            <a:ext cx="7658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5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9EA6-D49F-48AC-A453-83795B9E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o método de edição.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4674C47-302B-4C90-BCBF-0512BCF98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291" y="1606857"/>
            <a:ext cx="9269675" cy="47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E70A4-70D1-41AF-A8C8-B8DB8347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edição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3F50A7C-61C0-44CE-AC87-77B2AB605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760" y="1740023"/>
            <a:ext cx="8935331" cy="41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3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9D3D-2720-4CDC-883D-E8E6228B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Método de Busca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A8C0D6-BF7D-41B8-ACFA-CFEE3CE07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48" y="1677880"/>
            <a:ext cx="8842159" cy="47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6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634C-1F3E-49A3-9725-BC4854AF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uma massa para testar as buscas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FC14E02-02DB-4B8D-B997-3DF75557E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77" y="2133600"/>
            <a:ext cx="8504807" cy="41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8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3873C-6F87-4EF2-850D-4DA222D6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a massa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FA151A2-3326-418A-9D8E-4DD05FC26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0" y="2870200"/>
            <a:ext cx="8315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71595-0C89-41E1-BB96-C9E83766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Troque a gosto.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952F340-0BD0-43C7-8812-29FAADE4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913" y="3351212"/>
            <a:ext cx="6858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576E-5BF5-4765-B3C0-3066DA29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Avaliando no banco de dados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086F4F1-CD2F-474A-B4B4-2EFD806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33600"/>
            <a:ext cx="869947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1ED3D-F697-4713-A55B-3CEA8C17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busca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0CEF1EA-D91D-4D13-AAA7-497987FB8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40023"/>
            <a:ext cx="8646255" cy="4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7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C89E1-4235-4AA4-9DE9-49C0A1CE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busca por listagem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BEA78BA-6C76-4C33-A64B-538C77B4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396" y="1503000"/>
            <a:ext cx="9356216" cy="49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3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1198D-E03B-4F77-B54C-34B1F0E0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0867C6F-AE35-4177-928B-DCA61724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1677881"/>
            <a:ext cx="9458485" cy="47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4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D7458-0552-4B2D-9C5C-834DAB3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Busca Por Nome Curso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607CCE0-A310-4D8D-91D6-CD367B74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63" y="1331650"/>
            <a:ext cx="9481352" cy="52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244C-FC89-4C96-A474-BBDC5A27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Busca Nome Curso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71F7B5D-4F14-4606-B340-3E8A3D4B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63" y="1535837"/>
            <a:ext cx="9429017" cy="48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3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BB075-20D8-431A-84C0-736F7BD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o banco criado vamos criar uma Página JSF de Cursos dentro </a:t>
            </a:r>
            <a:r>
              <a:rPr lang="pt-BR" dirty="0" err="1"/>
              <a:t>Pages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DBB0500-6780-49FC-B93E-26154BA4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2" y="2133599"/>
            <a:ext cx="9466246" cy="42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5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E0816-6D61-4B44-AD29-0B0BB29D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seguir o mesmo padrão de montagem da principal então podemos copiar e colar por cima na pagina Cursos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659E52D-F185-4810-8D29-6FD5EDA4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711" y="2133600"/>
            <a:ext cx="8725901" cy="4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9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12E0-C2B6-4FA0-942A-D29BF166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inserir uma tabela advinda do componente </a:t>
            </a:r>
            <a:r>
              <a:rPr lang="pt-BR" dirty="0" err="1"/>
              <a:t>DataTable</a:t>
            </a:r>
            <a:r>
              <a:rPr lang="pt-BR" dirty="0"/>
              <a:t> do </a:t>
            </a:r>
            <a:r>
              <a:rPr lang="pt-BR" dirty="0" err="1"/>
              <a:t>Primefaces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2314D-B3C4-4108-A39F-C733A9F1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vamos adicionar uma tabela do </a:t>
            </a:r>
            <a:r>
              <a:rPr lang="pt-BR" dirty="0" err="1"/>
              <a:t>primefaces</a:t>
            </a:r>
            <a:r>
              <a:rPr lang="pt-BR" dirty="0"/>
              <a:t> precisamos importar o mesmo.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23A962-818D-4E9E-842F-A602D4AA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800350"/>
            <a:ext cx="8991388" cy="16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9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35159-232C-4E57-89FF-77B86B8D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/>
          <a:lstStyle/>
          <a:p>
            <a:r>
              <a:rPr lang="pt-BR" dirty="0"/>
              <a:t>A Tabela Rascunhada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C017187-1356-47BC-AE08-F7B784C3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19" y="1339864"/>
            <a:ext cx="8034291" cy="52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572E7-7B34-408A-BA30-E9B5C7E2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ajustar a página como entrada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34A18-10AD-4055-B58B-745E5A82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&lt;welcome-file-list&gt;</a:t>
            </a:r>
          </a:p>
          <a:p>
            <a:pPr marL="0" indent="0">
              <a:buNone/>
            </a:pPr>
            <a:r>
              <a:rPr lang="en-US" dirty="0"/>
              <a:t>        &lt;welcome-file&gt;faces/pages/</a:t>
            </a:r>
            <a:r>
              <a:rPr lang="en-US" dirty="0" err="1"/>
              <a:t>principal.xhtml</a:t>
            </a:r>
            <a:r>
              <a:rPr lang="en-US" dirty="0"/>
              <a:t>&lt;/welcome-file&gt;</a:t>
            </a:r>
          </a:p>
          <a:p>
            <a:pPr marL="0" indent="0">
              <a:buNone/>
            </a:pPr>
            <a:r>
              <a:rPr lang="en-US" dirty="0"/>
              <a:t>    &lt;/welcome-file-list&gt;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528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490CD-8991-4242-BD3F-C1A22F94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testar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082AED9-F055-401D-92CC-F7C53C704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993" y="2121476"/>
            <a:ext cx="10675739" cy="29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8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36D9-9E6A-4C0F-BE35-21933C3D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criar as classes </a:t>
            </a:r>
            <a:r>
              <a:rPr lang="pt-BR" dirty="0" err="1"/>
              <a:t>bean</a:t>
            </a:r>
            <a:r>
              <a:rPr lang="pt-BR" dirty="0"/>
              <a:t> para ligação da página XHTML com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04760-212F-4A4D-AE95-BD43F24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a Classe </a:t>
            </a:r>
            <a:r>
              <a:rPr lang="pt-BR" dirty="0" err="1"/>
              <a:t>CursoBean</a:t>
            </a:r>
            <a:r>
              <a:rPr lang="pt-BR" dirty="0"/>
              <a:t> no pacote </a:t>
            </a:r>
            <a:r>
              <a:rPr lang="pt-BR" dirty="0" err="1"/>
              <a:t>br.com.escola.bean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D478A2-9A7D-40A7-8A1B-4290B2ED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530135"/>
            <a:ext cx="8436376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2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0588-A824-42F8-9AF9-5FCDC7EB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importar o </a:t>
            </a:r>
            <a:r>
              <a:rPr lang="pt-BR" dirty="0" err="1"/>
              <a:t>ManagedBean</a:t>
            </a:r>
            <a:r>
              <a:rPr lang="pt-BR" dirty="0"/>
              <a:t> e o </a:t>
            </a:r>
            <a:r>
              <a:rPr lang="pt-BR" dirty="0" err="1"/>
              <a:t>ViewScoped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A40EE7F-27FD-4DFB-B923-56A263030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50" y="2332037"/>
            <a:ext cx="9046346" cy="37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C83BB-7D12-47E7-B12D-6583DD91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dar um nome de referencia para </a:t>
            </a:r>
            <a:r>
              <a:rPr lang="pt-BR" dirty="0" err="1"/>
              <a:t>ManagedBean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6E2C99-D959-494C-8C9C-5C08EDC1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45058"/>
            <a:ext cx="7643028" cy="38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24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32B-A798-4D98-9A83-1485D2F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Continuarmos um adendo.</a:t>
            </a:r>
            <a:br>
              <a:rPr lang="pt-BR" dirty="0"/>
            </a:br>
            <a:r>
              <a:rPr lang="pt-BR" dirty="0"/>
              <a:t>O que é uma anotação Java @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30BC9-FADB-42CC-A46D-3E172382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Anotações é um recurso usado para anotar classes, campos e métodos, de tal maneira que essas marcações podem ser tratadas pelo compilador, ferramenta de desenvolvimento e bibliotecas.</a:t>
            </a:r>
          </a:p>
          <a:p>
            <a:endParaRPr lang="pt-BR" dirty="0"/>
          </a:p>
          <a:p>
            <a:r>
              <a:rPr lang="pt-BR" dirty="0"/>
              <a:t>Exemplos comuns: @</a:t>
            </a:r>
            <a:r>
              <a:rPr lang="pt-BR" dirty="0" err="1"/>
              <a:t>Override</a:t>
            </a:r>
            <a:r>
              <a:rPr lang="pt-BR" dirty="0"/>
              <a:t>, @</a:t>
            </a:r>
            <a:r>
              <a:rPr lang="pt-BR" dirty="0" err="1"/>
              <a:t>Deprecated</a:t>
            </a:r>
            <a:r>
              <a:rPr lang="pt-BR" dirty="0"/>
              <a:t> e @</a:t>
            </a:r>
            <a:r>
              <a:rPr lang="pt-BR" dirty="0" err="1"/>
              <a:t>SuppressWarnings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Exemplo de framework que faz muito uso de anotações, </a:t>
            </a:r>
            <a:r>
              <a:rPr lang="pt-BR" dirty="0" err="1"/>
              <a:t>Hibernate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28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4218-36A3-4285-81FC-C8179302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35005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Construirmos o conteúdo da classe que no caso é um atributo de lista e a entidade curso com os seus </a:t>
            </a:r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A04676F-C612-4C0A-A39B-9B262637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20752"/>
            <a:ext cx="8915400" cy="2990469"/>
          </a:xfrm>
        </p:spPr>
        <p:txBody>
          <a:bodyPr/>
          <a:lstStyle/>
          <a:p>
            <a:r>
              <a:rPr lang="pt-BR" dirty="0" err="1"/>
              <a:t>Proximo</a:t>
            </a:r>
            <a:r>
              <a:rPr lang="pt-BR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885720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4B9A21-0BBC-4FB2-B11A-F9F36CBF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59" y="109537"/>
            <a:ext cx="79819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9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0F7C7E-B6CF-41AB-94F4-D01A25A0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5" y="1164362"/>
            <a:ext cx="8724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20C81-FB88-4464-A617-FCF80EB3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Após criamos a Classe </a:t>
            </a:r>
            <a:r>
              <a:rPr lang="pt-BR" dirty="0" err="1"/>
              <a:t>Bean</a:t>
            </a:r>
            <a:r>
              <a:rPr lang="pt-BR" dirty="0"/>
              <a:t> vamos associar a mesma a nossa pagina Cursos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F3270DE-C79A-4226-B3B5-3E3607B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37" y="2831977"/>
            <a:ext cx="8726750" cy="9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3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2797-4CB9-4B69-A71B-45F48E4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voltar a nossa classe </a:t>
            </a:r>
            <a:r>
              <a:rPr lang="pt-BR" dirty="0" err="1"/>
              <a:t>CursosBean</a:t>
            </a:r>
            <a:r>
              <a:rPr lang="pt-BR" dirty="0"/>
              <a:t> e criar um método para chamar a nossa pesquisa para preencher a tabela.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183FDD4-DD21-47AD-A855-D3168BC5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115" y="2133600"/>
            <a:ext cx="8788893" cy="41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2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D88F1-1CC9-4D8B-8E1D-67DDF01A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ficará depois de ajustado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36793F-C946-4BDA-BCC8-59564E138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08831"/>
            <a:ext cx="8915400" cy="26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D214F-EA14-466C-88E6-202DDCA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Agora precisamos fazer com que a página Cursos receba os valores e os coloque nos locais corretos.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E1DBB-43D3-4CED-814A-B38FC1F0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indicar uma variável para o </a:t>
            </a:r>
            <a:r>
              <a:rPr lang="pt-BR" dirty="0" err="1"/>
              <a:t>datatable</a:t>
            </a:r>
            <a:r>
              <a:rPr lang="pt-BR" dirty="0"/>
              <a:t> para guardar os valores de itens.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640050-13A8-4EA6-AFE7-13D3E53C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033712"/>
            <a:ext cx="7742438" cy="19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48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EF9E2-791D-496A-BC96-35D6F3A1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adicionar um importação a página que não tem para poder mostrar valores.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3DDE844-7CDF-4A1A-8FAC-867A7DA3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63" y="2077374"/>
            <a:ext cx="8885149" cy="31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5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DF4F-AC41-4A61-B5DB-E52046C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Agora podemos utilizar o </a:t>
            </a:r>
            <a:r>
              <a:rPr lang="pt-BR" dirty="0" err="1"/>
              <a:t>outputText</a:t>
            </a:r>
            <a:r>
              <a:rPr lang="pt-BR" dirty="0"/>
              <a:t> que tem a função de escrever em tela.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C8C7A88-356B-404D-8F8C-AD47BC032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827" y="2133600"/>
            <a:ext cx="891168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51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6AA7-413A-4E7B-AC1B-D96E7825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testar, no momento que testei encontrei um bug que ele não conseguia encontrar o registro do Driver precisei incluir manualmente no Connection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674F719-CAA2-4914-AB40-44BBF7701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238" y="3322637"/>
            <a:ext cx="7753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17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EA918-BAE1-4CC0-AC24-E1D7AE7A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retorno deve ser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58FBDCB-06D8-4B7F-AA19-F1336D94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88" y="2133600"/>
            <a:ext cx="767030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3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83C8-7DF7-49FC-B9C3-ECAA4179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inserir uma paginação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D570A-1B07-47B5-A27E-1E0F1EA0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Paginator</a:t>
            </a:r>
            <a:r>
              <a:rPr lang="pt-BR" dirty="0"/>
              <a:t> habilitar a paginação, o comando </a:t>
            </a:r>
            <a:r>
              <a:rPr lang="pt-BR" dirty="0" err="1"/>
              <a:t>rows</a:t>
            </a:r>
            <a:r>
              <a:rPr lang="pt-BR" dirty="0"/>
              <a:t> indica a quantidade de linhas.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3D5903-266E-405D-A930-2E00039D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838449"/>
            <a:ext cx="8005994" cy="26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78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F809A-2FFA-4666-BD77-C237BE0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inserir mais cursos na tabela para que possamos testar a paginação.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F48F4B-4997-4351-A16F-8401CCBD4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770" y="1905000"/>
            <a:ext cx="5103090" cy="37782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73CD6F-30C8-4720-8C7F-012F39BB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860" y="1905001"/>
            <a:ext cx="380682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9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70CAD-92EE-4EE4-AA6B-DB917A2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Agora vamos inserir um filtro para buscar valores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E63B8-78ED-412C-9285-7E70F758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passo é inserir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circundando o </a:t>
            </a:r>
            <a:r>
              <a:rPr lang="pt-BR" dirty="0" err="1"/>
              <a:t>dataTable</a:t>
            </a:r>
            <a:r>
              <a:rPr lang="pt-BR" dirty="0"/>
              <a:t> para o </a:t>
            </a:r>
            <a:r>
              <a:rPr lang="pt-BR" dirty="0" err="1"/>
              <a:t>primefaces</a:t>
            </a:r>
            <a:r>
              <a:rPr lang="pt-BR" dirty="0"/>
              <a:t> liberar o uso de filtro.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B59D4F-9513-4B20-8C32-B033E32E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3086100"/>
            <a:ext cx="6496050" cy="685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5E0FD6-ED82-4BC6-9E53-77DA8043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4267200"/>
            <a:ext cx="3486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8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F8622-FF65-4219-B0F1-DAB7DCE8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agora usar o comando </a:t>
            </a:r>
            <a:r>
              <a:rPr lang="pt-BR" dirty="0" err="1"/>
              <a:t>sortBy</a:t>
            </a:r>
            <a:r>
              <a:rPr lang="pt-BR" dirty="0"/>
              <a:t> para que as colunas sejam ordenáveis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6A6B177-2406-4AA4-8CC0-8116AAF9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33600"/>
            <a:ext cx="8911686" cy="41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6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CE5E4-03EA-4C59-9D29-E158FC06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segundo passo é ajustar o nosso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para suportar filtro sem impactar a nossa consulta.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61233-C232-4D18-92FF-08E94F09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Fizemos em um slide anterior!!!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2CE70-FF42-431C-8EA4-338D711C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86" y="2657336"/>
            <a:ext cx="8067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6E72E-1512-44DC-97D0-DF145EEA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BF944-00AF-4F2D-A062-733E50D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terminal do MYSQL vamos criar a base de dados.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FCAA00-FC99-4D67-8CC7-10630A94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838450"/>
            <a:ext cx="6648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0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B09F-4392-4C49-899B-72DA129D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 método </a:t>
            </a:r>
            <a:r>
              <a:rPr lang="pt-BR" dirty="0" err="1"/>
              <a:t>buscarPesquisa</a:t>
            </a:r>
            <a:r>
              <a:rPr lang="pt-BR" dirty="0"/>
              <a:t> repare como as listas estão sendo populadas.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7AB2A1F-356F-4CF8-9D3E-3DFEDCB3C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169" y="2455640"/>
            <a:ext cx="7020232" cy="377825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DEF3B4C-53C2-470D-85D7-C9F89E2D053A}"/>
              </a:ext>
            </a:extLst>
          </p:cNvPr>
          <p:cNvCxnSpPr/>
          <p:nvPr/>
        </p:nvCxnSpPr>
        <p:spPr>
          <a:xfrm>
            <a:off x="3204839" y="3764132"/>
            <a:ext cx="1757778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47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CDDC-CBD2-4612-8073-FDFC1CF3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ajustar o </a:t>
            </a:r>
            <a:r>
              <a:rPr lang="pt-BR" dirty="0" err="1"/>
              <a:t>dataTable</a:t>
            </a:r>
            <a:r>
              <a:rPr lang="pt-BR" dirty="0"/>
              <a:t> para suportar um filtro dinâmico.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9752AA-4D09-492A-BE51-39479F6E6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850" y="2831976"/>
            <a:ext cx="8076173" cy="233482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2004F8F-A171-4C38-9FDE-CE54B432774A}"/>
              </a:ext>
            </a:extLst>
          </p:cNvPr>
          <p:cNvCxnSpPr/>
          <p:nvPr/>
        </p:nvCxnSpPr>
        <p:spPr>
          <a:xfrm>
            <a:off x="3027285" y="3346882"/>
            <a:ext cx="1855433" cy="118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47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4FD8A-B63D-4B4F-AC3C-01A754CE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Criemos uma cabeçalho para o nosso </a:t>
            </a:r>
            <a:r>
              <a:rPr lang="pt-BR" dirty="0" err="1"/>
              <a:t>dataTable</a:t>
            </a:r>
            <a:r>
              <a:rPr lang="pt-BR" dirty="0"/>
              <a:t> e inserimos um campo para busca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3023224-B4FB-4342-ACB2-FCF7ED26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73680"/>
            <a:ext cx="8915400" cy="20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3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47615-1565-4612-A95D-5B194352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Precisamos indicar que todos os campos tem filtro pelo comando </a:t>
            </a:r>
            <a:r>
              <a:rPr lang="pt-BR" dirty="0" err="1"/>
              <a:t>filterBy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BA835E-DE0C-4960-A877-93B3B5A9B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09800"/>
            <a:ext cx="8915400" cy="36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79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2912-9CFD-437A-B959-01B9D2A7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ajustar agora o CSS para alinhar a busca do cabeçalho e esconder os filtros dos campos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BFE49C0-58A3-495B-A952-B15C5ED1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863" y="2203450"/>
            <a:ext cx="6134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6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8E13-9D53-4E37-A6BB-954B91BB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executarmos agora o filtro deve está funcionando.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DF521F-6976-429C-9E45-1988AEE95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715155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FC7D-AEBF-423C-A1C6-CD3A7779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inserir um botão novo para cadastro, que vai aparecer um </a:t>
            </a:r>
            <a:r>
              <a:rPr lang="pt-BR" dirty="0" err="1"/>
              <a:t>dialog</a:t>
            </a:r>
            <a:r>
              <a:rPr lang="pt-BR" dirty="0"/>
              <a:t> com os campos para cadastrar.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84A19-06D5-45E8-9F27-A827FFD0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inserir um painel para que possamos chama-lo.</a:t>
            </a:r>
          </a:p>
          <a:p>
            <a:pPr marL="0" indent="0">
              <a:buNone/>
            </a:pPr>
            <a:r>
              <a:rPr lang="pt-BR" dirty="0" err="1"/>
              <a:t>Closable</a:t>
            </a:r>
            <a:r>
              <a:rPr lang="pt-BR" dirty="0"/>
              <a:t> = a janela pode fechar</a:t>
            </a:r>
          </a:p>
          <a:p>
            <a:pPr marL="0" indent="0">
              <a:buNone/>
            </a:pPr>
            <a:r>
              <a:rPr lang="pt-BR" dirty="0" err="1"/>
              <a:t>Draggable</a:t>
            </a:r>
            <a:r>
              <a:rPr lang="pt-BR" dirty="0"/>
              <a:t> = a janela pode ser movida</a:t>
            </a:r>
          </a:p>
          <a:p>
            <a:pPr marL="0" indent="0">
              <a:buNone/>
            </a:pPr>
            <a:r>
              <a:rPr lang="pt-BR" dirty="0" err="1"/>
              <a:t>Resizable</a:t>
            </a:r>
            <a:r>
              <a:rPr lang="pt-BR" dirty="0"/>
              <a:t> = a janela pode ser redimensionada?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AEDBF-3873-4847-930F-14B5D46C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72" y="3758565"/>
            <a:ext cx="7527608" cy="15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99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B3A79-B05E-46EF-9034-228A4DB8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adicionar mais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A17C6-6D1B-48FB-8403-A0C5237E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Header = cabeçalho</a:t>
            </a:r>
          </a:p>
          <a:p>
            <a:r>
              <a:rPr lang="pt-BR" dirty="0" err="1"/>
              <a:t>Model</a:t>
            </a:r>
            <a:r>
              <a:rPr lang="pt-BR" dirty="0"/>
              <a:t>= foco em tela</a:t>
            </a:r>
          </a:p>
          <a:p>
            <a:r>
              <a:rPr lang="pt-BR" dirty="0" err="1"/>
              <a:t>AppendTo</a:t>
            </a:r>
            <a:r>
              <a:rPr lang="pt-BR" dirty="0"/>
              <a:t>= Indica e quem é o foco.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90AAA1-2112-4557-B550-4C9C9FC0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12874"/>
            <a:ext cx="8369300" cy="9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84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F91D-306E-430C-8E81-70F1FF8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inserir colunas e então colocar os campos e dois botões dentro do </a:t>
            </a:r>
            <a:r>
              <a:rPr lang="pt-BR" dirty="0" err="1"/>
              <a:t>dialog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F116240-8DFA-4109-B61E-D0FC50E5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92784"/>
            <a:ext cx="8689100" cy="40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9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AFF79-6C92-44B3-965C-7E62F5F2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48575"/>
            <a:ext cx="8911687" cy="1216241"/>
          </a:xfrm>
        </p:spPr>
        <p:txBody>
          <a:bodyPr/>
          <a:lstStyle/>
          <a:p>
            <a:r>
              <a:rPr lang="pt-BR" dirty="0"/>
              <a:t>Para conferencia deve está assim no momento.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FA2123D-5A55-43E2-9706-5092EBD1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4816"/>
            <a:ext cx="8911687" cy="47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39E3-7EA0-4C5E-A34B-96AD93D9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Executemos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ADFCA90-B190-4F92-A68F-DD20B5E4C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9613" y="3098800"/>
            <a:ext cx="2514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8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D6DF7-B868-4397-87A1-3545C1C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colocar o botão no nosso </a:t>
            </a:r>
            <a:r>
              <a:rPr lang="pt-BR" dirty="0" err="1"/>
              <a:t>datable</a:t>
            </a:r>
            <a:r>
              <a:rPr lang="pt-BR" dirty="0"/>
              <a:t> para ser visualizado.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1B3F61-80B8-4300-8E5A-195CA4CC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Onclick</a:t>
            </a:r>
            <a:r>
              <a:rPr lang="pt-BR" dirty="0"/>
              <a:t> = No clique fazer algo. No caso mostrar o </a:t>
            </a:r>
            <a:r>
              <a:rPr lang="pt-BR" dirty="0" err="1"/>
              <a:t>dialog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2E9080-DA7C-4DAF-B2B9-86E27DF8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37338"/>
            <a:ext cx="8915400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5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326A6-5447-4AEE-A883-5F98BE3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atribuir para o botão cancelar do </a:t>
            </a:r>
            <a:r>
              <a:rPr lang="pt-BR" dirty="0" err="1"/>
              <a:t>dialog</a:t>
            </a:r>
            <a:r>
              <a:rPr lang="pt-BR" dirty="0"/>
              <a:t> fechar a janela.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B180B-E4D4-4CC9-ACB9-7828F5EF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Mesma coisa que para mostrar porem no lugar do Show usamos </a:t>
            </a:r>
            <a:r>
              <a:rPr lang="pt-BR" dirty="0" err="1"/>
              <a:t>hide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0655C7-7CE4-44B6-8E4A-C0AE29B1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4" y="2586037"/>
            <a:ext cx="9347338" cy="18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43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7D86B-F9D0-4CAA-80E1-56AAB303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Criada a variável que se refere a Cursos podemos ligar os campos do nosso </a:t>
            </a:r>
            <a:r>
              <a:rPr lang="pt-BR" dirty="0" err="1"/>
              <a:t>dialog</a:t>
            </a:r>
            <a:r>
              <a:rPr lang="pt-BR" dirty="0"/>
              <a:t>. Voltamos a nossa página.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C7D5070-8DA4-45DB-8797-184F42441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61460"/>
            <a:ext cx="8911687" cy="31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3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DBDD-06E8-498A-B241-BE5359A3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construir na </a:t>
            </a:r>
            <a:r>
              <a:rPr lang="pt-BR" dirty="0" err="1"/>
              <a:t>bean</a:t>
            </a:r>
            <a:r>
              <a:rPr lang="pt-BR" dirty="0"/>
              <a:t> um método para acesso a DAO e salvar.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CC1A030-50C7-4D78-A2B7-4D19159E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09521"/>
            <a:ext cx="8915400" cy="2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23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9A92D-AA58-4D7A-84E6-53D6971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construir um método para iniciar a geração do objeto curso.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EE588B5-2AC2-41CD-AC6B-A1A69892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53" y="2636669"/>
            <a:ext cx="7759947" cy="25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05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B01E-DD09-4722-A8AB-72E4A8B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no botão Gravar vamos adicionar a chamada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2CFAE-D160-4264-ABC5-F959EF51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actionListeners</a:t>
            </a:r>
            <a:r>
              <a:rPr lang="pt-BR" dirty="0"/>
              <a:t> = Ação para ser executada.</a:t>
            </a:r>
          </a:p>
          <a:p>
            <a:r>
              <a:rPr lang="pt-BR" dirty="0" err="1"/>
              <a:t>Oncomplete</a:t>
            </a:r>
            <a:r>
              <a:rPr lang="pt-BR" dirty="0"/>
              <a:t> = Aguardar uma ação ser executada para começar.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7F3F35-3F78-44B1-B8E2-478FD88D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09560"/>
            <a:ext cx="8915400" cy="19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350C5-C60D-4DFE-85E1-1DE2E6D1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No botão Novo vamos modificar para ele chamar o </a:t>
            </a:r>
            <a:r>
              <a:rPr lang="pt-BR" dirty="0" err="1"/>
              <a:t>dialog</a:t>
            </a:r>
            <a:r>
              <a:rPr lang="pt-BR" dirty="0"/>
              <a:t> com o a entidade cursos instanciada.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27B04F-C137-403B-8B53-41003087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814221"/>
            <a:ext cx="8915400" cy="14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69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36A-ACA0-4F70-AD30-DBCAC9CD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partir daqui o registro será inserido porém a tabela não atualizará então é necessário atualizar o código.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C729E4E-49AB-4B47-A866-56604700B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361460"/>
            <a:ext cx="8915400" cy="30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61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DC95-B2AE-4E85-A3BD-1470AE58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ajustamos o método Novo para atualizar a lista de itens e o filtro.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5682453-0E3A-4241-A564-03FD3D1E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00" y="2139518"/>
            <a:ext cx="8201025" cy="370198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0FA0112-8D0A-452C-B301-8A4D3DEF785C}"/>
              </a:ext>
            </a:extLst>
          </p:cNvPr>
          <p:cNvCxnSpPr/>
          <p:nvPr/>
        </p:nvCxnSpPr>
        <p:spPr>
          <a:xfrm flipV="1">
            <a:off x="2325950" y="5433134"/>
            <a:ext cx="1766656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953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4DC24-2623-4B0E-B758-93805142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ajustar a </a:t>
            </a:r>
            <a:r>
              <a:rPr lang="pt-BR" dirty="0" err="1"/>
              <a:t>Tag</a:t>
            </a:r>
            <a:r>
              <a:rPr lang="pt-BR" dirty="0"/>
              <a:t> formulário da nossa tabela e indicar um id, assim teremos um identificador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9C497F-F1CE-45C6-BDD4-5F06BDAC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36668"/>
            <a:ext cx="8915400" cy="22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961FD-D234-40E1-8FBF-3AB5B03E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AC054EA-E61C-428E-A9A0-489E3D307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28477"/>
            <a:ext cx="8915400" cy="8803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142B60-AE36-4CCD-83FC-8E2028D8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308779"/>
            <a:ext cx="21621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957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11392-2450-465A-B26B-9C12144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inserir um identificador para a nossa </a:t>
            </a:r>
            <a:r>
              <a:rPr lang="pt-BR" dirty="0" err="1"/>
              <a:t>dataTable</a:t>
            </a:r>
            <a:r>
              <a:rPr lang="pt-BR" dirty="0"/>
              <a:t> também.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B72372E-52FA-4264-A74C-6EC7BFFD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33343"/>
            <a:ext cx="8915400" cy="25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04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1F971-86ED-4C1D-AB5C-A1C713A9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Vamos ajustar o botão gravar para gerar um evento de atualização da tabela(TAG DO AJAX).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A1A833E-C8BC-4A6E-88F7-0AC097996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3098308"/>
            <a:ext cx="8915400" cy="11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23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4D1E3-ECA8-4E32-A6AE-FE6ECC85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Já podemos testar o funcionamento do botão atualizando a tabela.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E5D73-7DBC-4B32-944D-1051CA35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Cadastremos um novo curso e validamos o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1324395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0BF5-0A78-41BD-B89A-1CE84BA8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limpar os campos do botão novo.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99117-696D-4520-A90D-92764E97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Precisamos inserir um id para o formulário e o painel grid de dentro do </a:t>
            </a:r>
            <a:r>
              <a:rPr lang="pt-BR" dirty="0" err="1"/>
              <a:t>dialog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A2E7C7-1611-4357-B09D-7CF0CA98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72" y="3166969"/>
            <a:ext cx="8194089" cy="15716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293A9C5-6670-458F-821D-6A40B3C8B43E}"/>
              </a:ext>
            </a:extLst>
          </p:cNvPr>
          <p:cNvCxnSpPr/>
          <p:nvPr/>
        </p:nvCxnSpPr>
        <p:spPr>
          <a:xfrm flipV="1">
            <a:off x="1695635" y="4358936"/>
            <a:ext cx="1322773" cy="3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387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4435-2347-4461-943F-547417B5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ajustar o botão Novo para limpar os campos.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DE1E32-D848-4168-8798-1EA9B255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6" y="2834839"/>
            <a:ext cx="8911687" cy="211816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053DD35-80CD-474F-8FA9-D5B625489C6A}"/>
              </a:ext>
            </a:extLst>
          </p:cNvPr>
          <p:cNvCxnSpPr/>
          <p:nvPr/>
        </p:nvCxnSpPr>
        <p:spPr>
          <a:xfrm flipV="1">
            <a:off x="1287262" y="4598633"/>
            <a:ext cx="1074198" cy="47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050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E0DF9-5C08-48BE-B371-9EC028D3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inserir uma mensagem de reposta na gravação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A9151-671F-4532-88A5-18312FE6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Porém evitando repetir o código em várias classes diferentes vamos aproveitar e criar uma classe no pacote útil para o mesmo.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EE6FC-D5EC-4DE5-BF94-05768A9C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44" y="2883381"/>
            <a:ext cx="8056578" cy="35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87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387C-78D7-4DA1-BB16-1AD33421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JSFutil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2C78CF9-7C6A-4250-85A6-E1FB24C9C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50" y="1905001"/>
            <a:ext cx="9098762" cy="44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54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8140-DA7E-4874-B373-29DE8CED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É necessário inserir o padrão </a:t>
            </a:r>
            <a:r>
              <a:rPr lang="pt-BR" dirty="0" err="1"/>
              <a:t>growl</a:t>
            </a:r>
            <a:r>
              <a:rPr lang="pt-BR" dirty="0"/>
              <a:t> no </a:t>
            </a:r>
            <a:r>
              <a:rPr lang="pt-BR" dirty="0" err="1"/>
              <a:t>template</a:t>
            </a:r>
            <a:r>
              <a:rPr lang="pt-BR" dirty="0"/>
              <a:t> para indicarmos o tipo de mensagem utilizada em todas as páginas.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55846E8-0954-4E06-9E63-732D4936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588" y="3060700"/>
            <a:ext cx="2914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63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C82C9-12F2-4F81-9A8D-FCCCCBD3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5"/>
          </a:xfrm>
        </p:spPr>
        <p:txBody>
          <a:bodyPr/>
          <a:lstStyle/>
          <a:p>
            <a:r>
              <a:rPr lang="pt-BR" dirty="0"/>
              <a:t>Código adicionado.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27CA0-15B1-4E86-937A-E683027E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9305"/>
            <a:ext cx="8915400" cy="4481917"/>
          </a:xfrm>
        </p:spPr>
        <p:txBody>
          <a:bodyPr/>
          <a:lstStyle/>
          <a:p>
            <a:r>
              <a:rPr lang="pt-BR" dirty="0"/>
              <a:t>Life = tempo de duração em milissegundos.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3EE18C-D3A9-4E99-A6BC-1D28F485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62" y="1926455"/>
            <a:ext cx="8877300" cy="410157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115FA69-178A-460D-9942-FE4AD4227983}"/>
              </a:ext>
            </a:extLst>
          </p:cNvPr>
          <p:cNvCxnSpPr/>
          <p:nvPr/>
        </p:nvCxnSpPr>
        <p:spPr>
          <a:xfrm flipV="1">
            <a:off x="1855433" y="3364637"/>
            <a:ext cx="1802167" cy="6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99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CED4-0447-4BC0-A194-B12C5ECB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Ajustamos </a:t>
            </a:r>
            <a:r>
              <a:rPr lang="pt-BR" dirty="0" err="1"/>
              <a:t>cursoBean</a:t>
            </a:r>
            <a:r>
              <a:rPr lang="pt-BR" dirty="0"/>
              <a:t> e inserimos as 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46D63-D166-4828-AFD8-0EC55933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o nosso </a:t>
            </a:r>
            <a:r>
              <a:rPr lang="pt-BR" dirty="0" err="1"/>
              <a:t>JSFutil</a:t>
            </a:r>
            <a:r>
              <a:rPr lang="pt-BR" dirty="0"/>
              <a:t> para o mesmo.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5B275E-BF94-4CC8-AD59-849188A1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16543"/>
            <a:ext cx="8915400" cy="34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5714-DC23-4EBF-BB03-B16EF3CE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não existe um usuário criado, pode-se utilizar o comando abaixo: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B621-FA5C-4955-96E0-F97CE7D3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GRANT ALL PRIVILEGES ON *.* TO '</a:t>
            </a:r>
            <a:r>
              <a:rPr lang="en-US" dirty="0" err="1"/>
              <a:t>curso</a:t>
            </a:r>
            <a:r>
              <a:rPr lang="en-US" dirty="0"/>
              <a:t>'@'localhost' IDENTIFIED BY '</a:t>
            </a:r>
            <a:r>
              <a:rPr lang="en-US" dirty="0" err="1"/>
              <a:t>meubanco</a:t>
            </a:r>
            <a:r>
              <a:rPr lang="en-US" dirty="0"/>
              <a:t>';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5625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9E6C-12F5-4692-8D24-46FDACE2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Incluímos o relacionamento do </a:t>
            </a:r>
            <a:r>
              <a:rPr lang="pt-BR" dirty="0" err="1"/>
              <a:t>growl</a:t>
            </a:r>
            <a:r>
              <a:rPr lang="pt-BR" dirty="0"/>
              <a:t> no botão Gravar.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10906F-E252-43FE-8CEC-7DB594553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69833"/>
            <a:ext cx="8915400" cy="2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909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6756-5FA6-44A2-8CEB-20D60D2C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Executemos o Sistema e verificamos a inclusão do </a:t>
            </a:r>
            <a:r>
              <a:rPr lang="pt-BR" dirty="0" err="1"/>
              <a:t>growl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4209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81F50-A937-4D81-B6F0-A656119B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os trabalhos com a exclusão.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682A7-E32C-468B-B1CB-36759AD2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inserir uma nova coluna na nossa tabela para que possamos inserir um botão de exclusão mas representado como ícone de exclusão.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Primefaces</a:t>
            </a:r>
            <a:r>
              <a:rPr lang="pt-BR" dirty="0"/>
              <a:t> suporta uso de componentes do </a:t>
            </a:r>
            <a:r>
              <a:rPr lang="pt-BR" dirty="0" err="1"/>
              <a:t>Jquery</a:t>
            </a:r>
            <a:r>
              <a:rPr lang="pt-BR" dirty="0"/>
              <a:t> então podemos inserir os ícones da lixeira.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D5927E-0844-42F5-8138-CDF7EB41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05125"/>
            <a:ext cx="6858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0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99F5-BB99-40CF-BA57-CC9C77C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Inserimos uma nova </a:t>
            </a:r>
            <a:r>
              <a:rPr lang="pt-BR" dirty="0" err="1"/>
              <a:t>dialog</a:t>
            </a:r>
            <a:r>
              <a:rPr lang="pt-BR" dirty="0"/>
              <a:t> na página de cursos.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8355F58-8CA5-48B4-91F5-BE3889F5A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10" y="1905000"/>
            <a:ext cx="10990555" cy="4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11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D8C07-BD2D-43AC-B320-26E874AC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861" y="17134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Alterar o botão da lixeira para passar os itens e os cursos selecionados para o </a:t>
            </a:r>
            <a:r>
              <a:rPr lang="pt-BR" dirty="0" err="1"/>
              <a:t>dialog</a:t>
            </a:r>
            <a:r>
              <a:rPr lang="pt-BR" dirty="0"/>
              <a:t> da lixeira.</a:t>
            </a:r>
            <a:br>
              <a:rPr lang="pt-BR" dirty="0"/>
            </a:br>
            <a:r>
              <a:rPr lang="pt-BR" sz="2200" dirty="0" err="1"/>
              <a:t>setPropertyActionListener</a:t>
            </a:r>
            <a:r>
              <a:rPr lang="pt-BR" sz="2200" dirty="0"/>
              <a:t> = serve para você fazer uma associação entre um objeto de sua página com um objeto de seu </a:t>
            </a:r>
            <a:r>
              <a:rPr lang="pt-BR" sz="2200" dirty="0" err="1"/>
              <a:t>managed</a:t>
            </a:r>
            <a:r>
              <a:rPr lang="pt-BR" sz="2200" dirty="0"/>
              <a:t> </a:t>
            </a:r>
            <a:r>
              <a:rPr lang="pt-BR" sz="2200" dirty="0" err="1"/>
              <a:t>bean</a:t>
            </a:r>
            <a:r>
              <a:rPr lang="pt-BR" sz="2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DD3907-6D82-4526-A1CB-652F9B92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77" y="2814891"/>
            <a:ext cx="10156054" cy="29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17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9522-6F4B-4600-AC93-8ECBA7A2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Bean</a:t>
            </a:r>
            <a:r>
              <a:rPr lang="pt-BR" dirty="0"/>
              <a:t> de curso criamos um novo método para excluir curso.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2C8A98E-A379-48A9-BDEE-F39A79BAE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45187"/>
            <a:ext cx="8915400" cy="35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5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D39F-D365-412D-863B-5F2E8EAD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Ajustamos o </a:t>
            </a:r>
            <a:r>
              <a:rPr lang="pt-BR" dirty="0" err="1"/>
              <a:t>Dialog</a:t>
            </a:r>
            <a:r>
              <a:rPr lang="pt-BR" dirty="0"/>
              <a:t> para associar a exclusão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74214-E65C-49D3-B648-D9F10936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3129314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1A746C-5AE3-40E2-BE5C-F347DFD4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009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9DFD497-3382-4BB3-997A-E415944301EB}"/>
              </a:ext>
            </a:extLst>
          </p:cNvPr>
          <p:cNvCxnSpPr/>
          <p:nvPr/>
        </p:nvCxnSpPr>
        <p:spPr>
          <a:xfrm flipH="1">
            <a:off x="8442664" y="2095130"/>
            <a:ext cx="1518082" cy="170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674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AB76A-9704-4AB7-9C23-51C51F1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exclusão estará funcionando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54897-5FB8-4023-BB31-116B5EE8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Validamos.</a:t>
            </a:r>
          </a:p>
        </p:txBody>
      </p:sp>
    </p:spTree>
    <p:extLst>
      <p:ext uri="{BB962C8B-B14F-4D97-AF65-F5344CB8AC3E}">
        <p14:creationId xmlns:p14="http://schemas.microsoft.com/office/powerpoint/2010/main" val="215273550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4198</TotalTime>
  <Words>1461</Words>
  <Application>Microsoft Office PowerPoint</Application>
  <PresentationFormat>Widescreen</PresentationFormat>
  <Paragraphs>177</Paragraphs>
  <Slides>98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2" baseType="lpstr">
      <vt:lpstr>Arial</vt:lpstr>
      <vt:lpstr>Century Gothic</vt:lpstr>
      <vt:lpstr>Wingdings 3</vt:lpstr>
      <vt:lpstr>Cacho</vt:lpstr>
      <vt:lpstr>Curso livre de Java 2</vt:lpstr>
      <vt:lpstr>Não Gostou do Tema? Pode Trocar!!!!</vt:lpstr>
      <vt:lpstr>Troque a gosto.</vt:lpstr>
      <vt:lpstr>Vamos ajustar a página como entrada principal</vt:lpstr>
      <vt:lpstr>Como ficará depois de ajustado</vt:lpstr>
      <vt:lpstr>Criando o banco de dados</vt:lpstr>
      <vt:lpstr>Executemos</vt:lpstr>
      <vt:lpstr>Resultado</vt:lpstr>
      <vt:lpstr>Se não existe um usuário criado, pode-se utilizar o comando abaixo:</vt:lpstr>
      <vt:lpstr>Criando as tabelas</vt:lpstr>
      <vt:lpstr>Vamos agora criar as classes da entidades do banco na pasta Domain.</vt:lpstr>
      <vt:lpstr>Vamos criar as variáveis obedecendo os campos das tabelas – Lembre-se dos GETTERS AND SETTERS</vt:lpstr>
      <vt:lpstr>Alunos</vt:lpstr>
      <vt:lpstr>Instrutores</vt:lpstr>
      <vt:lpstr>Cursos</vt:lpstr>
      <vt:lpstr>Turmas</vt:lpstr>
      <vt:lpstr>Matriculas</vt:lpstr>
      <vt:lpstr>Vamos criar a conexão ao Banco de dados.</vt:lpstr>
      <vt:lpstr>Conteúdo.</vt:lpstr>
      <vt:lpstr>Criando as classes DAO para Acesso as entidades</vt:lpstr>
      <vt:lpstr>Apresentação do PowerPoint</vt:lpstr>
      <vt:lpstr>Testando se grava no Banco</vt:lpstr>
      <vt:lpstr>Vamos criar a exclusão</vt:lpstr>
      <vt:lpstr>Vamos testar a exclusão</vt:lpstr>
      <vt:lpstr>Vamos criar o método de edição.</vt:lpstr>
      <vt:lpstr>Testando a edição</vt:lpstr>
      <vt:lpstr>Criando Método de Busca</vt:lpstr>
      <vt:lpstr>Vamos criar uma massa para testar as buscas</vt:lpstr>
      <vt:lpstr>Executando a massa</vt:lpstr>
      <vt:lpstr>Avaliando no banco de dados</vt:lpstr>
      <vt:lpstr>Testando a busca</vt:lpstr>
      <vt:lpstr>Criando uma busca por listagem</vt:lpstr>
      <vt:lpstr>Testando</vt:lpstr>
      <vt:lpstr>Criando Busca Por Nome Curso</vt:lpstr>
      <vt:lpstr>Testando Busca Nome Curso</vt:lpstr>
      <vt:lpstr>Com o banco criado vamos criar uma Página JSF de Cursos dentro Pages</vt:lpstr>
      <vt:lpstr>Vamos seguir o mesmo padrão de montagem da principal então podemos copiar e colar por cima na pagina Cursos</vt:lpstr>
      <vt:lpstr>Vamos inserir uma tabela advinda do componente DataTable do Primefaces</vt:lpstr>
      <vt:lpstr>A Tabela Rascunhada</vt:lpstr>
      <vt:lpstr>Vamos testar</vt:lpstr>
      <vt:lpstr>Vamos criar as classes bean para ligação da página XHTML com o banco de dados</vt:lpstr>
      <vt:lpstr>Vamos importar o ManagedBean e o ViewScoped</vt:lpstr>
      <vt:lpstr>Vamos dar um nome de referencia para ManagedBean</vt:lpstr>
      <vt:lpstr>Antes de Continuarmos um adendo. O que é uma anotação Java @</vt:lpstr>
      <vt:lpstr>Construirmos o conteúdo da classe que no caso é um atributo de lista e a entidade curso com os seus Getters e Setters </vt:lpstr>
      <vt:lpstr>Apresentação do PowerPoint</vt:lpstr>
      <vt:lpstr>Apresentação do PowerPoint</vt:lpstr>
      <vt:lpstr>Após criamos a Classe Bean vamos associar a mesma a nossa pagina Cursos</vt:lpstr>
      <vt:lpstr>Vamos voltar a nossa classe CursosBean e criar um método para chamar a nossa pesquisa para preencher a tabela.</vt:lpstr>
      <vt:lpstr>Agora precisamos fazer com que a página Cursos receba os valores e os coloque nos locais corretos.</vt:lpstr>
      <vt:lpstr>Vamos adicionar um importação a página que não tem para poder mostrar valores.</vt:lpstr>
      <vt:lpstr>Agora podemos utilizar o outputText que tem a função de escrever em tela.</vt:lpstr>
      <vt:lpstr>Vamos testar, no momento que testei encontrei um bug que ele não conseguia encontrar o registro do Driver precisei incluir manualmente no Connection Factory</vt:lpstr>
      <vt:lpstr>O retorno deve ser</vt:lpstr>
      <vt:lpstr>Vamos inserir uma paginação na tabela</vt:lpstr>
      <vt:lpstr>Vamos inserir mais cursos na tabela para que possamos testar a paginação.</vt:lpstr>
      <vt:lpstr>Agora vamos inserir um filtro para buscar valores na tabela</vt:lpstr>
      <vt:lpstr>Vamos agora usar o comando sortBy para que as colunas sejam ordenáveis</vt:lpstr>
      <vt:lpstr>O segundo passo é ajustar o nosso managed Bean para suportar filtro sem impactar a nossa consulta.</vt:lpstr>
      <vt:lpstr>No método buscarPesquisa repare como as listas estão sendo populadas.</vt:lpstr>
      <vt:lpstr>Agora vamos ajustar o dataTable para suportar um filtro dinâmico.</vt:lpstr>
      <vt:lpstr>Criemos uma cabeçalho para o nosso dataTable e inserimos um campo para busca</vt:lpstr>
      <vt:lpstr>Precisamos indicar que todos os campos tem filtro pelo comando filterBy</vt:lpstr>
      <vt:lpstr>Vamos ajustar agora o CSS para alinhar a busca do cabeçalho e esconder os filtros dos campos</vt:lpstr>
      <vt:lpstr>Se executarmos agora o filtro deve está funcionando.</vt:lpstr>
      <vt:lpstr>Vamos inserir um botão novo para cadastro, que vai aparecer um dialog com os campos para cadastrar. </vt:lpstr>
      <vt:lpstr>Vamos adicionar mais informações</vt:lpstr>
      <vt:lpstr>Vamos inserir colunas e então colocar os campos e dois botões dentro do dialog</vt:lpstr>
      <vt:lpstr>Para conferencia deve está assim no momento.</vt:lpstr>
      <vt:lpstr>Vamos colocar o botão no nosso datable para ser visualizado.</vt:lpstr>
      <vt:lpstr>Vamos atribuir para o botão cancelar do dialog fechar a janela.</vt:lpstr>
      <vt:lpstr>Criada a variável que se refere a Cursos podemos ligar os campos do nosso dialog. Voltamos a nossa página.</vt:lpstr>
      <vt:lpstr>Vamos construir na bean um método para acesso a DAO e salvar.</vt:lpstr>
      <vt:lpstr>Vamos construir um método para iniciar a geração do objeto curso.</vt:lpstr>
      <vt:lpstr>Agora no botão Gravar vamos adicionar a chamada</vt:lpstr>
      <vt:lpstr>No botão Novo vamos modificar para ele chamar o dialog com o a entidade cursos instanciada.</vt:lpstr>
      <vt:lpstr>A partir daqui o registro será inserido porém a tabela não atualizará então é necessário atualizar o código.</vt:lpstr>
      <vt:lpstr>Primeiro ajustamos o método Novo para atualizar a lista de itens e o filtro.</vt:lpstr>
      <vt:lpstr>Vamos ajustar a Tag formulário da nossa tabela e indicar um id, assim teremos um identificador</vt:lpstr>
      <vt:lpstr>Vamos inserir um identificador para a nossa dataTable também.</vt:lpstr>
      <vt:lpstr>Vamos ajustar o botão gravar para gerar um evento de atualização da tabela(TAG DO AJAX).</vt:lpstr>
      <vt:lpstr>Já podemos testar o funcionamento do botão atualizando a tabela.</vt:lpstr>
      <vt:lpstr>Vamos limpar os campos do botão novo.</vt:lpstr>
      <vt:lpstr>Vamos ajustar o botão Novo para limpar os campos. </vt:lpstr>
      <vt:lpstr>Vamos inserir uma mensagem de reposta na gravação</vt:lpstr>
      <vt:lpstr>Classe JSFutil</vt:lpstr>
      <vt:lpstr>É necessário inserir o padrão growl no template para indicarmos o tipo de mensagem utilizada em todas as páginas.</vt:lpstr>
      <vt:lpstr>Código adicionado.</vt:lpstr>
      <vt:lpstr>Ajustamos cursoBean e inserimos as mensagens</vt:lpstr>
      <vt:lpstr>Incluímos o relacionamento do growl no botão Gravar.</vt:lpstr>
      <vt:lpstr>Executemos o Sistema e verificamos a inclusão do growl.</vt:lpstr>
      <vt:lpstr>Começando os trabalhos com a exclusão.</vt:lpstr>
      <vt:lpstr>Inserimos uma nova dialog na página de cursos.</vt:lpstr>
      <vt:lpstr>Alterar o botão da lixeira para passar os itens e os cursos selecionados para o dialog da lixeira. setPropertyActionListener = serve para você fazer uma associação entre um objeto de sua página com um objeto de seu managed bean.</vt:lpstr>
      <vt:lpstr>No Managed Bean de curso criamos um novo método para excluir curso.</vt:lpstr>
      <vt:lpstr>Ajustamos o Dialog para associar a exclusão</vt:lpstr>
      <vt:lpstr>Apresentação do PowerPoint</vt:lpstr>
      <vt:lpstr>A exclusão estará funcionando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livre de Java 2</dc:title>
  <dc:creator>Usuário do Windows</dc:creator>
  <cp:lastModifiedBy>Usuário do Windows</cp:lastModifiedBy>
  <cp:revision>134</cp:revision>
  <dcterms:created xsi:type="dcterms:W3CDTF">2019-05-13T18:36:13Z</dcterms:created>
  <dcterms:modified xsi:type="dcterms:W3CDTF">2019-07-11T22:22:30Z</dcterms:modified>
</cp:coreProperties>
</file>