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78" r:id="rId13"/>
    <p:sldId id="270" r:id="rId14"/>
    <p:sldId id="275" r:id="rId15"/>
    <p:sldId id="276" r:id="rId16"/>
    <p:sldId id="266" r:id="rId17"/>
    <p:sldId id="279" r:id="rId18"/>
    <p:sldId id="271" r:id="rId19"/>
    <p:sldId id="267" r:id="rId20"/>
    <p:sldId id="272" r:id="rId21"/>
    <p:sldId id="273" r:id="rId22"/>
    <p:sldId id="268" r:id="rId23"/>
    <p:sldId id="269" r:id="rId24"/>
    <p:sldId id="274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4E0EF-9DF7-4ADF-A367-70C35DE4C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dirty="0"/>
              <a:t>Aprendendo Programar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4833B3-4326-47E2-B58F-8DEE55F51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Java Básico – Paradigma Orientado a Objetos</a:t>
            </a:r>
          </a:p>
          <a:p>
            <a:r>
              <a:rPr lang="pt-BR" dirty="0"/>
              <a:t>Aula 2</a:t>
            </a:r>
          </a:p>
        </p:txBody>
      </p:sp>
    </p:spTree>
    <p:extLst>
      <p:ext uri="{BB962C8B-B14F-4D97-AF65-F5344CB8AC3E}">
        <p14:creationId xmlns:p14="http://schemas.microsoft.com/office/powerpoint/2010/main" val="415487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0542E-89DA-45CE-BD33-797D802B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Fluxo Condicional - IF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742842-D2B3-47F4-BDDD-480605C3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	</a:t>
            </a:r>
            <a:r>
              <a:rPr lang="pt-BR" sz="3200" dirty="0" err="1"/>
              <a:t>if</a:t>
            </a:r>
            <a:r>
              <a:rPr lang="pt-BR" sz="3200" dirty="0"/>
              <a:t> ( expressão booleana ) {</a:t>
            </a:r>
          </a:p>
          <a:p>
            <a:pPr marL="0" indent="0">
              <a:buNone/>
            </a:pPr>
            <a:r>
              <a:rPr lang="pt-BR" sz="3200" dirty="0"/>
              <a:t> 		bloco 1; </a:t>
            </a:r>
          </a:p>
          <a:p>
            <a:pPr marL="0" indent="0">
              <a:buNone/>
            </a:pPr>
            <a:r>
              <a:rPr lang="pt-BR" sz="3200" dirty="0"/>
              <a:t>	} </a:t>
            </a:r>
          </a:p>
          <a:p>
            <a:pPr marL="0" indent="0">
              <a:buNone/>
            </a:pPr>
            <a:r>
              <a:rPr lang="pt-BR" sz="3200" dirty="0"/>
              <a:t>	</a:t>
            </a:r>
            <a:r>
              <a:rPr lang="pt-BR" sz="3200" dirty="0" err="1"/>
              <a:t>else</a:t>
            </a:r>
            <a:r>
              <a:rPr lang="pt-BR" sz="3200" dirty="0"/>
              <a:t> { </a:t>
            </a:r>
          </a:p>
          <a:p>
            <a:pPr marL="0" indent="0">
              <a:buNone/>
            </a:pPr>
            <a:r>
              <a:rPr lang="pt-BR" sz="3200" dirty="0"/>
              <a:t>		bloco2; 	</a:t>
            </a:r>
          </a:p>
          <a:p>
            <a:pPr marL="0" indent="0">
              <a:buNone/>
            </a:pPr>
            <a:r>
              <a:rPr lang="pt-BR" sz="32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32872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61C34-E763-417E-9AB0-76C507CE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Fluxogramas em </a:t>
            </a:r>
            <a:r>
              <a:rPr lang="pt-BR" dirty="0" err="1"/>
              <a:t>If</a:t>
            </a:r>
            <a:r>
              <a:rPr lang="pt-BR" dirty="0"/>
              <a:t> Simples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8198ED9-4D3A-495B-84BD-5F542E65B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0930" y="1742839"/>
            <a:ext cx="6411947" cy="4348331"/>
          </a:xfrm>
        </p:spPr>
      </p:pic>
    </p:spTree>
    <p:extLst>
      <p:ext uri="{BB962C8B-B14F-4D97-AF65-F5344CB8AC3E}">
        <p14:creationId xmlns:p14="http://schemas.microsoft.com/office/powerpoint/2010/main" val="359844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8D16F-C842-4C2F-BE1C-FDAD48F7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 </a:t>
            </a:r>
            <a:r>
              <a:rPr lang="pt-BR" dirty="0" err="1"/>
              <a:t>If</a:t>
            </a:r>
            <a:r>
              <a:rPr lang="pt-BR" dirty="0"/>
              <a:t> - </a:t>
            </a:r>
            <a:r>
              <a:rPr lang="pt-BR" dirty="0" err="1"/>
              <a:t>else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3763F0C-2006-4B73-896E-BE89E211E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599" y="1905000"/>
            <a:ext cx="7168051" cy="4403580"/>
          </a:xfrm>
        </p:spPr>
      </p:pic>
    </p:spTree>
    <p:extLst>
      <p:ext uri="{BB962C8B-B14F-4D97-AF65-F5344CB8AC3E}">
        <p14:creationId xmlns:p14="http://schemas.microsoft.com/office/powerpoint/2010/main" val="319922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03DC8-B5B0-4363-8C44-13595017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Fluxo Condicional - IF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359812-39D7-4AE3-B6F9-A610C13A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isidade</a:t>
            </a:r>
            <a:r>
              <a:rPr lang="pt-BR" dirty="0"/>
              <a:t>(){</a:t>
            </a:r>
          </a:p>
          <a:p>
            <a:pPr marL="0" indent="0">
              <a:buNone/>
            </a:pPr>
            <a:r>
              <a:rPr lang="pt-BR" dirty="0"/>
              <a:t>        		</a:t>
            </a:r>
            <a:r>
              <a:rPr lang="pt-BR" dirty="0" err="1"/>
              <a:t>if</a:t>
            </a:r>
            <a:r>
              <a:rPr lang="pt-BR" dirty="0"/>
              <a:t> (idade &gt; 20){</a:t>
            </a:r>
          </a:p>
          <a:p>
            <a:pPr marL="0" indent="0">
              <a:buNone/>
            </a:pPr>
            <a:r>
              <a:rPr lang="pt-BR" dirty="0"/>
              <a:t>           			 </a:t>
            </a:r>
            <a:r>
              <a:rPr lang="pt-BR" dirty="0" err="1"/>
              <a:t>return</a:t>
            </a:r>
            <a:r>
              <a:rPr lang="pt-BR" dirty="0"/>
              <a:t> "Está Velho!";</a:t>
            </a:r>
          </a:p>
          <a:p>
            <a:pPr marL="0" indent="0">
              <a:buNone/>
            </a:pPr>
            <a:r>
              <a:rPr lang="pt-BR" dirty="0"/>
              <a:t>        		}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        			</a:t>
            </a:r>
            <a:r>
              <a:rPr lang="pt-BR" dirty="0" err="1"/>
              <a:t>return</a:t>
            </a:r>
            <a:r>
              <a:rPr lang="pt-BR" dirty="0"/>
              <a:t> "Criança Ainda";</a:t>
            </a:r>
          </a:p>
          <a:p>
            <a:pPr marL="0" indent="0">
              <a:buNone/>
            </a:pPr>
            <a:r>
              <a:rPr lang="pt-BR" dirty="0"/>
              <a:t>        			}</a:t>
            </a:r>
          </a:p>
          <a:p>
            <a:pPr marL="0" indent="0">
              <a:buNone/>
            </a:pPr>
            <a:r>
              <a:rPr lang="pt-BR" dirty="0"/>
              <a:t>    			}</a:t>
            </a:r>
          </a:p>
        </p:txBody>
      </p:sp>
    </p:spTree>
    <p:extLst>
      <p:ext uri="{BB962C8B-B14F-4D97-AF65-F5344CB8AC3E}">
        <p14:creationId xmlns:p14="http://schemas.microsoft.com/office/powerpoint/2010/main" val="89930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22DFE-F671-4980-83BC-A77E5EFD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Ternário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0C46A6-1061-4AAD-B0D7-704C99CF3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(</a:t>
            </a:r>
            <a:r>
              <a:rPr lang="pt-BR" sz="2800" dirty="0"/>
              <a:t>expressão booleana) ? código 1 : código 2;</a:t>
            </a:r>
          </a:p>
          <a:p>
            <a:pPr marL="0" indent="0">
              <a:buNone/>
            </a:pPr>
            <a:r>
              <a:rPr lang="pt-BR" dirty="0"/>
              <a:t>O operador ternário é um recurso para tomada de decisões com objetivo similar ao do </a:t>
            </a:r>
            <a:r>
              <a:rPr lang="pt-BR" dirty="0" err="1"/>
              <a:t>if</a:t>
            </a:r>
            <a:r>
              <a:rPr lang="pt-BR" dirty="0"/>
              <a:t>/</a:t>
            </a:r>
            <a:r>
              <a:rPr lang="pt-BR" dirty="0" err="1"/>
              <a:t>else</a:t>
            </a:r>
            <a:r>
              <a:rPr lang="pt-BR" dirty="0"/>
              <a:t>, mas que é codificado em apenas uma linha.</a:t>
            </a:r>
          </a:p>
          <a:p>
            <a:pPr marL="0" indent="0">
              <a:buNone/>
            </a:pPr>
            <a:r>
              <a:rPr lang="pt-BR" dirty="0"/>
              <a:t>Ao avaliar a expressão booleana, caso ela seja verdadeira, o código 1, declarado após o ponto de interrogação (?) será executado; do contrário, o programa irá executar o código 2, declarado após os dois pontos (:).</a:t>
            </a:r>
          </a:p>
        </p:txBody>
      </p:sp>
    </p:spTree>
    <p:extLst>
      <p:ext uri="{BB962C8B-B14F-4D97-AF65-F5344CB8AC3E}">
        <p14:creationId xmlns:p14="http://schemas.microsoft.com/office/powerpoint/2010/main" val="401830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ED7A2-3E63-44B0-9434-32A1B95D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Operador Ternário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140732-885E-4418-B98C-C2FD36A42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numeroDias</a:t>
            </a:r>
            <a:r>
              <a:rPr lang="pt-BR" dirty="0"/>
              <a:t> = //valor entre 1 e 30</a:t>
            </a:r>
          </a:p>
          <a:p>
            <a:pPr marL="0" indent="0">
              <a:buNone/>
            </a:pPr>
            <a:r>
              <a:rPr lang="pt-BR" dirty="0" err="1"/>
              <a:t>System.out.println</a:t>
            </a:r>
            <a:r>
              <a:rPr lang="pt-BR" dirty="0"/>
              <a:t>((</a:t>
            </a:r>
            <a:r>
              <a:rPr lang="pt-BR" dirty="0" err="1"/>
              <a:t>numeroDias</a:t>
            </a:r>
            <a:r>
              <a:rPr lang="pt-BR" dirty="0"/>
              <a:t> &lt; 15) ? “Primeira quinzena” : “Segunda quinzena”);</a:t>
            </a:r>
          </a:p>
        </p:txBody>
      </p:sp>
    </p:spTree>
    <p:extLst>
      <p:ext uri="{BB962C8B-B14F-4D97-AF65-F5344CB8AC3E}">
        <p14:creationId xmlns:p14="http://schemas.microsoft.com/office/powerpoint/2010/main" val="295123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CAE8-AD94-4F3D-B169-93D5E11D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Fluxo Seleção - Switch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9B0975-2DF0-4454-97FA-943528FD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switch ( expressão ) { </a:t>
            </a:r>
          </a:p>
          <a:p>
            <a:pPr marL="0" indent="0">
              <a:buNone/>
            </a:pPr>
            <a:r>
              <a:rPr lang="pt-BR" dirty="0"/>
              <a:t>		case valor1: bloco1;</a:t>
            </a:r>
          </a:p>
          <a:p>
            <a:pPr marL="0" indent="0">
              <a:buNone/>
            </a:pPr>
            <a:r>
              <a:rPr lang="pt-BR" dirty="0"/>
              <a:t> 		break; </a:t>
            </a:r>
          </a:p>
          <a:p>
            <a:pPr marL="0" indent="0">
              <a:buNone/>
            </a:pPr>
            <a:r>
              <a:rPr lang="pt-BR" dirty="0"/>
              <a:t>		case valor2: bloco2; </a:t>
            </a:r>
          </a:p>
          <a:p>
            <a:pPr marL="0" indent="0">
              <a:buNone/>
            </a:pPr>
            <a:r>
              <a:rPr lang="pt-BR" dirty="0"/>
              <a:t>		break; </a:t>
            </a:r>
          </a:p>
          <a:p>
            <a:pPr marL="0" indent="0">
              <a:buNone/>
            </a:pPr>
            <a:r>
              <a:rPr lang="pt-BR" dirty="0"/>
              <a:t>		... case </a:t>
            </a:r>
            <a:r>
              <a:rPr lang="pt-BR" dirty="0" err="1"/>
              <a:t>valorN</a:t>
            </a:r>
            <a:r>
              <a:rPr lang="pt-BR" dirty="0"/>
              <a:t>: </a:t>
            </a:r>
            <a:r>
              <a:rPr lang="pt-BR" dirty="0" err="1"/>
              <a:t>blocoN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	 break; </a:t>
            </a:r>
          </a:p>
          <a:p>
            <a:pPr marL="0" indent="0">
              <a:buNone/>
            </a:pPr>
            <a:r>
              <a:rPr lang="pt-BR" dirty="0"/>
              <a:t>		default: bloco N+1; </a:t>
            </a:r>
          </a:p>
          <a:p>
            <a:pPr marL="0" indent="0">
              <a:buNone/>
            </a:pPr>
            <a:r>
              <a:rPr lang="pt-BR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36521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09DC0-2C29-40EC-B3BA-3B65AE29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 Switch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8A0626A-E043-47A7-964F-7ADB8F033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183" y="1699851"/>
            <a:ext cx="5752731" cy="4584908"/>
          </a:xfrm>
        </p:spPr>
      </p:pic>
    </p:spTree>
    <p:extLst>
      <p:ext uri="{BB962C8B-B14F-4D97-AF65-F5344CB8AC3E}">
        <p14:creationId xmlns:p14="http://schemas.microsoft.com/office/powerpoint/2010/main" val="3516157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67D62-5103-4943-857F-AD3C497C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fluxo de seleção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029D92-AD4E-4958-B57A-DA5C4385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726" y="1535837"/>
            <a:ext cx="9089886" cy="43753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sz="5600" dirty="0" err="1"/>
              <a:t>public</a:t>
            </a:r>
            <a:r>
              <a:rPr lang="pt-BR" sz="5600" dirty="0"/>
              <a:t> </a:t>
            </a:r>
            <a:r>
              <a:rPr lang="pt-BR" sz="5600" dirty="0" err="1"/>
              <a:t>String</a:t>
            </a:r>
            <a:r>
              <a:rPr lang="pt-BR" sz="5600" dirty="0"/>
              <a:t> </a:t>
            </a:r>
            <a:r>
              <a:rPr lang="pt-BR" sz="5600" dirty="0" err="1"/>
              <a:t>devolveTime</a:t>
            </a:r>
            <a:r>
              <a:rPr lang="pt-BR" sz="5600" dirty="0"/>
              <a:t>(</a:t>
            </a:r>
            <a:r>
              <a:rPr lang="pt-BR" sz="5600" dirty="0" err="1"/>
              <a:t>int</a:t>
            </a:r>
            <a:r>
              <a:rPr lang="pt-BR" sz="5600" dirty="0"/>
              <a:t> numero){</a:t>
            </a:r>
          </a:p>
          <a:p>
            <a:pPr marL="0" indent="0">
              <a:buNone/>
            </a:pPr>
            <a:r>
              <a:rPr lang="pt-BR" sz="5600" dirty="0"/>
              <a:t>        </a:t>
            </a:r>
            <a:r>
              <a:rPr lang="pt-BR" sz="5600" dirty="0" err="1"/>
              <a:t>String</a:t>
            </a:r>
            <a:r>
              <a:rPr lang="pt-BR" sz="5600" dirty="0"/>
              <a:t> </a:t>
            </a:r>
            <a:r>
              <a:rPr lang="pt-BR" sz="5600" dirty="0" err="1"/>
              <a:t>variavel</a:t>
            </a:r>
            <a:r>
              <a:rPr lang="pt-BR" sz="5600" dirty="0"/>
              <a:t>;</a:t>
            </a:r>
          </a:p>
          <a:p>
            <a:pPr marL="0" indent="0">
              <a:buNone/>
            </a:pPr>
            <a:r>
              <a:rPr lang="pt-BR" sz="5600" dirty="0"/>
              <a:t>        switch (numero) {</a:t>
            </a:r>
          </a:p>
          <a:p>
            <a:pPr marL="0" indent="0">
              <a:buNone/>
            </a:pPr>
            <a:r>
              <a:rPr lang="pt-BR" sz="5600" dirty="0"/>
              <a:t>            case 1:</a:t>
            </a:r>
          </a:p>
          <a:p>
            <a:pPr marL="0" indent="0">
              <a:buNone/>
            </a:pPr>
            <a:r>
              <a:rPr lang="pt-BR" sz="5600" dirty="0"/>
              <a:t>                    </a:t>
            </a:r>
            <a:r>
              <a:rPr lang="pt-BR" sz="5600" dirty="0" err="1"/>
              <a:t>variavel</a:t>
            </a:r>
            <a:r>
              <a:rPr lang="pt-BR" sz="5600" dirty="0"/>
              <a:t> = "Flamengo"; break;                   </a:t>
            </a:r>
          </a:p>
          <a:p>
            <a:pPr marL="0" indent="0">
              <a:buNone/>
            </a:pPr>
            <a:r>
              <a:rPr lang="pt-BR" sz="5600" dirty="0"/>
              <a:t>            case 2:</a:t>
            </a:r>
          </a:p>
          <a:p>
            <a:pPr marL="0" indent="0">
              <a:buNone/>
            </a:pPr>
            <a:r>
              <a:rPr lang="pt-BR" sz="5600" dirty="0"/>
              <a:t>                    </a:t>
            </a:r>
            <a:r>
              <a:rPr lang="pt-BR" sz="5600" dirty="0" err="1"/>
              <a:t>variavel</a:t>
            </a:r>
            <a:r>
              <a:rPr lang="pt-BR" sz="5600" dirty="0"/>
              <a:t> = "Vasco"; break;</a:t>
            </a:r>
          </a:p>
          <a:p>
            <a:pPr marL="0" indent="0">
              <a:buNone/>
            </a:pPr>
            <a:r>
              <a:rPr lang="pt-BR" sz="5600" dirty="0"/>
              <a:t>            case 3:</a:t>
            </a:r>
          </a:p>
          <a:p>
            <a:pPr marL="0" indent="0">
              <a:buNone/>
            </a:pPr>
            <a:r>
              <a:rPr lang="pt-BR" sz="5600" dirty="0"/>
              <a:t>                    </a:t>
            </a:r>
            <a:r>
              <a:rPr lang="pt-BR" sz="5600" dirty="0" err="1"/>
              <a:t>variavel</a:t>
            </a:r>
            <a:r>
              <a:rPr lang="pt-BR" sz="5600" dirty="0"/>
              <a:t> = "Fluminense"; break;</a:t>
            </a:r>
          </a:p>
          <a:p>
            <a:pPr marL="0" indent="0">
              <a:buNone/>
            </a:pPr>
            <a:r>
              <a:rPr lang="pt-BR" sz="5600" dirty="0"/>
              <a:t>            case 4: </a:t>
            </a:r>
          </a:p>
          <a:p>
            <a:pPr marL="0" indent="0">
              <a:buNone/>
            </a:pPr>
            <a:r>
              <a:rPr lang="pt-BR" sz="5600" dirty="0"/>
              <a:t>                    </a:t>
            </a:r>
            <a:r>
              <a:rPr lang="pt-BR" sz="5600" dirty="0" err="1"/>
              <a:t>variavel</a:t>
            </a:r>
            <a:r>
              <a:rPr lang="pt-BR" sz="5600" dirty="0"/>
              <a:t> = "Botafogo"; break;</a:t>
            </a:r>
          </a:p>
          <a:p>
            <a:pPr marL="0" indent="0">
              <a:buNone/>
            </a:pPr>
            <a:r>
              <a:rPr lang="pt-BR" sz="5600" dirty="0"/>
              <a:t>            default:</a:t>
            </a:r>
          </a:p>
          <a:p>
            <a:pPr marL="0" indent="0">
              <a:buNone/>
            </a:pPr>
            <a:r>
              <a:rPr lang="pt-BR" sz="5600" dirty="0"/>
              <a:t>                    </a:t>
            </a:r>
            <a:r>
              <a:rPr lang="pt-BR" sz="5600" dirty="0" err="1"/>
              <a:t>return</a:t>
            </a:r>
            <a:r>
              <a:rPr lang="pt-BR" sz="5600" dirty="0"/>
              <a:t> "Não escolhido"; </a:t>
            </a:r>
          </a:p>
          <a:p>
            <a:pPr marL="0" indent="0">
              <a:buNone/>
            </a:pPr>
            <a:r>
              <a:rPr lang="pt-BR" sz="5600" dirty="0"/>
              <a:t>             }</a:t>
            </a:r>
          </a:p>
          <a:p>
            <a:pPr marL="0" indent="0">
              <a:buNone/>
            </a:pPr>
            <a:r>
              <a:rPr lang="pt-BR" sz="5600" dirty="0"/>
              <a:t>        </a:t>
            </a:r>
            <a:r>
              <a:rPr lang="pt-BR" sz="5600" dirty="0" err="1"/>
              <a:t>return</a:t>
            </a:r>
            <a:r>
              <a:rPr lang="pt-BR" sz="5600" dirty="0"/>
              <a:t> </a:t>
            </a:r>
            <a:r>
              <a:rPr lang="pt-BR" sz="5600" dirty="0" err="1"/>
              <a:t>variavel</a:t>
            </a:r>
            <a:r>
              <a:rPr lang="pt-BR" sz="5600" dirty="0"/>
              <a:t>;</a:t>
            </a:r>
          </a:p>
          <a:p>
            <a:pPr marL="0" indent="0">
              <a:buNone/>
            </a:pPr>
            <a:r>
              <a:rPr lang="pt-BR" sz="5600" dirty="0"/>
              <a:t>        </a:t>
            </a:r>
          </a:p>
          <a:p>
            <a:pPr marL="0" indent="0">
              <a:buNone/>
            </a:pPr>
            <a:r>
              <a:rPr lang="pt-BR" sz="5600" dirty="0"/>
              <a:t>    }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498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EA880-E018-42B9-B9D9-FA52D5C9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Fluxo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75F1E0-F2A9-4EAD-AB84-5293BF43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while</a:t>
            </a:r>
            <a:r>
              <a:rPr lang="pt-BR" dirty="0"/>
              <a:t> ( expressão booleana ) { </a:t>
            </a:r>
          </a:p>
          <a:p>
            <a:pPr marL="0" indent="0">
              <a:buNone/>
            </a:pPr>
            <a:r>
              <a:rPr lang="pt-BR" dirty="0"/>
              <a:t>bloco;</a:t>
            </a:r>
          </a:p>
          <a:p>
            <a:pPr marL="0" indent="0">
              <a:buNone/>
            </a:pPr>
            <a:r>
              <a:rPr lang="pt-BR" dirty="0"/>
              <a:t>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do { </a:t>
            </a:r>
          </a:p>
          <a:p>
            <a:pPr marL="0" indent="0">
              <a:buNone/>
            </a:pPr>
            <a:r>
              <a:rPr lang="pt-BR" dirty="0"/>
              <a:t>bloco; </a:t>
            </a:r>
          </a:p>
          <a:p>
            <a:pPr marL="0" indent="0">
              <a:buNone/>
            </a:pPr>
            <a:r>
              <a:rPr lang="pt-BR" dirty="0"/>
              <a:t>} </a:t>
            </a:r>
            <a:r>
              <a:rPr lang="pt-BR" dirty="0" err="1"/>
              <a:t>while</a:t>
            </a:r>
            <a:r>
              <a:rPr lang="pt-BR" dirty="0"/>
              <a:t> ( expressão booleana );</a:t>
            </a:r>
          </a:p>
        </p:txBody>
      </p:sp>
    </p:spTree>
    <p:extLst>
      <p:ext uri="{BB962C8B-B14F-4D97-AF65-F5344CB8AC3E}">
        <p14:creationId xmlns:p14="http://schemas.microsoft.com/office/powerpoint/2010/main" val="418666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AFB8C-2AD1-4D40-95CF-29C36B26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4260D2-220D-4AD4-ADF3-6485AD8C4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 linguagem Java possui uma grande quantidade de classes, organizadas em pacotes ( subdiretórios de classes ). </a:t>
            </a:r>
          </a:p>
          <a:p>
            <a:pPr marL="0" indent="0">
              <a:buNone/>
            </a:pPr>
            <a:r>
              <a:rPr lang="pt-BR" dirty="0"/>
              <a:t>Existem vários pacotes, contendo classes para funções específicas, tais como: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Estruturas de dados básicas ( pilhas, </a:t>
            </a:r>
            <a:r>
              <a:rPr lang="pt-BR" dirty="0" err="1"/>
              <a:t>arrays</a:t>
            </a:r>
            <a:r>
              <a:rPr lang="pt-BR" dirty="0"/>
              <a:t>, </a:t>
            </a:r>
            <a:r>
              <a:rPr lang="pt-BR" dirty="0" err="1"/>
              <a:t>hashing</a:t>
            </a:r>
            <a:r>
              <a:rPr lang="pt-BR" dirty="0"/>
              <a:t> 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Entrada/Saída ( arquivos e impressoras 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Interfaces Gráficas ( janelas, botões, diálogos 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Processamento de Imagens ( filtros, estruturas de dados 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Computação Gráfica ( animação 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Redes ( sockets 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Banco de Dados ( conexão, SQL ) Acesso Remoto ( RMI, CORBA 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Interface com páginas WWW ( </a:t>
            </a:r>
            <a:r>
              <a:rPr lang="pt-BR" dirty="0" err="1"/>
              <a:t>applets</a:t>
            </a:r>
            <a:r>
              <a:rPr lang="pt-BR" dirty="0"/>
              <a:t> 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0807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32255-24D2-4F04-A758-D6CE6B39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fluxo repetição -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7AA0B8-DE84-4D99-9704-3F35BED8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contadorNumero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numero){</a:t>
            </a:r>
          </a:p>
          <a:p>
            <a:pPr marL="0" indent="0">
              <a:buNone/>
            </a:pPr>
            <a:r>
              <a:rPr lang="pt-BR" dirty="0"/>
              <a:t>	        </a:t>
            </a:r>
            <a:r>
              <a:rPr lang="pt-BR" dirty="0" err="1"/>
              <a:t>while</a:t>
            </a:r>
            <a:r>
              <a:rPr lang="pt-BR" dirty="0"/>
              <a:t>(numero&lt;100){</a:t>
            </a:r>
          </a:p>
          <a:p>
            <a:pPr marL="0" indent="0">
              <a:buNone/>
            </a:pPr>
            <a:r>
              <a:rPr lang="pt-BR" dirty="0"/>
              <a:t>	          </a:t>
            </a:r>
            <a:r>
              <a:rPr lang="pt-BR" dirty="0" err="1"/>
              <a:t>System.out.println</a:t>
            </a:r>
            <a:r>
              <a:rPr lang="pt-BR" dirty="0"/>
              <a:t>(numero);</a:t>
            </a:r>
          </a:p>
          <a:p>
            <a:pPr marL="0" indent="0">
              <a:buNone/>
            </a:pPr>
            <a:r>
              <a:rPr lang="pt-BR" dirty="0"/>
              <a:t>	            numero++;</a:t>
            </a:r>
          </a:p>
          <a:p>
            <a:pPr marL="457200" lvl="1" indent="0">
              <a:buNone/>
            </a:pPr>
            <a:r>
              <a:rPr lang="pt-BR" dirty="0"/>
              <a:t>       }</a:t>
            </a:r>
          </a:p>
          <a:p>
            <a:pPr marL="0" indent="0">
              <a:buNone/>
            </a:pPr>
            <a:r>
              <a:rPr lang="pt-BR" dirty="0"/>
              <a:t>	   }</a:t>
            </a:r>
          </a:p>
        </p:txBody>
      </p:sp>
    </p:spTree>
    <p:extLst>
      <p:ext uri="{BB962C8B-B14F-4D97-AF65-F5344CB8AC3E}">
        <p14:creationId xmlns:p14="http://schemas.microsoft.com/office/powerpoint/2010/main" val="1150569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EA239-36C1-49E1-8FBD-9CF2ECD0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fluxo repetição - 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8B9FD3-5AC7-4ABA-ADDE-B30461F7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contadorNumerox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numero){</a:t>
            </a:r>
          </a:p>
          <a:p>
            <a:pPr marL="0" indent="0">
              <a:buNone/>
            </a:pPr>
            <a:r>
              <a:rPr lang="pt-BR" dirty="0"/>
              <a:t>	        do{</a:t>
            </a:r>
          </a:p>
          <a:p>
            <a:pPr marL="0" indent="0">
              <a:buNone/>
            </a:pPr>
            <a:r>
              <a:rPr lang="pt-BR" dirty="0"/>
              <a:t>	          </a:t>
            </a:r>
            <a:r>
              <a:rPr lang="pt-BR" dirty="0" err="1"/>
              <a:t>System.out.println</a:t>
            </a:r>
            <a:r>
              <a:rPr lang="pt-BR" dirty="0"/>
              <a:t>(numero);</a:t>
            </a:r>
          </a:p>
          <a:p>
            <a:pPr marL="0" indent="0">
              <a:buNone/>
            </a:pPr>
            <a:r>
              <a:rPr lang="pt-BR" dirty="0"/>
              <a:t>	          numero++;          </a:t>
            </a:r>
          </a:p>
          <a:p>
            <a:pPr marL="0" indent="0">
              <a:buNone/>
            </a:pPr>
            <a:r>
              <a:rPr lang="pt-BR" dirty="0"/>
              <a:t>	        } </a:t>
            </a:r>
            <a:r>
              <a:rPr lang="pt-BR" dirty="0" err="1"/>
              <a:t>while</a:t>
            </a:r>
            <a:r>
              <a:rPr lang="pt-BR" dirty="0"/>
              <a:t>(numero&lt;100);</a:t>
            </a:r>
          </a:p>
          <a:p>
            <a:pPr marL="0" indent="0">
              <a:buNone/>
            </a:pPr>
            <a:r>
              <a:rPr lang="pt-BR" dirty="0"/>
              <a:t>	    }</a:t>
            </a:r>
          </a:p>
        </p:txBody>
      </p:sp>
    </p:spTree>
    <p:extLst>
      <p:ext uri="{BB962C8B-B14F-4D97-AF65-F5344CB8AC3E}">
        <p14:creationId xmlns:p14="http://schemas.microsoft.com/office/powerpoint/2010/main" val="1554635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10EDA-3A58-4A8F-AEB7-61DA65EE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Fluxo Repetição – For Loop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C02893-517F-484A-BBA8-C51B0DDAE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for ( inicialização; condição-limite; iteração ) {</a:t>
            </a:r>
          </a:p>
          <a:p>
            <a:pPr marL="0" indent="0">
              <a:buNone/>
            </a:pPr>
            <a:r>
              <a:rPr lang="pt-BR" sz="2800" dirty="0"/>
              <a:t> bloco; </a:t>
            </a:r>
          </a:p>
          <a:p>
            <a:pPr marL="0" indent="0">
              <a:buNone/>
            </a:pPr>
            <a:r>
              <a:rPr lang="pt-BR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677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C3A07-220D-4A8F-8F62-3A3309B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FOR LOOP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965896-6D9C-4207-86B2-84DFA8A03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contadorNumeroz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numero){</a:t>
            </a:r>
          </a:p>
          <a:p>
            <a:pPr marL="0" indent="0">
              <a:buNone/>
            </a:pPr>
            <a:r>
              <a:rPr lang="pt-BR" dirty="0"/>
              <a:t>	         for ( </a:t>
            </a:r>
            <a:r>
              <a:rPr lang="pt-BR" dirty="0" err="1"/>
              <a:t>int</a:t>
            </a:r>
            <a:r>
              <a:rPr lang="pt-BR" dirty="0"/>
              <a:t> i = numero ; i &lt; 100 ; i++){</a:t>
            </a:r>
          </a:p>
          <a:p>
            <a:pPr marL="0" indent="0">
              <a:buNone/>
            </a:pPr>
            <a:r>
              <a:rPr lang="pt-BR" dirty="0"/>
              <a:t>	             </a:t>
            </a:r>
            <a:r>
              <a:rPr lang="pt-BR" dirty="0" err="1"/>
              <a:t>System.out.println</a:t>
            </a:r>
            <a:r>
              <a:rPr lang="pt-BR" dirty="0"/>
              <a:t>(i);</a:t>
            </a:r>
          </a:p>
          <a:p>
            <a:pPr marL="0" indent="0">
              <a:buNone/>
            </a:pPr>
            <a:r>
              <a:rPr lang="pt-BR" dirty="0"/>
              <a:t>	         }</a:t>
            </a:r>
          </a:p>
          <a:p>
            <a:pPr marL="0" indent="0">
              <a:buNone/>
            </a:pPr>
            <a:r>
              <a:rPr lang="pt-BR" dirty="0"/>
              <a:t>	     }</a:t>
            </a:r>
          </a:p>
        </p:txBody>
      </p:sp>
    </p:spTree>
    <p:extLst>
      <p:ext uri="{BB962C8B-B14F-4D97-AF65-F5344CB8AC3E}">
        <p14:creationId xmlns:p14="http://schemas.microsoft.com/office/powerpoint/2010/main" val="1845033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C4CCA-C81C-41C4-BDC9-1BE58819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D5E4C8-219F-4DE4-99BF-BACAA7EA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Métodos construtores servem para construir um objeto da classe. Ao contrário de outros métodos, um construtor não pode ser chamado diretamente. Para isso usamos a palavra new para criar o objeto e então atribuí-lo a uma variável de mesmo tipo.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640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178CA-1216-407D-B961-89A13DC7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de Construtores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63732E-D874-46FD-918D-D828227B5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construtor pode ter qualquer tipo de modificador de acesso, seja ele </a:t>
            </a:r>
            <a:r>
              <a:rPr lang="pt-BR" dirty="0" err="1"/>
              <a:t>private</a:t>
            </a:r>
            <a:r>
              <a:rPr lang="pt-BR" dirty="0"/>
              <a:t>, </a:t>
            </a:r>
            <a:r>
              <a:rPr lang="pt-BR" dirty="0" err="1"/>
              <a:t>public</a:t>
            </a:r>
            <a:r>
              <a:rPr lang="pt-BR" dirty="0"/>
              <a:t>, </a:t>
            </a:r>
            <a:r>
              <a:rPr lang="pt-BR" dirty="0" err="1"/>
              <a:t>protected</a:t>
            </a:r>
            <a:r>
              <a:rPr lang="pt-BR" dirty="0"/>
              <a:t> ou mesmo default;</a:t>
            </a:r>
          </a:p>
          <a:p>
            <a:pPr algn="just"/>
            <a:r>
              <a:rPr lang="pt-BR" dirty="0"/>
              <a:t>Se você não criar um construtor em sua classe, um construtor padrão será criado pelo compilador de forma implícita;</a:t>
            </a:r>
          </a:p>
          <a:p>
            <a:pPr algn="just"/>
            <a:r>
              <a:rPr lang="pt-BR" dirty="0"/>
              <a:t>Um construtor padrão será sempre um construtor sem argumentos;</a:t>
            </a:r>
          </a:p>
          <a:p>
            <a:pPr algn="just"/>
            <a:r>
              <a:rPr lang="pt-BR" dirty="0"/>
              <a:t>Quando você criar um construtor com argumentos, o compilador não irá criar o construtor padrão, isso depende de você;</a:t>
            </a:r>
          </a:p>
          <a:p>
            <a:r>
              <a:rPr lang="pt-BR" dirty="0"/>
              <a:t>Todo construtor deve ter como primeira instrução uma chamada a </a:t>
            </a:r>
            <a:r>
              <a:rPr lang="pt-BR" dirty="0" err="1"/>
              <a:t>super</a:t>
            </a:r>
            <a:r>
              <a:rPr lang="pt-BR" dirty="0"/>
              <a:t>(),</a:t>
            </a:r>
            <a:r>
              <a:rPr lang="pt-BR" b="1" dirty="0"/>
              <a:t> </a:t>
            </a:r>
            <a:r>
              <a:rPr lang="pt-BR" dirty="0"/>
              <a:t>que será gerada implicitamente pelo compilador</a:t>
            </a:r>
            <a:r>
              <a:rPr lang="pt-BR" b="1" dirty="0"/>
              <a:t> </a:t>
            </a:r>
            <a:r>
              <a:rPr lang="pt-BR" dirty="0"/>
              <a:t>ou explicitamente por você, ou então uma chamada explícita a </a:t>
            </a:r>
            <a:r>
              <a:rPr lang="pt-BR" dirty="0" err="1"/>
              <a:t>this</a:t>
            </a:r>
            <a:r>
              <a:rPr lang="pt-BR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017188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8B4C9-91D2-4362-9027-18BD1872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com construtor implícito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2F0EF-F990-4D60-8101-D3DEA0203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Animal {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peso;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grupo;</a:t>
            </a:r>
          </a:p>
          <a:p>
            <a:pPr marL="0" indent="0">
              <a:buNone/>
            </a:pPr>
            <a:r>
              <a:rPr lang="pt-BR" dirty="0"/>
              <a:t>      // gerar </a:t>
            </a:r>
            <a:r>
              <a:rPr lang="pt-BR" dirty="0" err="1"/>
              <a:t>getters</a:t>
            </a:r>
            <a:r>
              <a:rPr lang="pt-BR" dirty="0"/>
              <a:t> e </a:t>
            </a:r>
            <a:r>
              <a:rPr lang="pt-BR" dirty="0" err="1"/>
              <a:t>setters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      Animal </a:t>
            </a:r>
            <a:r>
              <a:rPr lang="pt-BR" dirty="0" err="1"/>
              <a:t>animal</a:t>
            </a:r>
            <a:r>
              <a:rPr lang="pt-BR" dirty="0"/>
              <a:t> = new Animal();</a:t>
            </a:r>
          </a:p>
          <a:p>
            <a:pPr marL="0" indent="0">
              <a:buNone/>
            </a:pPr>
            <a:r>
              <a:rPr lang="pt-BR" dirty="0"/>
              <a:t>          </a:t>
            </a:r>
            <a:r>
              <a:rPr lang="pt-BR" dirty="0" err="1"/>
              <a:t>animal.setPeso</a:t>
            </a:r>
            <a:r>
              <a:rPr lang="pt-BR" dirty="0"/>
              <a:t>(5.5);</a:t>
            </a:r>
          </a:p>
          <a:p>
            <a:pPr marL="0" indent="0">
              <a:buNone/>
            </a:pPr>
            <a:r>
              <a:rPr lang="pt-BR" dirty="0"/>
              <a:t>          </a:t>
            </a:r>
            <a:r>
              <a:rPr lang="pt-BR" dirty="0" err="1"/>
              <a:t>animal.setGrupo</a:t>
            </a:r>
            <a:r>
              <a:rPr lang="pt-BR" dirty="0"/>
              <a:t>("</a:t>
            </a:r>
            <a:r>
              <a:rPr lang="pt-BR" dirty="0" err="1"/>
              <a:t>Mamiferos</a:t>
            </a:r>
            <a:r>
              <a:rPr lang="pt-BR" dirty="0"/>
              <a:t>");</a:t>
            </a:r>
          </a:p>
          <a:p>
            <a:pPr marL="0" indent="0">
              <a:buNone/>
            </a:pPr>
            <a:r>
              <a:rPr lang="pt-BR" dirty="0"/>
              <a:t>          </a:t>
            </a:r>
            <a:r>
              <a:rPr lang="pt-BR" dirty="0" err="1"/>
              <a:t>System.out.println</a:t>
            </a:r>
            <a:r>
              <a:rPr lang="pt-BR" dirty="0"/>
              <a:t>("Peso: " + </a:t>
            </a:r>
            <a:r>
              <a:rPr lang="pt-BR" dirty="0" err="1"/>
              <a:t>animal.getPeso</a:t>
            </a:r>
            <a:r>
              <a:rPr lang="pt-BR" dirty="0"/>
              <a:t>() + " Grupo: " + </a:t>
            </a:r>
            <a:r>
              <a:rPr lang="pt-BR" dirty="0" err="1"/>
              <a:t>animal.getGrupo</a:t>
            </a:r>
            <a:r>
              <a:rPr lang="pt-BR" dirty="0"/>
              <a:t>());</a:t>
            </a:r>
          </a:p>
          <a:p>
            <a:pPr marL="0" indent="0">
              <a:buNone/>
            </a:pPr>
            <a:r>
              <a:rPr lang="pt-BR" dirty="0"/>
              <a:t>      }</a:t>
            </a:r>
          </a:p>
          <a:p>
            <a:pPr marL="0" indent="0">
              <a:buNone/>
            </a:pPr>
            <a:r>
              <a:rPr lang="pt-BR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23849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1431-43D7-434F-9010-2BE83FAC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com construtor explícito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1D0CFD-F7BA-40E6-974D-F9914C34EE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2" y="1390922"/>
            <a:ext cx="661591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public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class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Animal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private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double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peso;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private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grupo;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//gerar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getters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setters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public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Animal()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//padrão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public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Animal(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double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peso,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grupo)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super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this.peso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peso;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this.grupo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grupo;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public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static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void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main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[]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args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Animal a = new Animal();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a.setPeso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(5.5);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a.setGrupo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Mamiferos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("Peso: " +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a.getPeso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+ " Grupo: " +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a.getGrupo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Animal b = new Animal(6.0, "Aves");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("Peso: " +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b.getPeso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+ " Grupo: " +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b.getGrupo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331177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C9B9E-228F-47AA-AFF5-CC97046F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com construtor explícito - </a:t>
            </a:r>
            <a:r>
              <a:rPr lang="pt-BR" dirty="0" err="1"/>
              <a:t>This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EE4BCF-9AB0-4734-8796-E8AAAADB63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2" y="1514032"/>
            <a:ext cx="797686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public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class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Animal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private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double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peso;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private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grupo;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//gerar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getters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setters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public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Animal()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("Construtor Padrão");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public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Animal(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double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peso,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grupo)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this.peso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peso;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this.grupo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grupo;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public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static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void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main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[]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args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Animal b = new Animal(6.0, "Aves");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("Peso: " +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b.getPeso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+ " Grupo: " +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b.getGrupo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());    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3069997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E4FAE-B08B-4296-A15F-88D10B8F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com construtor explicito </a:t>
            </a:r>
            <a:r>
              <a:rPr lang="pt-BR" dirty="0" err="1"/>
              <a:t>This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FB49C4-C71A-4FDA-8799-A0CFE88BD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 execução irá chamar o construtor com argumentos e executará o </a:t>
            </a:r>
            <a:r>
              <a:rPr lang="pt-BR" dirty="0" err="1"/>
              <a:t>this</a:t>
            </a:r>
            <a:r>
              <a:rPr lang="pt-BR" dirty="0"/>
              <a:t>(), assim, será feita uma chamada automática ao construtor padrão e será impresso no console a seguinte frase “Construtor Padrão”. </a:t>
            </a:r>
          </a:p>
          <a:p>
            <a:r>
              <a:rPr lang="pt-BR" dirty="0"/>
              <a:t>Então a execução voltará para o construtor com os argumentos e executará as linhas restantes inserindo na variável peso e na variável grupo os valores passados como parâmetros na lista de argumentos. </a:t>
            </a:r>
          </a:p>
          <a:p>
            <a:r>
              <a:rPr lang="pt-BR" dirty="0"/>
              <a:t>Quando todas as linhas do construtor forem executadas, a próxima linha no método </a:t>
            </a:r>
            <a:r>
              <a:rPr lang="pt-BR" dirty="0" err="1"/>
              <a:t>main</a:t>
            </a:r>
            <a:r>
              <a:rPr lang="pt-BR" dirty="0"/>
              <a:t>() será executada e será impresso no console o valor de peso e o valor de grupo.</a:t>
            </a:r>
          </a:p>
        </p:txBody>
      </p:sp>
    </p:spTree>
    <p:extLst>
      <p:ext uri="{BB962C8B-B14F-4D97-AF65-F5344CB8AC3E}">
        <p14:creationId xmlns:p14="http://schemas.microsoft.com/office/powerpoint/2010/main" val="133024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3CBF8-B038-4090-99EE-F5E51A83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D5904-C996-4E32-A533-1505AF1B5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Pode-se importar uma classe específica ou um pacote inteiro através da diretiva import.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</a:t>
            </a:r>
            <a:r>
              <a:rPr lang="pt-BR" dirty="0"/>
              <a:t>.*;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java.lang.System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		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PrimeiroExemplo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			{</a:t>
            </a:r>
          </a:p>
          <a:p>
            <a:pPr marL="0" indent="0">
              <a:buNone/>
            </a:pPr>
            <a:r>
              <a:rPr lang="pt-BR" dirty="0"/>
              <a:t>					...</a:t>
            </a:r>
          </a:p>
          <a:p>
            <a:pPr marL="0" indent="0">
              <a:buNone/>
            </a:pPr>
            <a:r>
              <a:rPr lang="pt-BR" dirty="0"/>
              <a:t>				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240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84F42-B18A-4A23-BC6A-C261FA42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EC37D0-065C-427B-BAFB-B792518EE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1. Desenvolva um algoritmo em Java que leia um número inteiro e imprima o seu antecessor e seu sucessor.</a:t>
            </a:r>
          </a:p>
          <a:p>
            <a:pPr marL="0" indent="0">
              <a:buNone/>
            </a:pPr>
            <a:r>
              <a:rPr lang="pt-BR" dirty="0"/>
              <a:t>2. Crie uma classe </a:t>
            </a:r>
            <a:r>
              <a:rPr lang="pt-BR" dirty="0" err="1"/>
              <a:t>java</a:t>
            </a:r>
            <a:r>
              <a:rPr lang="pt-BR" dirty="0"/>
              <a:t> </a:t>
            </a:r>
            <a:r>
              <a:rPr lang="pt-BR" dirty="0" err="1"/>
              <a:t>MaiorNumero</a:t>
            </a:r>
            <a:r>
              <a:rPr lang="pt-BR" dirty="0"/>
              <a:t> que contenha um método que receba dois números inteiros e imprima o maior entre eles. </a:t>
            </a:r>
          </a:p>
          <a:p>
            <a:pPr marL="0" indent="0">
              <a:buNone/>
            </a:pPr>
            <a:r>
              <a:rPr lang="pt-BR" dirty="0"/>
              <a:t>3. Crie uma classe </a:t>
            </a:r>
            <a:r>
              <a:rPr lang="pt-BR" dirty="0" err="1"/>
              <a:t>java</a:t>
            </a:r>
            <a:r>
              <a:rPr lang="pt-BR" dirty="0"/>
              <a:t> </a:t>
            </a:r>
            <a:r>
              <a:rPr lang="pt-BR" dirty="0" err="1"/>
              <a:t>NumeroDecrescente</a:t>
            </a:r>
            <a:r>
              <a:rPr lang="pt-BR" dirty="0"/>
              <a:t> que contenha um método que receba um número inteiro e imprima, em ordem decrescente, o valor do número até 0. </a:t>
            </a:r>
          </a:p>
          <a:p>
            <a:pPr marL="0" indent="0">
              <a:buNone/>
            </a:pPr>
            <a:r>
              <a:rPr lang="pt-BR" dirty="0"/>
              <a:t>4. Crie uma classe </a:t>
            </a:r>
            <a:r>
              <a:rPr lang="pt-BR" dirty="0" err="1"/>
              <a:t>java</a:t>
            </a:r>
            <a:r>
              <a:rPr lang="pt-BR" dirty="0"/>
              <a:t> </a:t>
            </a:r>
            <a:r>
              <a:rPr lang="pt-BR" dirty="0" err="1"/>
              <a:t>TrocaNumero</a:t>
            </a:r>
            <a:r>
              <a:rPr lang="pt-BR" dirty="0"/>
              <a:t> que contenha um método que receba dois números </a:t>
            </a:r>
            <a:r>
              <a:rPr lang="pt-BR" dirty="0" err="1"/>
              <a:t>NumA</a:t>
            </a:r>
            <a:r>
              <a:rPr lang="pt-BR" dirty="0"/>
              <a:t> e </a:t>
            </a:r>
            <a:r>
              <a:rPr lang="pt-BR" dirty="0" err="1"/>
              <a:t>NumB</a:t>
            </a:r>
            <a:r>
              <a:rPr lang="pt-BR" dirty="0"/>
              <a:t>, nessa ordem, e imprima em ordem inversa, isto é, se os dados lidos forem </a:t>
            </a:r>
            <a:r>
              <a:rPr lang="pt-BR" dirty="0" err="1"/>
              <a:t>NumA</a:t>
            </a:r>
            <a:r>
              <a:rPr lang="pt-BR" dirty="0"/>
              <a:t> = 5 e </a:t>
            </a:r>
            <a:r>
              <a:rPr lang="pt-BR" dirty="0" err="1"/>
              <a:t>NumB</a:t>
            </a:r>
            <a:r>
              <a:rPr lang="pt-BR" dirty="0"/>
              <a:t> = 9, por exemplo, devem ser impressos na ordem </a:t>
            </a:r>
            <a:r>
              <a:rPr lang="pt-BR" dirty="0" err="1"/>
              <a:t>NumA</a:t>
            </a:r>
            <a:r>
              <a:rPr lang="pt-BR" dirty="0"/>
              <a:t> = 9 e </a:t>
            </a:r>
            <a:r>
              <a:rPr lang="pt-BR" dirty="0" err="1"/>
              <a:t>NumB</a:t>
            </a:r>
            <a:r>
              <a:rPr lang="pt-BR" dirty="0"/>
              <a:t> = 5. </a:t>
            </a:r>
          </a:p>
        </p:txBody>
      </p:sp>
    </p:spTree>
    <p:extLst>
      <p:ext uri="{BB962C8B-B14F-4D97-AF65-F5344CB8AC3E}">
        <p14:creationId xmlns:p14="http://schemas.microsoft.com/office/powerpoint/2010/main" val="1328820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95A39-1D58-4804-862D-02D461E4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0B8BFC-C15F-46E0-B5E1-ED5430A75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6. Crie uma classe </a:t>
            </a:r>
            <a:r>
              <a:rPr lang="pt-BR" dirty="0" err="1"/>
              <a:t>java</a:t>
            </a:r>
            <a:r>
              <a:rPr lang="pt-BR" dirty="0"/>
              <a:t> </a:t>
            </a:r>
            <a:r>
              <a:rPr lang="pt-BR" dirty="0" err="1"/>
              <a:t>ComparaNumero</a:t>
            </a:r>
            <a:r>
              <a:rPr lang="pt-BR" dirty="0"/>
              <a:t> que contenha um método que receba dois números e indique se são iguais ou se são diferentes. Mostre o maior e o menor (nesta sequência). </a:t>
            </a:r>
          </a:p>
          <a:p>
            <a:pPr marL="0" indent="0">
              <a:buNone/>
            </a:pPr>
            <a:r>
              <a:rPr lang="pt-BR" dirty="0"/>
              <a:t>7. Faça um programa em Java que calcule e exiba o valor do desconto e o valor a ser pago pelo cliente de vários carros. O desconto deverá ser calculado de acordo com o ano do veículo. Até 2000 desconto de 12% e acima de 2000 desconto de 7%. O sistema deverá perguntar se deseja continuar calculando novos descontos até que a resposta seja: "( N ) Não )". Informar o total de carros com ano até 2000 e o total de carros no geral. </a:t>
            </a:r>
          </a:p>
          <a:p>
            <a:pPr marL="0" indent="0">
              <a:buNone/>
            </a:pPr>
            <a:r>
              <a:rPr lang="pt-BR" dirty="0"/>
              <a:t>8. Faça uma calculadora básica que tenha as funções de Soma, Subtração, Divisão e Multiplicação. Peça ao usuário 2 números e qual operação deseja realizar. </a:t>
            </a:r>
          </a:p>
        </p:txBody>
      </p:sp>
    </p:spTree>
    <p:extLst>
      <p:ext uri="{BB962C8B-B14F-4D97-AF65-F5344CB8AC3E}">
        <p14:creationId xmlns:p14="http://schemas.microsoft.com/office/powerpoint/2010/main" val="2266160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2D2B3-27F1-4357-9213-A46867D2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B0BCA0-BA0E-41B0-839F-7A4CC482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/>
              <a:t>9. Faça um programa que peça ao usuário que cadastre uma senha ( de apenas números ), após isso peça que o usuário informe 2 números, calcule a soma desses 2 números e para desbloquear e exibir o resultado da soma peça que o usuário digite sua senha cadastrada. Se a senha é igual a senha cadastrada, caso sim exiba o resultado da soma, caso contrário apresente uma mensagem de erro.</a:t>
            </a:r>
          </a:p>
          <a:p>
            <a:pPr marL="0" indent="0">
              <a:buNone/>
            </a:pPr>
            <a:r>
              <a:rPr lang="pt-BR" sz="1400" dirty="0"/>
              <a:t>10. Faça um programa que exiba um menu ao usuário e peça qual lanche ele deseja, utilizando a Estrutura de Seleção Múltipla exiba o lanche escolhido e o seu preço, caso seja digitado um número que não exista no meu exiba uma mensagem de erro. </a:t>
            </a:r>
            <a:br>
              <a:rPr lang="pt-BR" sz="1400" dirty="0"/>
            </a:br>
            <a:br>
              <a:rPr lang="pt-BR" sz="1400" dirty="0"/>
            </a:br>
            <a:r>
              <a:rPr lang="pt-BR" sz="1400" dirty="0"/>
              <a:t>Preço dos lanches: </a:t>
            </a:r>
            <a:r>
              <a:rPr lang="pt-BR" sz="1400" dirty="0" err="1"/>
              <a:t>Preços:X-Bacon</a:t>
            </a:r>
            <a:r>
              <a:rPr lang="pt-BR" sz="1400" dirty="0"/>
              <a:t> - Preço: R$ 20 | X-Salada - Preço: R$ 15 || X-Picanha - Preço: R$ 22 || X-Tudo - Preço: R$ 30 </a:t>
            </a:r>
            <a:br>
              <a:rPr lang="pt-BR" sz="1400" dirty="0"/>
            </a:br>
            <a:r>
              <a:rPr lang="pt-BR" sz="1400" dirty="0"/>
              <a:t>Menu a ser exibido: </a:t>
            </a:r>
            <a:br>
              <a:rPr lang="pt-BR" sz="1400" dirty="0"/>
            </a:br>
            <a:br>
              <a:rPr lang="pt-BR" sz="1400" dirty="0"/>
            </a:br>
            <a:r>
              <a:rPr lang="pt-BR" sz="1400" dirty="0"/>
              <a:t>1- X-Bacon </a:t>
            </a:r>
            <a:br>
              <a:rPr lang="pt-BR" sz="1400" dirty="0"/>
            </a:br>
            <a:r>
              <a:rPr lang="pt-BR" sz="1400" dirty="0"/>
              <a:t>2- X-Salada </a:t>
            </a:r>
            <a:br>
              <a:rPr lang="pt-BR" sz="1400" dirty="0"/>
            </a:br>
            <a:r>
              <a:rPr lang="pt-BR" sz="1400" dirty="0"/>
              <a:t>3- X-Picanha </a:t>
            </a:r>
            <a:br>
              <a:rPr lang="pt-BR" sz="1400" dirty="0"/>
            </a:br>
            <a:r>
              <a:rPr lang="pt-BR" sz="1400" dirty="0"/>
              <a:t>4- X-Tudo </a:t>
            </a:r>
          </a:p>
        </p:txBody>
      </p:sp>
    </p:spTree>
    <p:extLst>
      <p:ext uri="{BB962C8B-B14F-4D97-AF65-F5344CB8AC3E}">
        <p14:creationId xmlns:p14="http://schemas.microsoft.com/office/powerpoint/2010/main" val="516956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BE2FE-021C-4965-BCEE-9B4E7BC5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DBE3D-27DB-4304-940E-B76775D29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11. Exiba 50 números sorteados de 1 a 100 para o usuário. </a:t>
            </a:r>
          </a:p>
          <a:p>
            <a:pPr marL="0" indent="0">
              <a:buNone/>
            </a:pPr>
            <a:r>
              <a:rPr lang="pt-BR" dirty="0"/>
              <a:t>12. A condição física de uma pessoa pode ser medida com base no cálculo do índice de Massa Corporal (IMC). O mesmo é calculado dividindo-se o peso desta pessoa pelo quadrado da altura em m. Escreva um programa que leia o peso em kg e a altura de uma pessoa em m, calcule e mostre o IMC. Depois diga se está bem ou não.</a:t>
            </a:r>
          </a:p>
          <a:p>
            <a:pPr marL="0" indent="0">
              <a:buNone/>
            </a:pPr>
            <a:r>
              <a:rPr lang="pt-BR" dirty="0"/>
              <a:t>13. Insira as vendas de 5  vendedores   em uma Loja de Calçados.   Calcule e exiba a comissão de 10% de um  a partir do valor da despesa dos  clientes  para cada vendedor, o total de vendas e a média.</a:t>
            </a:r>
          </a:p>
          <a:p>
            <a:pPr marL="0" indent="0">
              <a:buNone/>
            </a:pPr>
            <a:r>
              <a:rPr lang="pt-BR" dirty="0"/>
              <a:t>14. Um banco concede empréstimo a seus clientes no valor máximo de 30% do valor do seu salário liquido.  Receba o valor do salário bruto, o valor dos descontos e o valor do possível empréstimo de um cliente, em seguida avise se ele poderá ou não fazer o empréstimo. </a:t>
            </a:r>
          </a:p>
        </p:txBody>
      </p:sp>
    </p:spTree>
    <p:extLst>
      <p:ext uri="{BB962C8B-B14F-4D97-AF65-F5344CB8AC3E}">
        <p14:creationId xmlns:p14="http://schemas.microsoft.com/office/powerpoint/2010/main" val="3416275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5E553-62C2-40F8-BCE7-AF5A9C83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CE095F-4A90-4634-82A0-EC37106A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15. A partir da idade informada de um cidadão diga se ele não pode votar (idade inferior a 16), ou se o voto é facultativo (idade igual a 16 ou 17 ou ainda maior do que 70), ou ainda se o voto é obrigatório para idades entre 18 e 70 (incluindo estes valores).</a:t>
            </a:r>
          </a:p>
          <a:p>
            <a:pPr marL="0" indent="0">
              <a:buNone/>
            </a:pPr>
            <a:r>
              <a:rPr lang="pt-BR" dirty="0"/>
              <a:t>16. Verifique a validade de uma data de aniversário (solicite apenas o número do dia e do mês).  Além de falar se a data está ok, informe  também o nome do mês. Dica: meses com 30 dias: abril, junho, setembro e novembro. Solicite o nome e a idade de duas pessoas. </a:t>
            </a:r>
          </a:p>
          <a:p>
            <a:pPr marL="0" indent="0">
              <a:buNone/>
            </a:pPr>
            <a:r>
              <a:rPr lang="pt-BR" dirty="0"/>
              <a:t>17. Exiba todos os números pares de 10 a 200. </a:t>
            </a:r>
          </a:p>
          <a:p>
            <a:pPr marL="0" indent="0">
              <a:buNone/>
            </a:pPr>
            <a:r>
              <a:rPr lang="pt-BR" dirty="0"/>
              <a:t>18. Exiba todos os números ímpares de 10 a 200.</a:t>
            </a:r>
          </a:p>
        </p:txBody>
      </p:sp>
    </p:spTree>
    <p:extLst>
      <p:ext uri="{BB962C8B-B14F-4D97-AF65-F5344CB8AC3E}">
        <p14:creationId xmlns:p14="http://schemas.microsoft.com/office/powerpoint/2010/main" val="3422432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966D2-10FE-468C-AA49-48AE138D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052A5A-C5E2-4819-BDC7-A2406CCA4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19. Crie um jogo para o usuário descobrir um número sorteado de 1 a 100. A cada tentativa dele, forneça uma dica mostrando se o número é maior ou menor. Quando ele descobrir exiba uma mensagem de parabéns e mostre em quantas tentativas ele conseguiu.</a:t>
            </a:r>
          </a:p>
          <a:p>
            <a:pPr marL="0" indent="0">
              <a:buNone/>
            </a:pPr>
            <a:r>
              <a:rPr lang="pt-BR" dirty="0"/>
              <a:t>20. Leia uma relação de pacientes de uma clínica, cada um com o nome, o sexo, o peso, </a:t>
            </a:r>
            <a:br>
              <a:rPr lang="pt-BR" dirty="0"/>
            </a:br>
            <a:r>
              <a:rPr lang="pt-BR" dirty="0"/>
              <a:t>a idade e a altura.  Para sinalizar o fim da lista será fornecido “fim” no nome do </a:t>
            </a:r>
            <a:br>
              <a:rPr lang="pt-BR" dirty="0"/>
            </a:br>
            <a:r>
              <a:rPr lang="pt-BR" dirty="0"/>
              <a:t>último paciente. </a:t>
            </a:r>
            <a:br>
              <a:rPr lang="pt-BR" dirty="0"/>
            </a:br>
            <a:r>
              <a:rPr lang="pt-BR" dirty="0"/>
              <a:t>Exiba um relatório contendo: </a:t>
            </a:r>
            <a:br>
              <a:rPr lang="pt-BR" dirty="0"/>
            </a:br>
            <a:r>
              <a:rPr lang="pt-BR" dirty="0"/>
              <a:t>i.    a quantidade de pacientes. </a:t>
            </a:r>
            <a:br>
              <a:rPr lang="pt-BR" dirty="0"/>
            </a:br>
            <a:r>
              <a:rPr lang="pt-BR" dirty="0" err="1"/>
              <a:t>ii</a:t>
            </a:r>
            <a:r>
              <a:rPr lang="pt-BR" dirty="0"/>
              <a:t>.   a média de idade dos homens. </a:t>
            </a:r>
            <a:br>
              <a:rPr lang="pt-BR" dirty="0"/>
            </a:br>
            <a:r>
              <a:rPr lang="pt-BR" dirty="0" err="1"/>
              <a:t>iii</a:t>
            </a:r>
            <a:r>
              <a:rPr lang="pt-BR" dirty="0"/>
              <a:t>.  a quantidade de mulheres com altura entre 1,60 e 1,70 e peso acima de 70kg. </a:t>
            </a:r>
            <a:br>
              <a:rPr lang="pt-BR" dirty="0"/>
            </a:br>
            <a:r>
              <a:rPr lang="pt-BR" dirty="0" err="1"/>
              <a:t>iv</a:t>
            </a:r>
            <a:r>
              <a:rPr lang="pt-BR" dirty="0"/>
              <a:t>.  a quantidade de pessoas com idade entre 18 e 25. </a:t>
            </a:r>
            <a:br>
              <a:rPr lang="pt-BR" dirty="0"/>
            </a:br>
            <a:r>
              <a:rPr lang="pt-BR" dirty="0"/>
              <a:t>v.   o nome do paciente mais velho. </a:t>
            </a:r>
            <a:br>
              <a:rPr lang="pt-BR" dirty="0"/>
            </a:br>
            <a:r>
              <a:rPr lang="pt-BR" dirty="0"/>
              <a:t>vi.  o nome da mulher mais baixa. </a:t>
            </a:r>
          </a:p>
        </p:txBody>
      </p:sp>
    </p:spTree>
    <p:extLst>
      <p:ext uri="{BB962C8B-B14F-4D97-AF65-F5344CB8AC3E}">
        <p14:creationId xmlns:p14="http://schemas.microsoft.com/office/powerpoint/2010/main" val="2269951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74346-AFAF-4D40-9C34-FC1646B0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F96CC0-E90F-4361-9173-274AFDE3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21. Desenhe a seguinte pirâmide de números. O usuário determina a quantidade de </a:t>
            </a:r>
            <a:br>
              <a:rPr lang="pt-BR" dirty="0"/>
            </a:br>
            <a:r>
              <a:rPr lang="pt-BR" dirty="0"/>
              <a:t>linhas. </a:t>
            </a:r>
            <a:br>
              <a:rPr lang="pt-BR" dirty="0"/>
            </a:br>
            <a:r>
              <a:rPr lang="pt-BR" dirty="0"/>
              <a:t>01  </a:t>
            </a:r>
            <a:br>
              <a:rPr lang="pt-BR" dirty="0"/>
            </a:br>
            <a:r>
              <a:rPr lang="pt-BR" dirty="0"/>
              <a:t>02 02  </a:t>
            </a:r>
            <a:br>
              <a:rPr lang="pt-BR" dirty="0"/>
            </a:br>
            <a:r>
              <a:rPr lang="pt-BR" dirty="0"/>
              <a:t>03 03 03  </a:t>
            </a:r>
            <a:br>
              <a:rPr lang="pt-BR" dirty="0"/>
            </a:br>
            <a:r>
              <a:rPr lang="pt-BR" dirty="0"/>
              <a:t>04 04 04 04  </a:t>
            </a:r>
            <a:br>
              <a:rPr lang="pt-BR" dirty="0"/>
            </a:br>
            <a:r>
              <a:rPr lang="pt-BR" dirty="0"/>
              <a:t>05 05 05 05 05  </a:t>
            </a:r>
            <a:br>
              <a:rPr lang="pt-BR" dirty="0"/>
            </a:br>
            <a:r>
              <a:rPr lang="pt-BR" dirty="0"/>
              <a:t>06 06 06 06 06 06  </a:t>
            </a:r>
            <a:br>
              <a:rPr lang="pt-BR" dirty="0"/>
            </a:br>
            <a:r>
              <a:rPr lang="pt-BR" dirty="0"/>
              <a:t>07 07 07 07 07 07 07  </a:t>
            </a:r>
            <a:br>
              <a:rPr lang="pt-BR" dirty="0"/>
            </a:br>
            <a:r>
              <a:rPr lang="pt-BR" dirty="0"/>
              <a:t>08 08 08 08 08 08 08 08  </a:t>
            </a:r>
            <a:br>
              <a:rPr lang="pt-BR" dirty="0"/>
            </a:br>
            <a:r>
              <a:rPr lang="pt-BR" dirty="0"/>
              <a:t>09 09 09 09 09 09 09 09 09  </a:t>
            </a:r>
            <a:br>
              <a:rPr lang="pt-BR" dirty="0"/>
            </a:br>
            <a:r>
              <a:rPr lang="pt-BR" dirty="0"/>
              <a:t>10 10 10 10 10 10 10 10 10 10  </a:t>
            </a:r>
            <a:br>
              <a:rPr lang="pt-BR" dirty="0"/>
            </a:br>
            <a:r>
              <a:rPr lang="pt-BR" dirty="0"/>
              <a:t>11 11 11 11 11 11 11 11 11 11 11 </a:t>
            </a:r>
          </a:p>
        </p:txBody>
      </p:sp>
    </p:spTree>
    <p:extLst>
      <p:ext uri="{BB962C8B-B14F-4D97-AF65-F5344CB8AC3E}">
        <p14:creationId xmlns:p14="http://schemas.microsoft.com/office/powerpoint/2010/main" val="1703580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C07FC-8EA6-43B3-97AA-E168EA47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D91C42-9B6D-4FC5-95DE-E2F579C0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22. Faça um programa que mostre a soma de todos os números no intervalo de 1 até 100.</a:t>
            </a:r>
          </a:p>
          <a:p>
            <a:pPr marL="0" indent="0">
              <a:buNone/>
            </a:pPr>
            <a:r>
              <a:rPr lang="pt-BR" dirty="0"/>
              <a:t>23. Anacleto tem 1,50 metro e cresce 2 centímetros por ano, enquanto Felisberto tem 1,10 metro e cresce 3 centímetros por ano. Construa um algoritmo que calcule e imprima quantos anos serão necessários para que Felisberto seja maior que Anacleto.</a:t>
            </a:r>
          </a:p>
          <a:p>
            <a:pPr marL="0" indent="0">
              <a:buNone/>
            </a:pPr>
            <a:r>
              <a:rPr lang="pt-BR" dirty="0"/>
              <a:t>24. Entre com dois números e imprimir em ordem decrescente (suponha  números diferentes). </a:t>
            </a:r>
          </a:p>
          <a:p>
            <a:pPr marL="0" indent="0">
              <a:buNone/>
            </a:pPr>
            <a:r>
              <a:rPr lang="pt-BR" dirty="0"/>
              <a:t>25. Ler um valor e escrever se é positivo ou negativo (considere o valor zero como positivo). </a:t>
            </a:r>
          </a:p>
        </p:txBody>
      </p:sp>
    </p:spTree>
    <p:extLst>
      <p:ext uri="{BB962C8B-B14F-4D97-AF65-F5344CB8AC3E}">
        <p14:creationId xmlns:p14="http://schemas.microsoft.com/office/powerpoint/2010/main" val="3904615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91988-BF47-4054-8588-FF7CD6C1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DD3735-67B4-43AB-9679-369139D66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26. Ler o nome de 2 times e o número de gols marcados na partida (para cada time). Escrever o nome do vencedor. Caso não haja vencedor  deverá ser impressa a palavra EMPATE. </a:t>
            </a:r>
          </a:p>
          <a:p>
            <a:pPr marL="0" indent="0">
              <a:buNone/>
            </a:pPr>
            <a:r>
              <a:rPr lang="pt-BR" dirty="0"/>
              <a:t>27. As maçãs custam R$ 1,30 cada se forem compradas menos de uma dúzia, e R$ 1,00 se forem compradas pelo menos 12. Escreva um programa que leia o número de maçãs compradas, calcule e escreva o custo total da compra. </a:t>
            </a:r>
          </a:p>
          <a:p>
            <a:pPr marL="0" indent="0">
              <a:buNone/>
            </a:pPr>
            <a:r>
              <a:rPr lang="pt-BR" dirty="0"/>
              <a:t>28. Ler 3 valores (A, B e C) representando as medidas dos lados de um triângulo e escrever se formam ou não um triângulo. OBS: para formar um triângulo, o valor de cada lado deve ser menor que a soma dos outros 2 lados. </a:t>
            </a:r>
          </a:p>
        </p:txBody>
      </p:sp>
    </p:spTree>
    <p:extLst>
      <p:ext uri="{BB962C8B-B14F-4D97-AF65-F5344CB8AC3E}">
        <p14:creationId xmlns:p14="http://schemas.microsoft.com/office/powerpoint/2010/main" val="624514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47D07-176A-49C3-89C2-2034EBBC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9A869-E852-4D37-94BB-B9CEF62E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29. Determine as raízes de uma equação de 2º grau: ax2+ </a:t>
            </a:r>
            <a:r>
              <a:rPr lang="pt-BR" dirty="0" err="1"/>
              <a:t>bx</a:t>
            </a:r>
            <a:r>
              <a:rPr lang="pt-BR" dirty="0"/>
              <a:t> + c = 0 (recordar que o discriminante Δ= b2 –4ac, e que a raiz r = (–b ±√Δ)/2a.</a:t>
            </a:r>
          </a:p>
          <a:p>
            <a:pPr marL="0" indent="0">
              <a:buNone/>
            </a:pPr>
            <a:r>
              <a:rPr lang="pt-BR" dirty="0"/>
              <a:t>30. Construa a tabela de multiplicação de números de 1 a 10 (ex.: 1 x 1 = 1, 1 x 2 = 2, etc.).</a:t>
            </a:r>
          </a:p>
          <a:p>
            <a:pPr marL="0" indent="0">
              <a:buNone/>
            </a:pPr>
            <a:r>
              <a:rPr lang="pt-BR" dirty="0"/>
              <a:t>31. Faça um método que calcule a média de um aluno de acordo com o critério definido neste curso. Além disso, faça um outro método que informe o status do aluno de acordo com a tabela a seguir: </a:t>
            </a:r>
          </a:p>
          <a:p>
            <a:pPr marL="0" indent="0">
              <a:buNone/>
            </a:pPr>
            <a:r>
              <a:rPr lang="pt-BR" dirty="0"/>
              <a:t>	Nota acima de 6  “Aprovado”</a:t>
            </a:r>
          </a:p>
          <a:p>
            <a:pPr marL="0" indent="0">
              <a:buNone/>
            </a:pPr>
            <a:r>
              <a:rPr lang="pt-BR" dirty="0"/>
              <a:t>	Nota entre 4 e 6 Conceito “Verificação Suplementar”</a:t>
            </a:r>
          </a:p>
          <a:p>
            <a:pPr marL="0" indent="0">
              <a:buNone/>
            </a:pPr>
            <a:r>
              <a:rPr lang="pt-BR" dirty="0"/>
              <a:t>	Nota abaixo de 4 Conceito “Reprovado”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00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96CB7-0DE4-4081-BDBC-5A8C2083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Primitivos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8752A-7E4E-4713-A5FD-73453D44B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 err="1"/>
              <a:t>Númericos</a:t>
            </a:r>
            <a:r>
              <a:rPr lang="pt-BR" dirty="0"/>
              <a:t>: byte, short,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long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, </a:t>
            </a:r>
            <a:r>
              <a:rPr lang="pt-BR" dirty="0" err="1"/>
              <a:t>double</a:t>
            </a:r>
            <a:r>
              <a:rPr lang="pt-BR" dirty="0"/>
              <a:t>.</a:t>
            </a:r>
          </a:p>
          <a:p>
            <a:r>
              <a:rPr lang="pt-BR" dirty="0" err="1"/>
              <a:t>Caracter</a:t>
            </a:r>
            <a:r>
              <a:rPr lang="pt-BR" dirty="0"/>
              <a:t>: char.</a:t>
            </a:r>
          </a:p>
          <a:p>
            <a:r>
              <a:rPr lang="pt-BR" dirty="0"/>
              <a:t>Booleano: </a:t>
            </a:r>
            <a:r>
              <a:rPr lang="pt-BR" dirty="0" err="1"/>
              <a:t>Boolean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398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0DE25-B905-49A2-BD2C-200BACCC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A51981-B19D-4093-9D04-48287B35C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32. Leia do usuário o tempo em segundos e escreva em horas, minutos e segundos. Utilize cinco métodos, para a leitura e escrita de dados e para obtenção de horas, minutos e segundos a partir do tempo em segundos.</a:t>
            </a:r>
          </a:p>
          <a:p>
            <a:pPr marL="0" indent="0">
              <a:buNone/>
            </a:pPr>
            <a:r>
              <a:rPr lang="pt-BR" dirty="0"/>
              <a:t>33. Crie uma classe chamada de Aluno, esta classe tem os seguintes atributos: matricula, nome, e-mail, curso, fone, cel., endereço. Esta classe deve conter os métodos </a:t>
            </a:r>
            <a:r>
              <a:rPr lang="pt-BR" dirty="0" err="1"/>
              <a:t>acessadores</a:t>
            </a:r>
            <a:r>
              <a:rPr lang="pt-BR" dirty="0"/>
              <a:t> e modificadores e além do construtor padrão, mais um construtor que recebe todos os atributos como parâmetros.</a:t>
            </a:r>
          </a:p>
        </p:txBody>
      </p:sp>
    </p:spTree>
    <p:extLst>
      <p:ext uri="{BB962C8B-B14F-4D97-AF65-F5344CB8AC3E}">
        <p14:creationId xmlns:p14="http://schemas.microsoft.com/office/powerpoint/2010/main" val="207563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82739-0967-4DEC-B5AE-71F553D6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Básico do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4BBD1D-154B-417D-BCC3-DA5D4D17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. referência a método, função ou atributo de um objeto </a:t>
            </a:r>
          </a:p>
          <a:p>
            <a:r>
              <a:rPr lang="pt-BR" sz="2400" dirty="0"/>
              <a:t>, separador de identificadores</a:t>
            </a:r>
          </a:p>
          <a:p>
            <a:r>
              <a:rPr lang="pt-BR" sz="2400" dirty="0"/>
              <a:t>; separador de declarações e comandos </a:t>
            </a:r>
          </a:p>
          <a:p>
            <a:r>
              <a:rPr lang="pt-BR" sz="2400" dirty="0"/>
              <a:t>[ ] declarador de matrizes e delimitador de índices </a:t>
            </a:r>
          </a:p>
          <a:p>
            <a:r>
              <a:rPr lang="pt-BR" sz="2400" dirty="0"/>
              <a:t>{ } separador de blocos e escopos locais </a:t>
            </a:r>
          </a:p>
          <a:p>
            <a:r>
              <a:rPr lang="pt-BR" sz="2400" dirty="0"/>
              <a:t>(  ) precedência de operadores, listas de parâmetros</a:t>
            </a:r>
          </a:p>
        </p:txBody>
      </p:sp>
    </p:spTree>
    <p:extLst>
      <p:ext uri="{BB962C8B-B14F-4D97-AF65-F5344CB8AC3E}">
        <p14:creationId xmlns:p14="http://schemas.microsoft.com/office/powerpoint/2010/main" val="46416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2D10E-CACD-486C-9214-34BD2019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AB1DB-2453-4503-88CF-2B12C2A35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+ adição x=x + 3 </a:t>
            </a:r>
          </a:p>
          <a:p>
            <a:r>
              <a:rPr lang="pt-BR" sz="3200" dirty="0"/>
              <a:t>- subtração x=x - 3 </a:t>
            </a:r>
          </a:p>
          <a:p>
            <a:r>
              <a:rPr lang="pt-BR" sz="3200" dirty="0"/>
              <a:t>/ divisão x=y / 4 </a:t>
            </a:r>
          </a:p>
          <a:p>
            <a:r>
              <a:rPr lang="pt-BR" sz="3200" dirty="0"/>
              <a:t>% resto da divisão x=y % 5 </a:t>
            </a:r>
          </a:p>
          <a:p>
            <a:r>
              <a:rPr lang="pt-BR" sz="3200" dirty="0"/>
              <a:t>++ incremento de 1 x++ ++x </a:t>
            </a:r>
          </a:p>
          <a:p>
            <a:r>
              <a:rPr lang="pt-BR" sz="3200" dirty="0"/>
              <a:t>-- decremento de 1 x-- --x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20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24382-44C0-4978-8832-AB33E1BB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15E448-3047-40F8-B0FC-95772901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+= atribuição aditiva x+=3 tem o mesmo efeito de x=x+3 </a:t>
            </a:r>
          </a:p>
          <a:p>
            <a:r>
              <a:rPr lang="pt-BR" sz="3200" dirty="0"/>
              <a:t>-= atribuição subtrativa x-=3 tem o mesmo efeito de x=x-3 </a:t>
            </a:r>
          </a:p>
          <a:p>
            <a:r>
              <a:rPr lang="pt-BR" sz="3200" dirty="0"/>
              <a:t>*= atribuição multiplicativa x*=3 </a:t>
            </a:r>
          </a:p>
          <a:p>
            <a:r>
              <a:rPr lang="pt-BR" sz="3200" dirty="0"/>
              <a:t>/= atribuição </a:t>
            </a:r>
            <a:r>
              <a:rPr lang="pt-BR" sz="3200" dirty="0" err="1"/>
              <a:t>divisiva</a:t>
            </a:r>
            <a:r>
              <a:rPr lang="pt-BR" sz="3200" dirty="0"/>
              <a:t> x/=3 </a:t>
            </a:r>
          </a:p>
          <a:p>
            <a:r>
              <a:rPr lang="pt-BR" sz="3200" dirty="0"/>
              <a:t>%= atribuição de resto x%=3</a:t>
            </a:r>
          </a:p>
        </p:txBody>
      </p:sp>
    </p:spTree>
    <p:extLst>
      <p:ext uri="{BB962C8B-B14F-4D97-AF65-F5344CB8AC3E}">
        <p14:creationId xmlns:p14="http://schemas.microsoft.com/office/powerpoint/2010/main" val="33555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09616-F5F4-4083-9117-DF27C39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66B47C-B357-4797-824F-C120FF43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== igual x==y </a:t>
            </a:r>
          </a:p>
          <a:p>
            <a:r>
              <a:rPr lang="es-ES" sz="3200" dirty="0"/>
              <a:t>!= diferente x!=y </a:t>
            </a:r>
          </a:p>
          <a:p>
            <a:r>
              <a:rPr lang="es-ES" sz="3200" dirty="0"/>
              <a:t>&gt; </a:t>
            </a:r>
            <a:r>
              <a:rPr lang="es-ES" sz="3200" dirty="0" err="1"/>
              <a:t>maior</a:t>
            </a:r>
            <a:r>
              <a:rPr lang="es-ES" sz="3200" dirty="0"/>
              <a:t> x&gt;y </a:t>
            </a:r>
          </a:p>
          <a:p>
            <a:r>
              <a:rPr lang="es-ES" sz="3200" dirty="0"/>
              <a:t>&lt; menor x&lt;y </a:t>
            </a:r>
          </a:p>
          <a:p>
            <a:r>
              <a:rPr lang="es-ES" sz="3200" dirty="0"/>
              <a:t>&gt;= </a:t>
            </a:r>
            <a:r>
              <a:rPr lang="es-ES" sz="3200" dirty="0" err="1"/>
              <a:t>maior</a:t>
            </a:r>
            <a:r>
              <a:rPr lang="es-ES" sz="3200" dirty="0"/>
              <a:t> </a:t>
            </a:r>
            <a:r>
              <a:rPr lang="es-ES" sz="3200" dirty="0" err="1"/>
              <a:t>ou</a:t>
            </a:r>
            <a:r>
              <a:rPr lang="es-ES" sz="3200" dirty="0"/>
              <a:t> igual x&gt;=y </a:t>
            </a:r>
          </a:p>
          <a:p>
            <a:r>
              <a:rPr lang="es-ES" sz="3200" dirty="0"/>
              <a:t>&lt;= menor </a:t>
            </a:r>
            <a:r>
              <a:rPr lang="es-ES" sz="3200" dirty="0" err="1"/>
              <a:t>ou</a:t>
            </a:r>
            <a:r>
              <a:rPr lang="es-ES" sz="3200" dirty="0"/>
              <a:t> igual x&lt;=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21072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F9D73-D98A-4E68-AC60-D691A0FC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515CF8-1EF6-42A2-A4EA-501FFB2C9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&amp;&amp; </a:t>
            </a:r>
            <a:r>
              <a:rPr lang="pt-BR" sz="3200" dirty="0" err="1"/>
              <a:t>and</a:t>
            </a:r>
            <a:r>
              <a:rPr lang="pt-BR" sz="3200" dirty="0"/>
              <a:t> x e y </a:t>
            </a:r>
          </a:p>
          <a:p>
            <a:r>
              <a:rPr lang="pt-BR" sz="3200" dirty="0"/>
              <a:t>||</a:t>
            </a:r>
            <a:r>
              <a:rPr lang="pt-BR" sz="3200" dirty="0" err="1"/>
              <a:t>or</a:t>
            </a:r>
            <a:r>
              <a:rPr lang="pt-BR" sz="3200" dirty="0"/>
              <a:t>  x ou y </a:t>
            </a:r>
          </a:p>
          <a:p>
            <a:r>
              <a:rPr lang="pt-BR" sz="3200" dirty="0"/>
              <a:t>! Inverte  Resultados</a:t>
            </a:r>
          </a:p>
        </p:txBody>
      </p:sp>
    </p:spTree>
    <p:extLst>
      <p:ext uri="{BB962C8B-B14F-4D97-AF65-F5344CB8AC3E}">
        <p14:creationId xmlns:p14="http://schemas.microsoft.com/office/powerpoint/2010/main" val="421630579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393</TotalTime>
  <Words>2066</Words>
  <Application>Microsoft Office PowerPoint</Application>
  <PresentationFormat>Widescreen</PresentationFormat>
  <Paragraphs>261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Arial</vt:lpstr>
      <vt:lpstr>Century Gothic</vt:lpstr>
      <vt:lpstr>Wingdings</vt:lpstr>
      <vt:lpstr>Wingdings 3</vt:lpstr>
      <vt:lpstr>Cacho</vt:lpstr>
      <vt:lpstr>Aprendendo Programar</vt:lpstr>
      <vt:lpstr>Pacotes</vt:lpstr>
      <vt:lpstr>Importação</vt:lpstr>
      <vt:lpstr>Tipos Primitivos de Dados</vt:lpstr>
      <vt:lpstr>Operadores Básico do Java</vt:lpstr>
      <vt:lpstr>Operadores Aritméticos</vt:lpstr>
      <vt:lpstr>Operadores Aritméticos</vt:lpstr>
      <vt:lpstr>Operadores Relacionais</vt:lpstr>
      <vt:lpstr>Operadores Lógicos</vt:lpstr>
      <vt:lpstr>Controle de Fluxo Condicional - IF</vt:lpstr>
      <vt:lpstr>Fluxogramas em If Simples</vt:lpstr>
      <vt:lpstr>Fluxograma If - else</vt:lpstr>
      <vt:lpstr>Exemplo Fluxo Condicional - IF</vt:lpstr>
      <vt:lpstr>Operador Ternário</vt:lpstr>
      <vt:lpstr>Exemplo Operador Ternário</vt:lpstr>
      <vt:lpstr>Controle de Fluxo Seleção - Switch</vt:lpstr>
      <vt:lpstr>Fluxograma Switch</vt:lpstr>
      <vt:lpstr>Exemplo de fluxo de seleção</vt:lpstr>
      <vt:lpstr>Controle de Fluxo Repetição</vt:lpstr>
      <vt:lpstr>Exemplo de fluxo repetição - while</vt:lpstr>
      <vt:lpstr>Exemplo de fluxo repetição - Do</vt:lpstr>
      <vt:lpstr>Controle de Fluxo Repetição – For Loop</vt:lpstr>
      <vt:lpstr>Exemplo FOR LOOP</vt:lpstr>
      <vt:lpstr>Construtores</vt:lpstr>
      <vt:lpstr>Características de Construtores</vt:lpstr>
      <vt:lpstr>Classe com construtor implícito </vt:lpstr>
      <vt:lpstr>Classe com construtor explícito</vt:lpstr>
      <vt:lpstr>Classe com construtor explícito - This</vt:lpstr>
      <vt:lpstr>Classe com construtor explicito This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Aprendendo Programar</dc:title>
  <dc:creator>Usuário do Windows</dc:creator>
  <cp:lastModifiedBy>Usuário do Windows</cp:lastModifiedBy>
  <cp:revision>33</cp:revision>
  <dcterms:created xsi:type="dcterms:W3CDTF">2018-11-01T11:06:27Z</dcterms:created>
  <dcterms:modified xsi:type="dcterms:W3CDTF">2019-05-21T11:17:38Z</dcterms:modified>
</cp:coreProperties>
</file>