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355CB-0B9E-4327-B8BE-76CAD81861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304F3E-2FBB-45A8-8995-FFA1290DEAF4}">
      <dgm:prSet/>
      <dgm:spPr/>
      <dgm:t>
        <a:bodyPr/>
        <a:lstStyle/>
        <a:p>
          <a:r>
            <a:rPr lang="pt-PT"/>
            <a:t>Regressão Linear</a:t>
          </a:r>
          <a:endParaRPr lang="en-US"/>
        </a:p>
      </dgm:t>
    </dgm:pt>
    <dgm:pt modelId="{538A5A79-F896-433E-8B3C-BCAAA68BCFE5}" type="parTrans" cxnId="{E597BAE2-26FC-4B6A-BAD4-D248A6BFAC68}">
      <dgm:prSet/>
      <dgm:spPr/>
      <dgm:t>
        <a:bodyPr/>
        <a:lstStyle/>
        <a:p>
          <a:endParaRPr lang="en-US"/>
        </a:p>
      </dgm:t>
    </dgm:pt>
    <dgm:pt modelId="{3076D720-BF54-44BC-831A-EA8E1EB6ED30}" type="sibTrans" cxnId="{E597BAE2-26FC-4B6A-BAD4-D248A6BFAC68}">
      <dgm:prSet/>
      <dgm:spPr/>
      <dgm:t>
        <a:bodyPr/>
        <a:lstStyle/>
        <a:p>
          <a:endParaRPr lang="en-US"/>
        </a:p>
      </dgm:t>
    </dgm:pt>
    <dgm:pt modelId="{AFF9D728-B1EC-48BC-9782-751F13218125}">
      <dgm:prSet/>
      <dgm:spPr/>
      <dgm:t>
        <a:bodyPr/>
        <a:lstStyle/>
        <a:p>
          <a:r>
            <a:rPr lang="pt-PT"/>
            <a:t>Árvores de Decisão</a:t>
          </a:r>
          <a:endParaRPr lang="en-US"/>
        </a:p>
      </dgm:t>
    </dgm:pt>
    <dgm:pt modelId="{4D6A0F6E-C81A-475D-ADE4-C905054200E4}" type="parTrans" cxnId="{86296005-EB7B-455E-A49A-9B3B9807545E}">
      <dgm:prSet/>
      <dgm:spPr/>
      <dgm:t>
        <a:bodyPr/>
        <a:lstStyle/>
        <a:p>
          <a:endParaRPr lang="en-US"/>
        </a:p>
      </dgm:t>
    </dgm:pt>
    <dgm:pt modelId="{3B215F55-8643-483A-B70F-3E7E61736F79}" type="sibTrans" cxnId="{86296005-EB7B-455E-A49A-9B3B9807545E}">
      <dgm:prSet/>
      <dgm:spPr/>
      <dgm:t>
        <a:bodyPr/>
        <a:lstStyle/>
        <a:p>
          <a:endParaRPr lang="en-US"/>
        </a:p>
      </dgm:t>
    </dgm:pt>
    <dgm:pt modelId="{389F5F61-7570-4432-9B39-5EE33426923C}">
      <dgm:prSet/>
      <dgm:spPr/>
      <dgm:t>
        <a:bodyPr/>
        <a:lstStyle/>
        <a:p>
          <a:r>
            <a:rPr lang="pt-PT"/>
            <a:t>SVM</a:t>
          </a:r>
          <a:endParaRPr lang="en-US"/>
        </a:p>
      </dgm:t>
    </dgm:pt>
    <dgm:pt modelId="{2CD86B7C-901A-4388-B7FA-5874DEB0B669}" type="parTrans" cxnId="{E79A21DC-C09E-424D-A807-CD828FE0703D}">
      <dgm:prSet/>
      <dgm:spPr/>
      <dgm:t>
        <a:bodyPr/>
        <a:lstStyle/>
        <a:p>
          <a:endParaRPr lang="en-US"/>
        </a:p>
      </dgm:t>
    </dgm:pt>
    <dgm:pt modelId="{BD314C7D-AB16-4BFB-B3B3-ACFDE8E8FA6D}" type="sibTrans" cxnId="{E79A21DC-C09E-424D-A807-CD828FE0703D}">
      <dgm:prSet/>
      <dgm:spPr/>
      <dgm:t>
        <a:bodyPr/>
        <a:lstStyle/>
        <a:p>
          <a:endParaRPr lang="en-US"/>
        </a:p>
      </dgm:t>
    </dgm:pt>
    <dgm:pt modelId="{385BFB20-4E7F-4F38-9AE5-8531949B5FBF}">
      <dgm:prSet/>
      <dgm:spPr/>
      <dgm:t>
        <a:bodyPr/>
        <a:lstStyle/>
        <a:p>
          <a:r>
            <a:rPr lang="pt-PT"/>
            <a:t>KNN</a:t>
          </a:r>
          <a:endParaRPr lang="en-US"/>
        </a:p>
      </dgm:t>
    </dgm:pt>
    <dgm:pt modelId="{DDC78B54-BB8E-4EA6-948D-82D16EEB86B1}" type="parTrans" cxnId="{D944B01B-E1D9-4E55-A626-3A58622597EA}">
      <dgm:prSet/>
      <dgm:spPr/>
      <dgm:t>
        <a:bodyPr/>
        <a:lstStyle/>
        <a:p>
          <a:endParaRPr lang="en-US"/>
        </a:p>
      </dgm:t>
    </dgm:pt>
    <dgm:pt modelId="{EE832580-4BFF-4886-B512-BDAE6C7B6032}" type="sibTrans" cxnId="{D944B01B-E1D9-4E55-A626-3A58622597EA}">
      <dgm:prSet/>
      <dgm:spPr/>
      <dgm:t>
        <a:bodyPr/>
        <a:lstStyle/>
        <a:p>
          <a:endParaRPr lang="en-US"/>
        </a:p>
      </dgm:t>
    </dgm:pt>
    <dgm:pt modelId="{DE66C250-A074-4368-9D9E-4BAC6FFC5722}">
      <dgm:prSet/>
      <dgm:spPr/>
      <dgm:t>
        <a:bodyPr/>
        <a:lstStyle/>
        <a:p>
          <a:r>
            <a:rPr lang="pt-PT"/>
            <a:t>Redes Neuronais (MLP)</a:t>
          </a:r>
          <a:endParaRPr lang="en-US"/>
        </a:p>
      </dgm:t>
    </dgm:pt>
    <dgm:pt modelId="{675C30FC-78F1-4F00-B044-F121CFF0D073}" type="parTrans" cxnId="{8B33234B-8A92-468A-A43E-E8518B12BC7A}">
      <dgm:prSet/>
      <dgm:spPr/>
      <dgm:t>
        <a:bodyPr/>
        <a:lstStyle/>
        <a:p>
          <a:endParaRPr lang="en-US"/>
        </a:p>
      </dgm:t>
    </dgm:pt>
    <dgm:pt modelId="{5E5F9AFB-C377-4A4A-805C-0C5DD09B6A19}" type="sibTrans" cxnId="{8B33234B-8A92-468A-A43E-E8518B12BC7A}">
      <dgm:prSet/>
      <dgm:spPr/>
      <dgm:t>
        <a:bodyPr/>
        <a:lstStyle/>
        <a:p>
          <a:endParaRPr lang="en-US"/>
        </a:p>
      </dgm:t>
    </dgm:pt>
    <dgm:pt modelId="{8E34008B-8AC8-451C-B922-0635A84E0898}" type="pres">
      <dgm:prSet presAssocID="{93D355CB-0B9E-4327-B8BE-76CAD81861A1}" presName="vert0" presStyleCnt="0">
        <dgm:presLayoutVars>
          <dgm:dir/>
          <dgm:animOne val="branch"/>
          <dgm:animLvl val="lvl"/>
        </dgm:presLayoutVars>
      </dgm:prSet>
      <dgm:spPr/>
    </dgm:pt>
    <dgm:pt modelId="{EF83A06D-8331-4276-B0C9-6A9BBF712D82}" type="pres">
      <dgm:prSet presAssocID="{74304F3E-2FBB-45A8-8995-FFA1290DEAF4}" presName="thickLine" presStyleLbl="alignNode1" presStyleIdx="0" presStyleCnt="5"/>
      <dgm:spPr/>
    </dgm:pt>
    <dgm:pt modelId="{C2404BEE-1F03-4A2E-837E-B86704AF2ED1}" type="pres">
      <dgm:prSet presAssocID="{74304F3E-2FBB-45A8-8995-FFA1290DEAF4}" presName="horz1" presStyleCnt="0"/>
      <dgm:spPr/>
    </dgm:pt>
    <dgm:pt modelId="{98676C79-47EA-4F5E-8B90-BA48C58D7336}" type="pres">
      <dgm:prSet presAssocID="{74304F3E-2FBB-45A8-8995-FFA1290DEAF4}" presName="tx1" presStyleLbl="revTx" presStyleIdx="0" presStyleCnt="5"/>
      <dgm:spPr/>
    </dgm:pt>
    <dgm:pt modelId="{B5481307-5D32-4977-A4D3-8B5ADC81D0E7}" type="pres">
      <dgm:prSet presAssocID="{74304F3E-2FBB-45A8-8995-FFA1290DEAF4}" presName="vert1" presStyleCnt="0"/>
      <dgm:spPr/>
    </dgm:pt>
    <dgm:pt modelId="{A2B3726F-F4A6-4965-A01E-B2E7CF33D1CC}" type="pres">
      <dgm:prSet presAssocID="{AFF9D728-B1EC-48BC-9782-751F13218125}" presName="thickLine" presStyleLbl="alignNode1" presStyleIdx="1" presStyleCnt="5"/>
      <dgm:spPr/>
    </dgm:pt>
    <dgm:pt modelId="{A0CC94BA-BA9B-4A65-81EA-B1EEB74EC394}" type="pres">
      <dgm:prSet presAssocID="{AFF9D728-B1EC-48BC-9782-751F13218125}" presName="horz1" presStyleCnt="0"/>
      <dgm:spPr/>
    </dgm:pt>
    <dgm:pt modelId="{79CA4CDC-B0BD-4BD9-8D37-1E94D63BEAA7}" type="pres">
      <dgm:prSet presAssocID="{AFF9D728-B1EC-48BC-9782-751F13218125}" presName="tx1" presStyleLbl="revTx" presStyleIdx="1" presStyleCnt="5"/>
      <dgm:spPr/>
    </dgm:pt>
    <dgm:pt modelId="{DD7A8870-32CC-416C-8B35-AF6510607D90}" type="pres">
      <dgm:prSet presAssocID="{AFF9D728-B1EC-48BC-9782-751F13218125}" presName="vert1" presStyleCnt="0"/>
      <dgm:spPr/>
    </dgm:pt>
    <dgm:pt modelId="{CEAF9832-2E5C-46A0-96C7-8934E5D94DB8}" type="pres">
      <dgm:prSet presAssocID="{389F5F61-7570-4432-9B39-5EE33426923C}" presName="thickLine" presStyleLbl="alignNode1" presStyleIdx="2" presStyleCnt="5"/>
      <dgm:spPr/>
    </dgm:pt>
    <dgm:pt modelId="{9ED5CD91-89DF-4E4A-A46E-34F4CEC6D94D}" type="pres">
      <dgm:prSet presAssocID="{389F5F61-7570-4432-9B39-5EE33426923C}" presName="horz1" presStyleCnt="0"/>
      <dgm:spPr/>
    </dgm:pt>
    <dgm:pt modelId="{E91E706F-33F3-4497-B1E8-72141E94A870}" type="pres">
      <dgm:prSet presAssocID="{389F5F61-7570-4432-9B39-5EE33426923C}" presName="tx1" presStyleLbl="revTx" presStyleIdx="2" presStyleCnt="5"/>
      <dgm:spPr/>
    </dgm:pt>
    <dgm:pt modelId="{FA1BDFA0-8268-4492-8FBC-15FBA080D3DC}" type="pres">
      <dgm:prSet presAssocID="{389F5F61-7570-4432-9B39-5EE33426923C}" presName="vert1" presStyleCnt="0"/>
      <dgm:spPr/>
    </dgm:pt>
    <dgm:pt modelId="{ECFFE066-3B84-4883-8D9B-BD4CC63F69FB}" type="pres">
      <dgm:prSet presAssocID="{385BFB20-4E7F-4F38-9AE5-8531949B5FBF}" presName="thickLine" presStyleLbl="alignNode1" presStyleIdx="3" presStyleCnt="5"/>
      <dgm:spPr/>
    </dgm:pt>
    <dgm:pt modelId="{746B90A8-94ED-4FC7-97F7-7BC71A86C221}" type="pres">
      <dgm:prSet presAssocID="{385BFB20-4E7F-4F38-9AE5-8531949B5FBF}" presName="horz1" presStyleCnt="0"/>
      <dgm:spPr/>
    </dgm:pt>
    <dgm:pt modelId="{AC3734BD-A748-4CC8-8E46-317D4B2F1763}" type="pres">
      <dgm:prSet presAssocID="{385BFB20-4E7F-4F38-9AE5-8531949B5FBF}" presName="tx1" presStyleLbl="revTx" presStyleIdx="3" presStyleCnt="5"/>
      <dgm:spPr/>
    </dgm:pt>
    <dgm:pt modelId="{FF172A72-E5EB-47AF-8EE2-2458E60B98C4}" type="pres">
      <dgm:prSet presAssocID="{385BFB20-4E7F-4F38-9AE5-8531949B5FBF}" presName="vert1" presStyleCnt="0"/>
      <dgm:spPr/>
    </dgm:pt>
    <dgm:pt modelId="{6C5B14A0-F15D-4ACF-9B4A-E2FD71391247}" type="pres">
      <dgm:prSet presAssocID="{DE66C250-A074-4368-9D9E-4BAC6FFC5722}" presName="thickLine" presStyleLbl="alignNode1" presStyleIdx="4" presStyleCnt="5"/>
      <dgm:spPr/>
    </dgm:pt>
    <dgm:pt modelId="{98893664-6FD4-4C88-894B-2F10520C00B9}" type="pres">
      <dgm:prSet presAssocID="{DE66C250-A074-4368-9D9E-4BAC6FFC5722}" presName="horz1" presStyleCnt="0"/>
      <dgm:spPr/>
    </dgm:pt>
    <dgm:pt modelId="{A481C477-A865-4299-9599-BE134ACF1CEA}" type="pres">
      <dgm:prSet presAssocID="{DE66C250-A074-4368-9D9E-4BAC6FFC5722}" presName="tx1" presStyleLbl="revTx" presStyleIdx="4" presStyleCnt="5"/>
      <dgm:spPr/>
    </dgm:pt>
    <dgm:pt modelId="{AF211AC6-0930-43FA-889D-644F9DD4D767}" type="pres">
      <dgm:prSet presAssocID="{DE66C250-A074-4368-9D9E-4BAC6FFC5722}" presName="vert1" presStyleCnt="0"/>
      <dgm:spPr/>
    </dgm:pt>
  </dgm:ptLst>
  <dgm:cxnLst>
    <dgm:cxn modelId="{86296005-EB7B-455E-A49A-9B3B9807545E}" srcId="{93D355CB-0B9E-4327-B8BE-76CAD81861A1}" destId="{AFF9D728-B1EC-48BC-9782-751F13218125}" srcOrd="1" destOrd="0" parTransId="{4D6A0F6E-C81A-475D-ADE4-C905054200E4}" sibTransId="{3B215F55-8643-483A-B70F-3E7E61736F79}"/>
    <dgm:cxn modelId="{D7D79117-5E1D-40A4-A906-CA7FB635B15E}" type="presOf" srcId="{93D355CB-0B9E-4327-B8BE-76CAD81861A1}" destId="{8E34008B-8AC8-451C-B922-0635A84E0898}" srcOrd="0" destOrd="0" presId="urn:microsoft.com/office/officeart/2008/layout/LinedList"/>
    <dgm:cxn modelId="{DCC5EB1A-AEC5-4E5D-AFED-3C9ABA2AC3C4}" type="presOf" srcId="{AFF9D728-B1EC-48BC-9782-751F13218125}" destId="{79CA4CDC-B0BD-4BD9-8D37-1E94D63BEAA7}" srcOrd="0" destOrd="0" presId="urn:microsoft.com/office/officeart/2008/layout/LinedList"/>
    <dgm:cxn modelId="{D944B01B-E1D9-4E55-A626-3A58622597EA}" srcId="{93D355CB-0B9E-4327-B8BE-76CAD81861A1}" destId="{385BFB20-4E7F-4F38-9AE5-8531949B5FBF}" srcOrd="3" destOrd="0" parTransId="{DDC78B54-BB8E-4EA6-948D-82D16EEB86B1}" sibTransId="{EE832580-4BFF-4886-B512-BDAE6C7B6032}"/>
    <dgm:cxn modelId="{B9DF0E64-28A4-4CA1-872B-F431A3D10413}" type="presOf" srcId="{389F5F61-7570-4432-9B39-5EE33426923C}" destId="{E91E706F-33F3-4497-B1E8-72141E94A870}" srcOrd="0" destOrd="0" presId="urn:microsoft.com/office/officeart/2008/layout/LinedList"/>
    <dgm:cxn modelId="{8B33234B-8A92-468A-A43E-E8518B12BC7A}" srcId="{93D355CB-0B9E-4327-B8BE-76CAD81861A1}" destId="{DE66C250-A074-4368-9D9E-4BAC6FFC5722}" srcOrd="4" destOrd="0" parTransId="{675C30FC-78F1-4F00-B044-F121CFF0D073}" sibTransId="{5E5F9AFB-C377-4A4A-805C-0C5DD09B6A19}"/>
    <dgm:cxn modelId="{BF756591-301C-47EE-9A9B-B9C1B37A5091}" type="presOf" srcId="{DE66C250-A074-4368-9D9E-4BAC6FFC5722}" destId="{A481C477-A865-4299-9599-BE134ACF1CEA}" srcOrd="0" destOrd="0" presId="urn:microsoft.com/office/officeart/2008/layout/LinedList"/>
    <dgm:cxn modelId="{7DE25A9E-F515-4355-B8B6-407C75C9C854}" type="presOf" srcId="{385BFB20-4E7F-4F38-9AE5-8531949B5FBF}" destId="{AC3734BD-A748-4CC8-8E46-317D4B2F1763}" srcOrd="0" destOrd="0" presId="urn:microsoft.com/office/officeart/2008/layout/LinedList"/>
    <dgm:cxn modelId="{C3F55EBE-5A2C-4848-9FC6-F8CEF9BB2526}" type="presOf" srcId="{74304F3E-2FBB-45A8-8995-FFA1290DEAF4}" destId="{98676C79-47EA-4F5E-8B90-BA48C58D7336}" srcOrd="0" destOrd="0" presId="urn:microsoft.com/office/officeart/2008/layout/LinedList"/>
    <dgm:cxn modelId="{E79A21DC-C09E-424D-A807-CD828FE0703D}" srcId="{93D355CB-0B9E-4327-B8BE-76CAD81861A1}" destId="{389F5F61-7570-4432-9B39-5EE33426923C}" srcOrd="2" destOrd="0" parTransId="{2CD86B7C-901A-4388-B7FA-5874DEB0B669}" sibTransId="{BD314C7D-AB16-4BFB-B3B3-ACFDE8E8FA6D}"/>
    <dgm:cxn modelId="{E597BAE2-26FC-4B6A-BAD4-D248A6BFAC68}" srcId="{93D355CB-0B9E-4327-B8BE-76CAD81861A1}" destId="{74304F3E-2FBB-45A8-8995-FFA1290DEAF4}" srcOrd="0" destOrd="0" parTransId="{538A5A79-F896-433E-8B3C-BCAAA68BCFE5}" sibTransId="{3076D720-BF54-44BC-831A-EA8E1EB6ED30}"/>
    <dgm:cxn modelId="{7B43572E-0774-41C2-8B71-01A54D46A5DA}" type="presParOf" srcId="{8E34008B-8AC8-451C-B922-0635A84E0898}" destId="{EF83A06D-8331-4276-B0C9-6A9BBF712D82}" srcOrd="0" destOrd="0" presId="urn:microsoft.com/office/officeart/2008/layout/LinedList"/>
    <dgm:cxn modelId="{0201762F-5E75-47FD-930E-67234CEC5401}" type="presParOf" srcId="{8E34008B-8AC8-451C-B922-0635A84E0898}" destId="{C2404BEE-1F03-4A2E-837E-B86704AF2ED1}" srcOrd="1" destOrd="0" presId="urn:microsoft.com/office/officeart/2008/layout/LinedList"/>
    <dgm:cxn modelId="{0E13DCC4-5E4D-45B3-89EF-DCF5DF23F4E7}" type="presParOf" srcId="{C2404BEE-1F03-4A2E-837E-B86704AF2ED1}" destId="{98676C79-47EA-4F5E-8B90-BA48C58D7336}" srcOrd="0" destOrd="0" presId="urn:microsoft.com/office/officeart/2008/layout/LinedList"/>
    <dgm:cxn modelId="{263F08B5-93E4-44DF-8920-CF0D8E49A7AB}" type="presParOf" srcId="{C2404BEE-1F03-4A2E-837E-B86704AF2ED1}" destId="{B5481307-5D32-4977-A4D3-8B5ADC81D0E7}" srcOrd="1" destOrd="0" presId="urn:microsoft.com/office/officeart/2008/layout/LinedList"/>
    <dgm:cxn modelId="{B6BC7FC9-6C12-45E3-9198-6B2A45B030F5}" type="presParOf" srcId="{8E34008B-8AC8-451C-B922-0635A84E0898}" destId="{A2B3726F-F4A6-4965-A01E-B2E7CF33D1CC}" srcOrd="2" destOrd="0" presId="urn:microsoft.com/office/officeart/2008/layout/LinedList"/>
    <dgm:cxn modelId="{CEA21D32-A22F-4D18-A09A-953CE35F5810}" type="presParOf" srcId="{8E34008B-8AC8-451C-B922-0635A84E0898}" destId="{A0CC94BA-BA9B-4A65-81EA-B1EEB74EC394}" srcOrd="3" destOrd="0" presId="urn:microsoft.com/office/officeart/2008/layout/LinedList"/>
    <dgm:cxn modelId="{574DD451-61A1-4C8E-8356-A4F6DF6E6848}" type="presParOf" srcId="{A0CC94BA-BA9B-4A65-81EA-B1EEB74EC394}" destId="{79CA4CDC-B0BD-4BD9-8D37-1E94D63BEAA7}" srcOrd="0" destOrd="0" presId="urn:microsoft.com/office/officeart/2008/layout/LinedList"/>
    <dgm:cxn modelId="{0A142A93-3CE0-4BFA-928A-194655BEF138}" type="presParOf" srcId="{A0CC94BA-BA9B-4A65-81EA-B1EEB74EC394}" destId="{DD7A8870-32CC-416C-8B35-AF6510607D90}" srcOrd="1" destOrd="0" presId="urn:microsoft.com/office/officeart/2008/layout/LinedList"/>
    <dgm:cxn modelId="{A769FD1A-0CCD-4871-9046-7AFFBE13D3F9}" type="presParOf" srcId="{8E34008B-8AC8-451C-B922-0635A84E0898}" destId="{CEAF9832-2E5C-46A0-96C7-8934E5D94DB8}" srcOrd="4" destOrd="0" presId="urn:microsoft.com/office/officeart/2008/layout/LinedList"/>
    <dgm:cxn modelId="{8FBC0135-2AF8-4144-82AF-C8AD212A1BB0}" type="presParOf" srcId="{8E34008B-8AC8-451C-B922-0635A84E0898}" destId="{9ED5CD91-89DF-4E4A-A46E-34F4CEC6D94D}" srcOrd="5" destOrd="0" presId="urn:microsoft.com/office/officeart/2008/layout/LinedList"/>
    <dgm:cxn modelId="{521A85A3-3455-4E51-A309-6691D336BD3A}" type="presParOf" srcId="{9ED5CD91-89DF-4E4A-A46E-34F4CEC6D94D}" destId="{E91E706F-33F3-4497-B1E8-72141E94A870}" srcOrd="0" destOrd="0" presId="urn:microsoft.com/office/officeart/2008/layout/LinedList"/>
    <dgm:cxn modelId="{31725DC0-590A-4DB8-A226-F6E31DB82AE6}" type="presParOf" srcId="{9ED5CD91-89DF-4E4A-A46E-34F4CEC6D94D}" destId="{FA1BDFA0-8268-4492-8FBC-15FBA080D3DC}" srcOrd="1" destOrd="0" presId="urn:microsoft.com/office/officeart/2008/layout/LinedList"/>
    <dgm:cxn modelId="{06DF2D2F-2BE0-4091-9E6A-0D1D0F169C04}" type="presParOf" srcId="{8E34008B-8AC8-451C-B922-0635A84E0898}" destId="{ECFFE066-3B84-4883-8D9B-BD4CC63F69FB}" srcOrd="6" destOrd="0" presId="urn:microsoft.com/office/officeart/2008/layout/LinedList"/>
    <dgm:cxn modelId="{AD429D0F-8C80-4D09-AABD-93A58B81B1C6}" type="presParOf" srcId="{8E34008B-8AC8-451C-B922-0635A84E0898}" destId="{746B90A8-94ED-4FC7-97F7-7BC71A86C221}" srcOrd="7" destOrd="0" presId="urn:microsoft.com/office/officeart/2008/layout/LinedList"/>
    <dgm:cxn modelId="{585FC3FC-215B-4494-ACAC-9B76F51E05F0}" type="presParOf" srcId="{746B90A8-94ED-4FC7-97F7-7BC71A86C221}" destId="{AC3734BD-A748-4CC8-8E46-317D4B2F1763}" srcOrd="0" destOrd="0" presId="urn:microsoft.com/office/officeart/2008/layout/LinedList"/>
    <dgm:cxn modelId="{3D6298FA-EB83-4C94-9A12-9CCFA191F6C1}" type="presParOf" srcId="{746B90A8-94ED-4FC7-97F7-7BC71A86C221}" destId="{FF172A72-E5EB-47AF-8EE2-2458E60B98C4}" srcOrd="1" destOrd="0" presId="urn:microsoft.com/office/officeart/2008/layout/LinedList"/>
    <dgm:cxn modelId="{F2A26A6C-4957-4B27-BB9C-309B4921D917}" type="presParOf" srcId="{8E34008B-8AC8-451C-B922-0635A84E0898}" destId="{6C5B14A0-F15D-4ACF-9B4A-E2FD71391247}" srcOrd="8" destOrd="0" presId="urn:microsoft.com/office/officeart/2008/layout/LinedList"/>
    <dgm:cxn modelId="{D6B174F0-B1DF-4048-9AFA-05F809DE0C37}" type="presParOf" srcId="{8E34008B-8AC8-451C-B922-0635A84E0898}" destId="{98893664-6FD4-4C88-894B-2F10520C00B9}" srcOrd="9" destOrd="0" presId="urn:microsoft.com/office/officeart/2008/layout/LinedList"/>
    <dgm:cxn modelId="{824C9AD5-60DE-46DF-A1F3-0E551CF1B328}" type="presParOf" srcId="{98893664-6FD4-4C88-894B-2F10520C00B9}" destId="{A481C477-A865-4299-9599-BE134ACF1CEA}" srcOrd="0" destOrd="0" presId="urn:microsoft.com/office/officeart/2008/layout/LinedList"/>
    <dgm:cxn modelId="{C8BB5C84-0F87-4468-836F-26E19B4E41C0}" type="presParOf" srcId="{98893664-6FD4-4C88-894B-2F10520C00B9}" destId="{AF211AC6-0930-43FA-889D-644F9DD4D7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6D439-AAF0-49B6-A072-1972FFEBE3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B8D2CC-8F79-434F-85A8-5EF9011A696D}">
      <dgm:prSet/>
      <dgm:spPr/>
      <dgm:t>
        <a:bodyPr/>
        <a:lstStyle/>
        <a:p>
          <a:r>
            <a:rPr lang="pt-PT"/>
            <a:t>Foram aplicados diversos algoritmos de regressão para prever a variável Premature_Deaths, utilizando apenas dados dos países do sul da Europa.</a:t>
          </a:r>
          <a:endParaRPr lang="en-US"/>
        </a:p>
      </dgm:t>
    </dgm:pt>
    <dgm:pt modelId="{0440B485-6BEB-43F6-AEA3-921D233CF941}" type="parTrans" cxnId="{F3A084F7-CC2F-4073-B2F6-CCB85AE38142}">
      <dgm:prSet/>
      <dgm:spPr/>
      <dgm:t>
        <a:bodyPr/>
        <a:lstStyle/>
        <a:p>
          <a:endParaRPr lang="en-US"/>
        </a:p>
      </dgm:t>
    </dgm:pt>
    <dgm:pt modelId="{E4E880E6-BB27-418A-9CD7-FFE5B334BB09}" type="sibTrans" cxnId="{F3A084F7-CC2F-4073-B2F6-CCB85AE38142}">
      <dgm:prSet/>
      <dgm:spPr/>
      <dgm:t>
        <a:bodyPr/>
        <a:lstStyle/>
        <a:p>
          <a:endParaRPr lang="en-US"/>
        </a:p>
      </dgm:t>
    </dgm:pt>
    <dgm:pt modelId="{878614A6-DD68-4605-B1F3-6773D9E9847D}">
      <dgm:prSet/>
      <dgm:spPr/>
      <dgm:t>
        <a:bodyPr/>
        <a:lstStyle/>
        <a:p>
          <a:r>
            <a:rPr lang="pt-PT"/>
            <a:t>Foi usada validação cruzada k-fold e avaliadas métricas de erro (MAE, RMSE) para comparar o desempenho dos modelos.</a:t>
          </a:r>
          <a:endParaRPr lang="en-US"/>
        </a:p>
      </dgm:t>
    </dgm:pt>
    <dgm:pt modelId="{ED539AEE-1387-4B88-98C5-85561ADB7EA4}" type="parTrans" cxnId="{9AC7FC10-EC13-4542-B689-D335D7D828AF}">
      <dgm:prSet/>
      <dgm:spPr/>
      <dgm:t>
        <a:bodyPr/>
        <a:lstStyle/>
        <a:p>
          <a:endParaRPr lang="en-US"/>
        </a:p>
      </dgm:t>
    </dgm:pt>
    <dgm:pt modelId="{D812A9A0-8AEB-4C9B-8A29-706DE0170CF9}" type="sibTrans" cxnId="{9AC7FC10-EC13-4542-B689-D335D7D828AF}">
      <dgm:prSet/>
      <dgm:spPr/>
      <dgm:t>
        <a:bodyPr/>
        <a:lstStyle/>
        <a:p>
          <a:endParaRPr lang="en-US"/>
        </a:p>
      </dgm:t>
    </dgm:pt>
    <dgm:pt modelId="{91450652-6B23-4B98-AF18-BC94F6F7B3C6}" type="pres">
      <dgm:prSet presAssocID="{4E76D439-AAF0-49B6-A072-1972FFEBE33C}" presName="root" presStyleCnt="0">
        <dgm:presLayoutVars>
          <dgm:dir/>
          <dgm:resizeHandles val="exact"/>
        </dgm:presLayoutVars>
      </dgm:prSet>
      <dgm:spPr/>
    </dgm:pt>
    <dgm:pt modelId="{9EF40634-B9D7-49C3-B1F6-A6D3B6D9FF66}" type="pres">
      <dgm:prSet presAssocID="{4E76D439-AAF0-49B6-A072-1972FFEBE33C}" presName="container" presStyleCnt="0">
        <dgm:presLayoutVars>
          <dgm:dir/>
          <dgm:resizeHandles val="exact"/>
        </dgm:presLayoutVars>
      </dgm:prSet>
      <dgm:spPr/>
    </dgm:pt>
    <dgm:pt modelId="{58E953C9-5597-4084-AE48-CB91A0A0DFBA}" type="pres">
      <dgm:prSet presAssocID="{89B8D2CC-8F79-434F-85A8-5EF9011A696D}" presName="compNode" presStyleCnt="0"/>
      <dgm:spPr/>
    </dgm:pt>
    <dgm:pt modelId="{602A054B-EE41-4ACC-8E45-B5CEAA3DA012}" type="pres">
      <dgm:prSet presAssocID="{89B8D2CC-8F79-434F-85A8-5EF9011A696D}" presName="iconBgRect" presStyleLbl="bgShp" presStyleIdx="0" presStyleCnt="2"/>
      <dgm:spPr/>
    </dgm:pt>
    <dgm:pt modelId="{8DE7AAB0-ACEF-479B-9AE0-710652CA1807}" type="pres">
      <dgm:prSet presAssocID="{89B8D2CC-8F79-434F-85A8-5EF9011A6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C5B4A7F-D22F-40E3-80D7-575A7C7D5E68}" type="pres">
      <dgm:prSet presAssocID="{89B8D2CC-8F79-434F-85A8-5EF9011A696D}" presName="spaceRect" presStyleCnt="0"/>
      <dgm:spPr/>
    </dgm:pt>
    <dgm:pt modelId="{469CE281-24BF-484F-8F89-A26E31A51FB5}" type="pres">
      <dgm:prSet presAssocID="{89B8D2CC-8F79-434F-85A8-5EF9011A696D}" presName="textRect" presStyleLbl="revTx" presStyleIdx="0" presStyleCnt="2">
        <dgm:presLayoutVars>
          <dgm:chMax val="1"/>
          <dgm:chPref val="1"/>
        </dgm:presLayoutVars>
      </dgm:prSet>
      <dgm:spPr/>
    </dgm:pt>
    <dgm:pt modelId="{D4F082D9-3847-4353-8A17-75092FC1694E}" type="pres">
      <dgm:prSet presAssocID="{E4E880E6-BB27-418A-9CD7-FFE5B334BB09}" presName="sibTrans" presStyleLbl="sibTrans2D1" presStyleIdx="0" presStyleCnt="0"/>
      <dgm:spPr/>
    </dgm:pt>
    <dgm:pt modelId="{7715CBA4-14BB-45CC-8017-6B9520ED4259}" type="pres">
      <dgm:prSet presAssocID="{878614A6-DD68-4605-B1F3-6773D9E9847D}" presName="compNode" presStyleCnt="0"/>
      <dgm:spPr/>
    </dgm:pt>
    <dgm:pt modelId="{A108F1AD-D4E3-4CBC-959D-DAF0673D1D19}" type="pres">
      <dgm:prSet presAssocID="{878614A6-DD68-4605-B1F3-6773D9E9847D}" presName="iconBgRect" presStyleLbl="bgShp" presStyleIdx="1" presStyleCnt="2"/>
      <dgm:spPr/>
    </dgm:pt>
    <dgm:pt modelId="{6D849F70-1B29-409F-B516-C9F6C916263B}" type="pres">
      <dgm:prSet presAssocID="{878614A6-DD68-4605-B1F3-6773D9E98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0BC1663-B929-43B0-8A83-FBF8C7A0ABEB}" type="pres">
      <dgm:prSet presAssocID="{878614A6-DD68-4605-B1F3-6773D9E9847D}" presName="spaceRect" presStyleCnt="0"/>
      <dgm:spPr/>
    </dgm:pt>
    <dgm:pt modelId="{FC143FD9-91B3-40EA-9457-6D60D8FCAE74}" type="pres">
      <dgm:prSet presAssocID="{878614A6-DD68-4605-B1F3-6773D9E98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C7FC10-EC13-4542-B689-D335D7D828AF}" srcId="{4E76D439-AAF0-49B6-A072-1972FFEBE33C}" destId="{878614A6-DD68-4605-B1F3-6773D9E9847D}" srcOrd="1" destOrd="0" parTransId="{ED539AEE-1387-4B88-98C5-85561ADB7EA4}" sibTransId="{D812A9A0-8AEB-4C9B-8A29-706DE0170CF9}"/>
    <dgm:cxn modelId="{D525CF49-88B3-428B-8952-2198F93D6F34}" type="presOf" srcId="{89B8D2CC-8F79-434F-85A8-5EF9011A696D}" destId="{469CE281-24BF-484F-8F89-A26E31A51FB5}" srcOrd="0" destOrd="0" presId="urn:microsoft.com/office/officeart/2018/2/layout/IconCircleList"/>
    <dgm:cxn modelId="{A4F5E69A-74AA-4D07-BF27-208104128BCB}" type="presOf" srcId="{878614A6-DD68-4605-B1F3-6773D9E9847D}" destId="{FC143FD9-91B3-40EA-9457-6D60D8FCAE74}" srcOrd="0" destOrd="0" presId="urn:microsoft.com/office/officeart/2018/2/layout/IconCircleList"/>
    <dgm:cxn modelId="{21C18DAD-0F43-40FE-812A-B1C1B069C4A1}" type="presOf" srcId="{4E76D439-AAF0-49B6-A072-1972FFEBE33C}" destId="{91450652-6B23-4B98-AF18-BC94F6F7B3C6}" srcOrd="0" destOrd="0" presId="urn:microsoft.com/office/officeart/2018/2/layout/IconCircleList"/>
    <dgm:cxn modelId="{32C2F3C2-2CED-44FC-B11C-6BA4CA082E93}" type="presOf" srcId="{E4E880E6-BB27-418A-9CD7-FFE5B334BB09}" destId="{D4F082D9-3847-4353-8A17-75092FC1694E}" srcOrd="0" destOrd="0" presId="urn:microsoft.com/office/officeart/2018/2/layout/IconCircleList"/>
    <dgm:cxn modelId="{F3A084F7-CC2F-4073-B2F6-CCB85AE38142}" srcId="{4E76D439-AAF0-49B6-A072-1972FFEBE33C}" destId="{89B8D2CC-8F79-434F-85A8-5EF9011A696D}" srcOrd="0" destOrd="0" parTransId="{0440B485-6BEB-43F6-AEA3-921D233CF941}" sibTransId="{E4E880E6-BB27-418A-9CD7-FFE5B334BB09}"/>
    <dgm:cxn modelId="{46831CF3-E3C4-4793-828C-AAEA2A71F1B2}" type="presParOf" srcId="{91450652-6B23-4B98-AF18-BC94F6F7B3C6}" destId="{9EF40634-B9D7-49C3-B1F6-A6D3B6D9FF66}" srcOrd="0" destOrd="0" presId="urn:microsoft.com/office/officeart/2018/2/layout/IconCircleList"/>
    <dgm:cxn modelId="{F7F7E4E8-F353-4884-B1BB-4283463E26BF}" type="presParOf" srcId="{9EF40634-B9D7-49C3-B1F6-A6D3B6D9FF66}" destId="{58E953C9-5597-4084-AE48-CB91A0A0DFBA}" srcOrd="0" destOrd="0" presId="urn:microsoft.com/office/officeart/2018/2/layout/IconCircleList"/>
    <dgm:cxn modelId="{D96B5690-6970-440B-808F-48170516A667}" type="presParOf" srcId="{58E953C9-5597-4084-AE48-CB91A0A0DFBA}" destId="{602A054B-EE41-4ACC-8E45-B5CEAA3DA012}" srcOrd="0" destOrd="0" presId="urn:microsoft.com/office/officeart/2018/2/layout/IconCircleList"/>
    <dgm:cxn modelId="{092A8415-49FB-40F1-BCA6-87B2C0863686}" type="presParOf" srcId="{58E953C9-5597-4084-AE48-CB91A0A0DFBA}" destId="{8DE7AAB0-ACEF-479B-9AE0-710652CA1807}" srcOrd="1" destOrd="0" presId="urn:microsoft.com/office/officeart/2018/2/layout/IconCircleList"/>
    <dgm:cxn modelId="{E7056B80-9051-47A0-97C5-718EBDCA7A37}" type="presParOf" srcId="{58E953C9-5597-4084-AE48-CB91A0A0DFBA}" destId="{1C5B4A7F-D22F-40E3-80D7-575A7C7D5E68}" srcOrd="2" destOrd="0" presId="urn:microsoft.com/office/officeart/2018/2/layout/IconCircleList"/>
    <dgm:cxn modelId="{58BB2753-A869-459E-BA95-D9454B8A3DF0}" type="presParOf" srcId="{58E953C9-5597-4084-AE48-CB91A0A0DFBA}" destId="{469CE281-24BF-484F-8F89-A26E31A51FB5}" srcOrd="3" destOrd="0" presId="urn:microsoft.com/office/officeart/2018/2/layout/IconCircleList"/>
    <dgm:cxn modelId="{5EFCCDB3-C6F9-4900-861D-52FE79DCC445}" type="presParOf" srcId="{9EF40634-B9D7-49C3-B1F6-A6D3B6D9FF66}" destId="{D4F082D9-3847-4353-8A17-75092FC1694E}" srcOrd="1" destOrd="0" presId="urn:microsoft.com/office/officeart/2018/2/layout/IconCircleList"/>
    <dgm:cxn modelId="{D5D54002-CC8E-473E-B6F8-122405D39151}" type="presParOf" srcId="{9EF40634-B9D7-49C3-B1F6-A6D3B6D9FF66}" destId="{7715CBA4-14BB-45CC-8017-6B9520ED4259}" srcOrd="2" destOrd="0" presId="urn:microsoft.com/office/officeart/2018/2/layout/IconCircleList"/>
    <dgm:cxn modelId="{3B68049A-E220-41D1-910C-EBF52A69D605}" type="presParOf" srcId="{7715CBA4-14BB-45CC-8017-6B9520ED4259}" destId="{A108F1AD-D4E3-4CBC-959D-DAF0673D1D19}" srcOrd="0" destOrd="0" presId="urn:microsoft.com/office/officeart/2018/2/layout/IconCircleList"/>
    <dgm:cxn modelId="{AA9D46BF-9865-4366-9DD4-6742D8125F5F}" type="presParOf" srcId="{7715CBA4-14BB-45CC-8017-6B9520ED4259}" destId="{6D849F70-1B29-409F-B516-C9F6C916263B}" srcOrd="1" destOrd="0" presId="urn:microsoft.com/office/officeart/2018/2/layout/IconCircleList"/>
    <dgm:cxn modelId="{EB1647DE-EDD7-41F0-800D-4A7694BB1543}" type="presParOf" srcId="{7715CBA4-14BB-45CC-8017-6B9520ED4259}" destId="{B0BC1663-B929-43B0-8A83-FBF8C7A0ABEB}" srcOrd="2" destOrd="0" presId="urn:microsoft.com/office/officeart/2018/2/layout/IconCircleList"/>
    <dgm:cxn modelId="{35ACD93D-6B7C-491D-AA47-45781FD5CBDF}" type="presParOf" srcId="{7715CBA4-14BB-45CC-8017-6B9520ED4259}" destId="{FC143FD9-91B3-40EA-9457-6D60D8FCAE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3A06D-8331-4276-B0C9-6A9BBF712D82}">
      <dsp:nvSpPr>
        <dsp:cNvPr id="0" name=""/>
        <dsp:cNvSpPr/>
      </dsp:nvSpPr>
      <dsp:spPr>
        <a:xfrm>
          <a:off x="0" y="483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6C79-47EA-4F5E-8B90-BA48C58D7336}">
      <dsp:nvSpPr>
        <dsp:cNvPr id="0" name=""/>
        <dsp:cNvSpPr/>
      </dsp:nvSpPr>
      <dsp:spPr>
        <a:xfrm>
          <a:off x="0" y="483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Regressão Linear</a:t>
          </a:r>
          <a:endParaRPr lang="en-US" sz="3600" kern="1200"/>
        </a:p>
      </dsp:txBody>
      <dsp:txXfrm>
        <a:off x="0" y="483"/>
        <a:ext cx="9880893" cy="791730"/>
      </dsp:txXfrm>
    </dsp:sp>
    <dsp:sp modelId="{A2B3726F-F4A6-4965-A01E-B2E7CF33D1CC}">
      <dsp:nvSpPr>
        <dsp:cNvPr id="0" name=""/>
        <dsp:cNvSpPr/>
      </dsp:nvSpPr>
      <dsp:spPr>
        <a:xfrm>
          <a:off x="0" y="792213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A4CDC-B0BD-4BD9-8D37-1E94D63BEAA7}">
      <dsp:nvSpPr>
        <dsp:cNvPr id="0" name=""/>
        <dsp:cNvSpPr/>
      </dsp:nvSpPr>
      <dsp:spPr>
        <a:xfrm>
          <a:off x="0" y="792213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Árvores de Decisão</a:t>
          </a:r>
          <a:endParaRPr lang="en-US" sz="3600" kern="1200"/>
        </a:p>
      </dsp:txBody>
      <dsp:txXfrm>
        <a:off x="0" y="792213"/>
        <a:ext cx="9880893" cy="791730"/>
      </dsp:txXfrm>
    </dsp:sp>
    <dsp:sp modelId="{CEAF9832-2E5C-46A0-96C7-8934E5D94DB8}">
      <dsp:nvSpPr>
        <dsp:cNvPr id="0" name=""/>
        <dsp:cNvSpPr/>
      </dsp:nvSpPr>
      <dsp:spPr>
        <a:xfrm>
          <a:off x="0" y="1583944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E706F-33F3-4497-B1E8-72141E94A870}">
      <dsp:nvSpPr>
        <dsp:cNvPr id="0" name=""/>
        <dsp:cNvSpPr/>
      </dsp:nvSpPr>
      <dsp:spPr>
        <a:xfrm>
          <a:off x="0" y="1583944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SVM</a:t>
          </a:r>
          <a:endParaRPr lang="en-US" sz="3600" kern="1200"/>
        </a:p>
      </dsp:txBody>
      <dsp:txXfrm>
        <a:off x="0" y="1583944"/>
        <a:ext cx="9880893" cy="791730"/>
      </dsp:txXfrm>
    </dsp:sp>
    <dsp:sp modelId="{ECFFE066-3B84-4883-8D9B-BD4CC63F69FB}">
      <dsp:nvSpPr>
        <dsp:cNvPr id="0" name=""/>
        <dsp:cNvSpPr/>
      </dsp:nvSpPr>
      <dsp:spPr>
        <a:xfrm>
          <a:off x="0" y="2375674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34BD-A748-4CC8-8E46-317D4B2F1763}">
      <dsp:nvSpPr>
        <dsp:cNvPr id="0" name=""/>
        <dsp:cNvSpPr/>
      </dsp:nvSpPr>
      <dsp:spPr>
        <a:xfrm>
          <a:off x="0" y="2375674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KNN</a:t>
          </a:r>
          <a:endParaRPr lang="en-US" sz="3600" kern="1200"/>
        </a:p>
      </dsp:txBody>
      <dsp:txXfrm>
        <a:off x="0" y="2375674"/>
        <a:ext cx="9880893" cy="791730"/>
      </dsp:txXfrm>
    </dsp:sp>
    <dsp:sp modelId="{6C5B14A0-F15D-4ACF-9B4A-E2FD71391247}">
      <dsp:nvSpPr>
        <dsp:cNvPr id="0" name=""/>
        <dsp:cNvSpPr/>
      </dsp:nvSpPr>
      <dsp:spPr>
        <a:xfrm>
          <a:off x="0" y="3167405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C477-A865-4299-9599-BE134ACF1CEA}">
      <dsp:nvSpPr>
        <dsp:cNvPr id="0" name=""/>
        <dsp:cNvSpPr/>
      </dsp:nvSpPr>
      <dsp:spPr>
        <a:xfrm>
          <a:off x="0" y="3167405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/>
            <a:t>Redes Neuronais (MLP)</a:t>
          </a:r>
          <a:endParaRPr lang="en-US" sz="3600" kern="1200"/>
        </a:p>
      </dsp:txBody>
      <dsp:txXfrm>
        <a:off x="0" y="3167405"/>
        <a:ext cx="9880893" cy="791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054B-EE41-4ACC-8E45-B5CEAA3DA012}">
      <dsp:nvSpPr>
        <dsp:cNvPr id="0" name=""/>
        <dsp:cNvSpPr/>
      </dsp:nvSpPr>
      <dsp:spPr>
        <a:xfrm>
          <a:off x="285138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AAB0-ACEF-479B-9AE0-710652CA1807}">
      <dsp:nvSpPr>
        <dsp:cNvPr id="0" name=""/>
        <dsp:cNvSpPr/>
      </dsp:nvSpPr>
      <dsp:spPr>
        <a:xfrm>
          <a:off x="573571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E281-24BF-484F-8F89-A26E31A51FB5}">
      <dsp:nvSpPr>
        <dsp:cNvPr id="0" name=""/>
        <dsp:cNvSpPr/>
      </dsp:nvSpPr>
      <dsp:spPr>
        <a:xfrm>
          <a:off x="1952948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Foram aplicados diversos algoritmos de regressão para prever a variável Premature_Deaths, utilizando apenas dados dos países do sul da Europa.</a:t>
          </a:r>
          <a:endParaRPr lang="en-US" sz="1600" kern="1200"/>
        </a:p>
      </dsp:txBody>
      <dsp:txXfrm>
        <a:off x="1952948" y="1520431"/>
        <a:ext cx="3237513" cy="1373490"/>
      </dsp:txXfrm>
    </dsp:sp>
    <dsp:sp modelId="{A108F1AD-D4E3-4CBC-959D-DAF0673D1D19}">
      <dsp:nvSpPr>
        <dsp:cNvPr id="0" name=""/>
        <dsp:cNvSpPr/>
      </dsp:nvSpPr>
      <dsp:spPr>
        <a:xfrm>
          <a:off x="5754574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9F70-1B29-409F-B516-C9F6C916263B}">
      <dsp:nvSpPr>
        <dsp:cNvPr id="0" name=""/>
        <dsp:cNvSpPr/>
      </dsp:nvSpPr>
      <dsp:spPr>
        <a:xfrm>
          <a:off x="6043007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3FD9-91B3-40EA-9457-6D60D8FCAE74}">
      <dsp:nvSpPr>
        <dsp:cNvPr id="0" name=""/>
        <dsp:cNvSpPr/>
      </dsp:nvSpPr>
      <dsp:spPr>
        <a:xfrm>
          <a:off x="7422384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Foi usada validação cruzada k-fold e avaliadas métricas de erro (MAE, RMSE) para comparar o desempenho dos modelos.</a:t>
          </a:r>
          <a:endParaRPr lang="en-US" sz="1600" kern="1200"/>
        </a:p>
      </dsp:txBody>
      <dsp:txXfrm>
        <a:off x="7422384" y="1520431"/>
        <a:ext cx="3237513" cy="137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220D-E6BB-7C54-5078-7990A96C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534AA-EDDD-1B85-7F55-AA29B0A8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ED6A18-D454-6E93-2C4F-2138CEA2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F73B6-610B-2879-AC9C-CD6FA60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DA5E64-63EC-95D9-8792-7DC03E8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FEF1-E3F1-BF0C-9707-8543F6E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3CEE48-4892-5347-9895-0666C306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9B154-DF1D-8992-26C3-3CB9DDF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E605BF-0014-71BB-A995-3FED02C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B209C2-3B94-DA08-8502-A1ACC13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7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3982C-6CC1-D493-AA0B-FA986E91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BB0F42-9A85-98BD-89C3-F52C4AAD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99DC3E-17AE-2F67-6EC8-BE8A9AB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B7358E-27F1-995C-BE88-4F29D1D9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AA890-9076-8AB7-DE7A-819A568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AD3E-7EB4-E0D6-1F50-734E36E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0A624-FC07-EF16-8DE4-D0A34CD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3487CC-3FBF-B92C-5864-859CC30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2329C9-C4D0-80F3-EBC5-28580C9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318A1E-ED77-E905-B470-BAEABD5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7739-0E8D-E04A-E7B4-5701E629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5CAE02-CB12-6BF2-F5F9-26B9E3B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CD8E96-8DF9-26A3-E4A9-E7A72E0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1D9FD8-5DD1-7AB9-550C-0F17CE2E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8596C7-D39D-AF38-0F71-ECB972E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13CD-51C0-A1B9-A49E-243B32A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B89D1-0CA2-9497-5FF3-BFFC255E5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F376D1-680E-133E-BC12-91B2F262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9907A-F4C7-E12C-D983-6EF93BC0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9C497A-B7B7-4C1B-A08B-FF46FECA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AFAB1C-D642-27B4-2BBB-E0DE595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4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0F1B-A9BE-D2B4-7029-85A45F57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A78480-444F-20C5-D06D-BDACE7A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3ABD61-547D-714C-C00D-2A73E63A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D69F32-301C-BA33-AF4C-64F526CE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0EDEB-8736-767C-1162-0EC29F88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C46211-8EFD-A4BE-635E-FAE973E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D134C9-1FFA-4FA9-96E2-C892B4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B12523-379A-1516-C206-D260E519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D29D-CD94-6D09-27B5-3E98BD9A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FBEFF-3218-E7A6-8D31-4694CA1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227E56-8E98-905F-7BC3-94E75EC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43D768-A907-7832-DD11-3D4CDCAC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42B634-AC64-6C45-B5CC-8E174CD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B033EA-C136-A655-A57E-E48DF43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6FD842-53FB-F903-86A7-512944E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8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0DF9-E39A-E1C6-A8AC-8E4AF63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88250-231B-22FE-C19F-AE6F2043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1D3BFC-FE11-9D29-394E-483DB607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451791-5E38-2987-86AA-92C39C0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30B345-98C1-AA26-F436-E107B211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576371-59A5-C0B5-FA3D-47ECD60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5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65030-746B-C72E-175C-97D6EA8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1D48FE-BD6F-B5C5-B2F3-6715D4CD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F303E7-335F-2FCB-CB08-72BFE13D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EDD49C-CE9B-37B1-76A6-AF9B06D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6622EB-95E0-88F9-9536-A24447A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1FE61B-2128-7705-7737-ABED0B6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DA5EA0-9D5B-5C4E-5E9E-84A40A9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08D986-9BBB-7C8B-DF50-9C17C743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90B05-4A42-EE2F-30B4-82642A81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94828E-1BA7-7CFD-2903-8EF5EEDE1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14994E-E9A3-B8B5-DB83-1A78D05E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5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E3C78DC-AE82-5E73-C3AA-957B7C5C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DC3E6-8CCF-60EA-E0CE-3E38D4135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pt-PT" sz="2900">
                <a:solidFill>
                  <a:srgbClr val="FFFFFF"/>
                </a:solidFill>
              </a:rPr>
              <a:t>Exploração e Modelação de Dados de Poluição e Saúde Pública na Europa </a:t>
            </a:r>
            <a:br>
              <a:rPr lang="pt-PT" sz="2900">
                <a:solidFill>
                  <a:srgbClr val="FFFFFF"/>
                </a:solidFill>
              </a:rPr>
            </a:br>
            <a:endParaRPr lang="pt-PT" sz="29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75D08-B5D9-40C6-7246-13B73AE1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pt-PT" sz="1000" dirty="0">
                <a:solidFill>
                  <a:srgbClr val="FFFFFF"/>
                </a:solidFill>
              </a:rPr>
              <a:t>Trabalho realizado por:</a:t>
            </a:r>
            <a:br>
              <a:rPr lang="pt-PT" sz="1000" dirty="0">
                <a:solidFill>
                  <a:srgbClr val="FFFFFF"/>
                </a:solidFill>
              </a:rPr>
            </a:br>
            <a:r>
              <a:rPr lang="pt-PT" sz="1000" dirty="0">
                <a:solidFill>
                  <a:srgbClr val="FFFFFF"/>
                </a:solidFill>
              </a:rPr>
              <a:t>João Pinto 1220663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Luís </a:t>
            </a:r>
            <a:r>
              <a:rPr lang="pt-PT" sz="1000" dirty="0" err="1">
                <a:solidFill>
                  <a:srgbClr val="FFFFFF"/>
                </a:solidFill>
              </a:rPr>
              <a:t>Estebainha</a:t>
            </a:r>
            <a:r>
              <a:rPr lang="pt-PT" sz="1000" dirty="0">
                <a:solidFill>
                  <a:srgbClr val="FFFFFF"/>
                </a:solidFill>
              </a:rPr>
              <a:t> 1220664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Nuno Marinho 1220665</a:t>
            </a:r>
          </a:p>
        </p:txBody>
      </p:sp>
    </p:spTree>
    <p:extLst>
      <p:ext uri="{BB962C8B-B14F-4D97-AF65-F5344CB8AC3E}">
        <p14:creationId xmlns:p14="http://schemas.microsoft.com/office/powerpoint/2010/main" val="17367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7585F3-0049-61C9-04DE-5854CB07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Métricas de 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C785D-ADD9-FDE2-73E5-41CC02FC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300" u="sng" dirty="0"/>
              <a:t>Regressão</a:t>
            </a:r>
            <a:r>
              <a:rPr lang="pt-PT" sz="1300" dirty="0"/>
              <a:t>:</a:t>
            </a:r>
          </a:p>
          <a:p>
            <a:r>
              <a:rPr lang="pt-PT" sz="1300" dirty="0"/>
              <a:t>MAE - média dos erros absolutos entre os valores previstos e os reais</a:t>
            </a:r>
          </a:p>
          <a:p>
            <a:r>
              <a:rPr lang="pt-PT" sz="1300" dirty="0"/>
              <a:t>RMSE - penaliza mais fortemente erros maiores e dá uma visão da magnitude média do erro;</a:t>
            </a:r>
          </a:p>
          <a:p>
            <a:pPr marL="0" indent="0">
              <a:buNone/>
            </a:pPr>
            <a:r>
              <a:rPr lang="pt-PT" sz="1300" u="sng" dirty="0"/>
              <a:t>Classificação</a:t>
            </a:r>
            <a:r>
              <a:rPr lang="pt-PT" sz="1300" dirty="0"/>
              <a:t>:</a:t>
            </a:r>
          </a:p>
          <a:p>
            <a:r>
              <a:rPr lang="pt-PT" sz="1300" dirty="0" err="1"/>
              <a:t>Accuracy</a:t>
            </a:r>
            <a:r>
              <a:rPr lang="pt-PT" sz="1300" dirty="0"/>
              <a:t>: proporção de previsões corretas;</a:t>
            </a:r>
          </a:p>
          <a:p>
            <a:r>
              <a:rPr lang="pt-PT" sz="1300" i="1" u="sng" dirty="0" err="1"/>
              <a:t>Sensitivity</a:t>
            </a:r>
            <a:r>
              <a:rPr lang="pt-PT" sz="1300" i="1" u="sng" dirty="0"/>
              <a:t> (</a:t>
            </a:r>
            <a:r>
              <a:rPr lang="pt-PT" sz="1300" i="1" u="sng" dirty="0" err="1"/>
              <a:t>Recall</a:t>
            </a:r>
            <a:r>
              <a:rPr lang="pt-PT" sz="1300" u="sng" dirty="0"/>
              <a:t>):</a:t>
            </a:r>
            <a:r>
              <a:rPr lang="pt-PT" sz="1300" dirty="0"/>
              <a:t> capacidade de identificar corretamente os casos positivos;</a:t>
            </a:r>
          </a:p>
          <a:p>
            <a:r>
              <a:rPr lang="pt-PT" sz="1300" i="1" u="sng" dirty="0" err="1"/>
              <a:t>Specificity</a:t>
            </a:r>
            <a:r>
              <a:rPr lang="pt-PT" sz="1300" dirty="0"/>
              <a:t>: capacidade de identificar corretamente os casos negativos;</a:t>
            </a:r>
          </a:p>
          <a:p>
            <a:r>
              <a:rPr lang="pt-PT" sz="1300" i="1" u="sng" dirty="0"/>
              <a:t>F1-score</a:t>
            </a:r>
            <a:r>
              <a:rPr lang="pt-PT" sz="1300" dirty="0"/>
              <a:t>: média harmónica entre a precisão e o </a:t>
            </a:r>
            <a:r>
              <a:rPr lang="pt-PT" sz="1300" i="1" dirty="0" err="1"/>
              <a:t>recall</a:t>
            </a:r>
            <a:r>
              <a:rPr lang="pt-PT" sz="1300" dirty="0"/>
              <a:t>.</a:t>
            </a:r>
          </a:p>
          <a:p>
            <a:endParaRPr lang="pt-PT" sz="1300" dirty="0"/>
          </a:p>
        </p:txBody>
      </p:sp>
      <p:pic>
        <p:nvPicPr>
          <p:cNvPr id="7" name="Graphic 6" descr="Estatísticas">
            <a:extLst>
              <a:ext uri="{FF2B5EF4-FFF2-40B4-BE49-F238E27FC236}">
                <a16:creationId xmlns:a16="http://schemas.microsoft.com/office/drawing/2014/main" id="{0DCBB838-0D82-17E4-8922-9CFA12216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F919-5208-701C-3675-1D4265B8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pt-PT" dirty="0"/>
              <a:t>Regressão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BE4D8C6-94CF-6823-1769-A8133688B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09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25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0636-FEF0-A805-7586-2E9D0E8E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  <a:t>Diagrama de correlação com </a:t>
            </a:r>
            <a:r>
              <a:rPr lang="pt-PT" sz="3400" b="1" i="1" dirty="0" err="1">
                <a:effectLst>
                  <a:outerShdw sx="0" sy="0">
                    <a:srgbClr val="000000"/>
                  </a:outerShdw>
                </a:effectLst>
              </a:rPr>
              <a:t>Premature_Deaths</a:t>
            </a:r>
            <a:b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</a:br>
            <a:endParaRPr lang="pt-PT" sz="3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456172-3987-3B86-E50A-DA0AD79C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desenvolvido um heatmap com os coeficientes de correlação de Pearson entre a variável Premature_Deaths e as restantes variáveis numéricas do dataset.</a:t>
            </a:r>
          </a:p>
          <a:p>
            <a:r>
              <a:rPr lang="pt-PT" sz="1800"/>
              <a:t>Correlação positiva mas não muito forte</a:t>
            </a:r>
          </a:p>
          <a:p>
            <a:r>
              <a:rPr lang="pt-PT" sz="1800"/>
              <a:t>Indica que as mortes prematuras aumentam à medida que as restantes variáveis também também aumentam (relação direta)</a:t>
            </a:r>
          </a:p>
          <a:p>
            <a:endParaRPr lang="pt-PT" sz="1800"/>
          </a:p>
        </p:txBody>
      </p:sp>
      <p:pic>
        <p:nvPicPr>
          <p:cNvPr id="5" name="Imagem 4" descr="Uma imagem com texto, captura de ecrã, Retângulo&#10;&#10;Os conteúdos gerados por IA podem estar incorretos.">
            <a:extLst>
              <a:ext uri="{FF2B5EF4-FFF2-40B4-BE49-F238E27FC236}">
                <a16:creationId xmlns:a16="http://schemas.microsoft.com/office/drawing/2014/main" id="{FB746238-DC1F-2D95-5537-0B39B8F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42" y="433384"/>
            <a:ext cx="3747211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7E498-3779-BAC1-4CC0-B5C036B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2F4A2A-853C-0774-28CC-AF605848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linear simples para prever a variável </a:t>
            </a:r>
            <a:r>
              <a:rPr lang="pt-PT" sz="1800" dirty="0" err="1"/>
              <a:t>Premature_Deaths</a:t>
            </a:r>
            <a:r>
              <a:rPr lang="pt-PT" sz="1800" dirty="0"/>
              <a:t> com base na </a:t>
            </a:r>
            <a:r>
              <a:rPr lang="pt-PT" sz="1800" dirty="0" err="1"/>
              <a:t>Affected_Population</a:t>
            </a:r>
            <a:r>
              <a:rPr lang="pt-PT" sz="1800" dirty="0"/>
              <a:t>.</a:t>
            </a:r>
          </a:p>
          <a:p>
            <a:r>
              <a:rPr lang="pt-PT" sz="1800" dirty="0"/>
              <a:t>O modelo foi validado com k-</a:t>
            </a:r>
            <a:r>
              <a:rPr lang="pt-PT" sz="1800" dirty="0" err="1"/>
              <a:t>fold</a:t>
            </a:r>
            <a:r>
              <a:rPr lang="pt-PT" sz="1800" dirty="0"/>
              <a:t> (k=5), obtendo valores médios de MAE ≈ 39 e RMSE ≈ 55. A equação final sugere que, por cada 10.000 indivíduos afetados, ocorre em média mais 1 morte prematura.</a:t>
            </a:r>
          </a:p>
          <a:p>
            <a:endParaRPr lang="pt-PT" sz="1800" dirty="0"/>
          </a:p>
        </p:txBody>
      </p:sp>
      <p:pic>
        <p:nvPicPr>
          <p:cNvPr id="5" name="Imagem 4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5D386835-07E3-A7A2-BD82-10588016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605651"/>
            <a:ext cx="5837780" cy="3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C8457-30F1-E088-6171-D14DAC1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D0918-DF1F-D3C6-D76B-EC88266D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Foi gerado um diagrama de dispersão com os dados observados, sobreposto pela reta de regressão obtida, o que permite visualizar de forma clara a tendência linear existente entre as duas variáveis.</a:t>
            </a:r>
          </a:p>
          <a:p>
            <a:r>
              <a:rPr lang="pt-PT" sz="1800"/>
              <a:t>A linha reforça a correlação positiva entre as variáveis</a:t>
            </a:r>
          </a:p>
          <a:p>
            <a:r>
              <a:rPr lang="pt-PT" sz="1800"/>
              <a:t>A dispersão dos pontos em torno da linha é muito elevada o que indica uma força de associação baixa, limitando o poder preditivo.</a:t>
            </a:r>
          </a:p>
        </p:txBody>
      </p:sp>
      <p:pic>
        <p:nvPicPr>
          <p:cNvPr id="5" name="Imagem 4" descr="Uma imagem com captura de ecrã, texto, file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76F61535-4F08-1E5E-7950-C67DBC097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47129"/>
            <a:ext cx="5837780" cy="436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35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BF69C-10AB-F17B-28F0-C236EA9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sz="3700"/>
              <a:t>Modelos Alternativos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C93AD-9F1D-15E5-DFB7-7A57B52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Com o objetivo de melhorar a previsão do número de mortes prematuras, foram testados quatro modelos de regressão mais complexos, todos avaliados com validação cruzada (k=5).</a:t>
            </a:r>
          </a:p>
          <a:p>
            <a:r>
              <a:rPr lang="pt-PT" sz="1800" dirty="0"/>
              <a:t>Aplicou-se normalização às variáveis de entrada (standard </a:t>
            </a:r>
            <a:r>
              <a:rPr lang="pt-PT" sz="1800" dirty="0" err="1"/>
              <a:t>scalling</a:t>
            </a:r>
            <a:r>
              <a:rPr lang="pt-PT" sz="1800" dirty="0"/>
              <a:t>), exceto na árvore de decisão e foram calculadas as métricas MAE e RMSE para cada modelo.</a:t>
            </a:r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E8B5FC31-C016-A7F7-1C0B-949EEDF5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4E4F8-E525-B832-BAE1-AA52ADD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pt-PT"/>
              <a:t>Regressão Linear Mútlipla</a:t>
            </a: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Uma imagem com texto, Tipo de letra, branco, captura de ecrã&#10;&#10;Os conteúdos gerados por IA podem estar incorretos.">
            <a:extLst>
              <a:ext uri="{FF2B5EF4-FFF2-40B4-BE49-F238E27FC236}">
                <a16:creationId xmlns:a16="http://schemas.microsoft.com/office/drawing/2014/main" id="{352825C5-A3AC-64D9-D075-C24A8809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314261"/>
            <a:ext cx="3836894" cy="933298"/>
          </a:xfrm>
          <a:prstGeom prst="rect">
            <a:avLst/>
          </a:prstGeom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B359B-CF87-5BF7-D754-608B52A3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 regressão linear múltipla estende o modelo simples ao incluir múltiplas variáveis.</a:t>
            </a:r>
          </a:p>
          <a:p>
            <a:r>
              <a:rPr lang="pt-PT" sz="2000" dirty="0"/>
              <a:t>Foram incluídas  as variáveis quantitativas usadas na matriz de correlação.</a:t>
            </a:r>
          </a:p>
          <a:p>
            <a:r>
              <a:rPr lang="pt-PT" sz="2000" dirty="0"/>
              <a:t>Os coeficientes permitem avaliar o impacto médio de cada variável sobre o número de mortes prematuras.</a:t>
            </a:r>
          </a:p>
          <a:p>
            <a:r>
              <a:rPr lang="pt-PT" sz="2000" dirty="0"/>
              <a:t>População afetada e média de poluição do ar são as variáveis que, em média fazem crescer mais as mortes prematuras.</a:t>
            </a:r>
          </a:p>
          <a:p>
            <a:pPr marL="0" indent="0">
              <a:buNone/>
            </a:pPr>
            <a:r>
              <a:rPr lang="pt-PT" sz="2000" dirty="0"/>
              <a:t>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447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17B5D-7774-8BC4-9D1E-10EF6749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Árvore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83CF2-A223-198E-4635-B9660ACD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implementado um modelo de árvore de regressão para capturar relações não lineares entre as variáveis explicativas e o número de mortes prematuras.</a:t>
            </a:r>
          </a:p>
          <a:p>
            <a:r>
              <a:rPr lang="pt-PT" sz="1800"/>
              <a:t>A configuração foi otimizada com GridSearchCV, avaliando combinações de max_depth, min_samples_split e min_samples_leaf. Não foi aplicada normalização, dado que as árvores não dependem da escala dos dados.</a:t>
            </a:r>
          </a:p>
          <a:p>
            <a:r>
              <a:rPr lang="pt-PT" sz="1800"/>
              <a:t>A árvore final destaca as variáveis Affected_Population e Air_Pollution_Average como principais divisores, confirmando a sua relevância. A complexidade da estrutura justifica a exploração de modelos ainda mais flexíveis.</a:t>
            </a:r>
          </a:p>
          <a:p>
            <a:endParaRPr lang="pt-PT" sz="1800"/>
          </a:p>
        </p:txBody>
      </p:sp>
      <p:pic>
        <p:nvPicPr>
          <p:cNvPr id="4" name="Imagem 3" descr="Uma imagem com diagrama, Esquema, texto, file&#10;&#10;Os conteúdos gerados por IA podem estar incorretos.">
            <a:extLst>
              <a:ext uri="{FF2B5EF4-FFF2-40B4-BE49-F238E27FC236}">
                <a16:creationId xmlns:a16="http://schemas.microsoft.com/office/drawing/2014/main" id="{F59D5836-9E6E-8EFB-7486-2F28F933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383" y="2272816"/>
            <a:ext cx="5417518" cy="270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7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C218C-887C-AC1E-B9B9-D877068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/>
              <a:t>SVM (Support Vector Machine)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783CAC-8EC7-3BA9-9D87-AA2841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/>
              <a:t>O modelo SVM foi utilizado para explorar relações não lineares entre preditores e mortes prematuras.</a:t>
            </a:r>
          </a:p>
          <a:p>
            <a:endParaRPr lang="pt-PT" sz="1800"/>
          </a:p>
          <a:p>
            <a:r>
              <a:rPr lang="pt-PT" sz="1800"/>
              <a:t>Foi realizada uma otimização do tipo de kernel através de GridSearchCV, testando os três principais tipos (linear, rbf e polynomial), mantendo C=10 fixo e ajustando parâmetros como gamma e degree.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93573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52D8F-DB16-AD24-738A-536FC1C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 dirty="0"/>
              <a:t>Rede Neuronal (</a:t>
            </a:r>
            <a:r>
              <a:rPr lang="pt-PT" dirty="0" err="1"/>
              <a:t>MLPRegressor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1BE18C-3E1E-0F3F-303D-7739630D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neuronal com o algoritmo </a:t>
            </a:r>
            <a:r>
              <a:rPr lang="pt-PT" sz="1800" dirty="0" err="1"/>
              <a:t>MLPRegressor</a:t>
            </a:r>
            <a:r>
              <a:rPr lang="pt-PT" sz="1800" dirty="0"/>
              <a:t>.</a:t>
            </a:r>
          </a:p>
          <a:p>
            <a:r>
              <a:rPr lang="pt-PT" sz="1800" dirty="0"/>
              <a:t>A configuração da rede foi otimizada com </a:t>
            </a:r>
            <a:r>
              <a:rPr lang="pt-PT" sz="1800" dirty="0" err="1"/>
              <a:t>GridSearchCV</a:t>
            </a:r>
            <a:r>
              <a:rPr lang="pt-PT" sz="1800" dirty="0"/>
              <a:t>, testando diferentes arquiteturas de camadas ocultas e funções de ativação (</a:t>
            </a:r>
            <a:r>
              <a:rPr lang="pt-PT" sz="1800" dirty="0" err="1"/>
              <a:t>relu</a:t>
            </a:r>
            <a:r>
              <a:rPr lang="pt-PT" sz="1800" dirty="0"/>
              <a:t>, </a:t>
            </a:r>
            <a:r>
              <a:rPr lang="pt-PT" sz="1800" dirty="0" err="1"/>
              <a:t>tanh</a:t>
            </a:r>
            <a:r>
              <a:rPr lang="pt-PT" sz="1800" dirty="0"/>
              <a:t>), mantendo o solver adam e </a:t>
            </a:r>
            <a:r>
              <a:rPr lang="pt-PT" sz="1800" dirty="0" err="1"/>
              <a:t>max_iter</a:t>
            </a:r>
            <a:r>
              <a:rPr lang="pt-PT" sz="1800" dirty="0"/>
              <a:t>=5000.</a:t>
            </a:r>
          </a:p>
          <a:p>
            <a:r>
              <a:rPr lang="pt-PT" sz="1800" dirty="0"/>
              <a:t>Foi aplicado ajuste adaptativo da taxa de aprendizagem e paragem antecipada (</a:t>
            </a:r>
            <a:r>
              <a:rPr lang="pt-PT" sz="1800" dirty="0" err="1"/>
              <a:t>early</a:t>
            </a:r>
            <a:r>
              <a:rPr lang="pt-PT" sz="1800" dirty="0"/>
              <a:t> </a:t>
            </a:r>
            <a:r>
              <a:rPr lang="pt-PT" sz="1800" dirty="0" err="1"/>
              <a:t>stopping</a:t>
            </a:r>
            <a:r>
              <a:rPr lang="pt-PT" sz="1800" dirty="0"/>
              <a:t>) para evitar </a:t>
            </a:r>
            <a:r>
              <a:rPr lang="pt-PT" sz="1800" dirty="0" err="1"/>
              <a:t>sobreajuste</a:t>
            </a:r>
            <a:r>
              <a:rPr lang="pt-PT" sz="1800" dirty="0"/>
              <a:t>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0053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85737-FBAE-2E13-9C77-85B4BEA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42324-7C8B-F532-C4F7-D715756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PT" sz="2400" dirty="0"/>
              <a:t>Este trabalho analisa dados sobre poluição atmosférica em várias regiões da Europa (2022), com o objetivo de explorar e modelar relações entre níveis de poluentes, doenças associadas e mortes prematuras.</a:t>
            </a:r>
          </a:p>
          <a:p>
            <a:r>
              <a:rPr lang="pt-PT" sz="2400" dirty="0"/>
              <a:t>Foram aplicadas técnicas de análise exploratória, regressão e classificação, com validação cruzada e avaliação por métricas que serão explicadas a seguir.</a:t>
            </a:r>
          </a:p>
        </p:txBody>
      </p:sp>
    </p:spTree>
    <p:extLst>
      <p:ext uri="{BB962C8B-B14F-4D97-AF65-F5344CB8AC3E}">
        <p14:creationId xmlns:p14="http://schemas.microsoft.com/office/powerpoint/2010/main" val="102444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B053D-2E8A-7D64-4677-4321D30A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PT" sz="4000" dirty="0"/>
              <a:t>Comparação dos Modelos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92412E-6679-4B9E-D6E7-C4C2A2D3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03" y="477683"/>
            <a:ext cx="5250873" cy="2121407"/>
          </a:xfrm>
        </p:spPr>
        <p:txBody>
          <a:bodyPr anchor="ctr">
            <a:normAutofit/>
          </a:bodyPr>
          <a:lstStyle/>
          <a:p>
            <a:r>
              <a:rPr lang="pt-PT" sz="1400" dirty="0"/>
              <a:t>As métricas de erro (MAE e RMSE) foram comparadas entre os quatro modelos avaliados.</a:t>
            </a:r>
          </a:p>
          <a:p>
            <a:r>
              <a:rPr lang="pt-PT" sz="1400" dirty="0"/>
              <a:t>O SVM apresentou o menor MAE médio, mas também o maior RMSE, sugerindo maior sensibilidade a </a:t>
            </a:r>
            <a:r>
              <a:rPr lang="pt-PT" sz="1400" dirty="0" err="1"/>
              <a:t>outliers</a:t>
            </a:r>
            <a:r>
              <a:rPr lang="pt-PT" sz="1400" dirty="0"/>
              <a:t>.</a:t>
            </a:r>
          </a:p>
          <a:p>
            <a:r>
              <a:rPr lang="pt-PT" sz="1400" dirty="0"/>
              <a:t>A Rede Neuronal MLP obteve o menor RMSE, demonstrando previsões mais consistentes, e o segundo melhor MAE.</a:t>
            </a:r>
          </a:p>
          <a:p>
            <a:r>
              <a:rPr lang="pt-PT" sz="1400" dirty="0"/>
              <a:t>A árvore de regressão mostrou desempenho intermédio, enquanto a regressão linear múltipla foi a menos eficaz.</a:t>
            </a:r>
          </a:p>
          <a:p>
            <a:pPr marL="0" indent="0">
              <a:buNone/>
            </a:pPr>
            <a:endParaRPr lang="pt-PT" sz="1400" dirty="0"/>
          </a:p>
        </p:txBody>
      </p:sp>
      <p:pic>
        <p:nvPicPr>
          <p:cNvPr id="4" name="Imagem 3" descr="Uma imagem com texto, captura de ecrã, Tipo de letra, file&#10;&#10;Os conteúdos gerados por IA podem estar incorretos.">
            <a:extLst>
              <a:ext uri="{FF2B5EF4-FFF2-40B4-BE49-F238E27FC236}">
                <a16:creationId xmlns:a16="http://schemas.microsoft.com/office/drawing/2014/main" id="{5788660E-6E8D-C2AD-3C86-B80C497D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873412"/>
            <a:ext cx="10668003" cy="17102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37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48D60-3DF9-8086-00EF-96E6621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Identificação do Melhor Modelo</a:t>
            </a:r>
          </a:p>
        </p:txBody>
      </p:sp>
      <p:pic>
        <p:nvPicPr>
          <p:cNvPr id="4" name="Imagem 3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755FA673-5FD7-4CE7-454D-C079160D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337237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3966A-E719-AD77-EB05-CDB1B1DC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pt-PT" sz="1800"/>
              <a:t>Foi utilizado o MAE médio como critério principal para selecionar os melhores modelos.</a:t>
            </a:r>
          </a:p>
          <a:p>
            <a:r>
              <a:rPr lang="pt-PT" sz="1800"/>
              <a:t>Com base nas listas de MAE por fold, o SVM e a Rede Neuronal MLP foram comparados com testes estatísticos.</a:t>
            </a:r>
          </a:p>
          <a:p>
            <a:r>
              <a:rPr lang="pt-PT" sz="1800"/>
              <a:t>O teste de Shapiro-Wilk confirmou normalidade, e aplicou-se o teste t de Student pareado.</a:t>
            </a:r>
          </a:p>
          <a:p>
            <a:r>
              <a:rPr lang="pt-PT" sz="1800"/>
              <a:t>Com p-value &lt; 0.05, rejeitou-se a hipótese nula, confirmando o SVM como modelo com melhor desempenho estatístico.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41732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88CEE-48FF-43F6-50FE-91485166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Modelos Aplicados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440CD8E0-8F44-82E1-D3DF-628A405403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05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0366C-5FDB-0D90-467E-46C21A82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1793D0-4004-FF39-0EF7-022D6DD5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Modelo estatístico para prever variáveis contínuas</a:t>
            </a:r>
          </a:p>
          <a:p>
            <a:r>
              <a:rPr lang="pt-PT" sz="1800" dirty="0"/>
              <a:t>Assume relação linear entre variáveis</a:t>
            </a:r>
          </a:p>
          <a:p>
            <a:r>
              <a:rPr lang="pt-PT" sz="1800" dirty="0"/>
              <a:t>Equação: Y = β₀ + β₁X (simples)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1A6695-49DB-FAE8-F853-C86C3209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575504"/>
            <a:ext cx="5837780" cy="37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3FF1E-B636-D4D0-4347-4F9818C7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Árvores de Decisão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3BE03-55CF-E347-47E8-B2961A31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Modelo baseado em regras de decisão</a:t>
            </a:r>
          </a:p>
          <a:p>
            <a:r>
              <a:rPr lang="pt-PT" sz="1800"/>
              <a:t>Divide os dados em ramos com base em atributos</a:t>
            </a:r>
          </a:p>
          <a:p>
            <a:r>
              <a:rPr lang="pt-PT" sz="1800"/>
              <a:t>Útil para classificação e regressão</a:t>
            </a:r>
          </a:p>
          <a:p>
            <a:endParaRPr lang="pt-PT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FA63D9-0D9D-3238-61A6-FFB92C73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9952" y="1114923"/>
            <a:ext cx="4900397" cy="46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50ED0B-C232-B3CE-B4DD-C4F6743D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SVM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8E9CDD-B1EA-EB52-69FD-78AF72D3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Cria hiperplano ótimo para separar classes</a:t>
            </a:r>
          </a:p>
          <a:p>
            <a:r>
              <a:rPr lang="pt-PT" sz="1800"/>
              <a:t>Usa kernels (linear, RBF, Polinomial)</a:t>
            </a:r>
          </a:p>
          <a:p>
            <a:r>
              <a:rPr lang="pt-PT" sz="1800"/>
              <a:t>Pode ser usado para regressão (SVR)</a:t>
            </a:r>
          </a:p>
          <a:p>
            <a:endParaRPr lang="pt-PT" sz="1800"/>
          </a:p>
        </p:txBody>
      </p:sp>
      <p:pic>
        <p:nvPicPr>
          <p:cNvPr id="2050" name="Picture 2" descr="Support Vector Machine (SVM) — Hydro-Informatics">
            <a:extLst>
              <a:ext uri="{FF2B5EF4-FFF2-40B4-BE49-F238E27FC236}">
                <a16:creationId xmlns:a16="http://schemas.microsoft.com/office/drawing/2014/main" id="{91264A07-F044-C3D0-D89E-23F411DB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196049"/>
            <a:ext cx="5837780" cy="44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6E9383-CD05-87A9-F216-C18E71E0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K-Vizinhos Mais Próximos (KNN)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89B6CE-BA6A-799C-2D8D-3DAA7BEE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Baseado na proximidade de exemplos</a:t>
            </a:r>
          </a:p>
          <a:p>
            <a:r>
              <a:rPr lang="pt-PT" sz="1800" dirty="0"/>
              <a:t>Usa distâncias para prever/classificar</a:t>
            </a:r>
          </a:p>
          <a:p>
            <a:r>
              <a:rPr lang="pt-PT" sz="1800" dirty="0"/>
              <a:t>Simples e eficaz para dados bem distribuídos</a:t>
            </a:r>
          </a:p>
          <a:p>
            <a:endParaRPr lang="pt-PT" sz="1800" dirty="0"/>
          </a:p>
        </p:txBody>
      </p:sp>
      <p:pic>
        <p:nvPicPr>
          <p:cNvPr id="3074" name="Picture 2" descr="KNN (K-Nearest Neighbors) #1. Como funciona? | by Italo José | aibrasil |  Medium">
            <a:extLst>
              <a:ext uri="{FF2B5EF4-FFF2-40B4-BE49-F238E27FC236}">
                <a16:creationId xmlns:a16="http://schemas.microsoft.com/office/drawing/2014/main" id="{8EDE8E33-AC1A-766C-754B-E24CE8A4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46616"/>
            <a:ext cx="5837780" cy="43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74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6ED4F8-0A91-F3BE-8923-2F4C24C6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Rede Neuronal (MLP)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891B44-E0E0-DB87-CB64-5BB6A346B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Modelo com camadas de neurónios artificiais.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Aprende ajustando pesos (backpropagation).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Capaz de modelar padrões não lineares complexos.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9711AA-C574-849D-447E-85C557991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2013338"/>
            <a:ext cx="5837780" cy="28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DEC8E-870E-5B49-A5D1-D4CC8EC2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Validação k-</a:t>
            </a:r>
            <a:r>
              <a:rPr lang="pt-PT" dirty="0" err="1"/>
              <a:t>Fold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2CBE25-48BB-06FD-F2D1-4CF5F6DB4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Divide os dados em </a:t>
            </a:r>
            <a:r>
              <a:rPr kumimoji="0" lang="pt-PT" altLang="pt-PT" sz="18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</a:t>
            </a: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partes.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Cada parte serve uma vez como teste, as restantes como treino.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Permite estimativa mais robusta da performance.</a:t>
            </a:r>
          </a:p>
        </p:txBody>
      </p:sp>
      <p:pic>
        <p:nvPicPr>
          <p:cNvPr id="5123" name="Picture 3" descr="Cross Validation, Explained – R-Craft">
            <a:extLst>
              <a:ext uri="{FF2B5EF4-FFF2-40B4-BE49-F238E27FC236}">
                <a16:creationId xmlns:a16="http://schemas.microsoft.com/office/drawing/2014/main" id="{240AC380-9075-5F3D-1EC2-C27B429A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582802"/>
            <a:ext cx="5837780" cy="369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586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1095</Words>
  <Application>Microsoft Office PowerPoint</Application>
  <PresentationFormat>Ecrã Panorâmico</PresentationFormat>
  <Paragraphs>91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Exploração e Modelação de Dados de Poluição e Saúde Pública na Europa  </vt:lpstr>
      <vt:lpstr>Introdução</vt:lpstr>
      <vt:lpstr>Modelos Aplicados</vt:lpstr>
      <vt:lpstr>Regressão linear</vt:lpstr>
      <vt:lpstr>Árvores de Decisão</vt:lpstr>
      <vt:lpstr>SVM</vt:lpstr>
      <vt:lpstr>K-Vizinhos Mais Próximos (KNN)</vt:lpstr>
      <vt:lpstr>Rede Neuronal (MLP)</vt:lpstr>
      <vt:lpstr>Validação k-Fold</vt:lpstr>
      <vt:lpstr>Métricas de Avaliação</vt:lpstr>
      <vt:lpstr>Regressão</vt:lpstr>
      <vt:lpstr>Diagrama de correlação com Premature_Deaths </vt:lpstr>
      <vt:lpstr>Regressão Linear Simples</vt:lpstr>
      <vt:lpstr>Regressão Linear Simples</vt:lpstr>
      <vt:lpstr>Modelos Alternativos de Regressão</vt:lpstr>
      <vt:lpstr>Regressão Linear Mútlipla</vt:lpstr>
      <vt:lpstr>Árvore de Regressão</vt:lpstr>
      <vt:lpstr>SVM (Support Vector Machine)</vt:lpstr>
      <vt:lpstr>Rede Neuronal (MLPRegressor)</vt:lpstr>
      <vt:lpstr>Comparação dos Modelos de Regressão</vt:lpstr>
      <vt:lpstr>Identificação do Melhor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Araujo Pinto</dc:creator>
  <cp:lastModifiedBy>Joao Pedro Araujo Pinto</cp:lastModifiedBy>
  <cp:revision>2</cp:revision>
  <dcterms:created xsi:type="dcterms:W3CDTF">2025-06-15T11:46:45Z</dcterms:created>
  <dcterms:modified xsi:type="dcterms:W3CDTF">2025-06-15T16:10:20Z</dcterms:modified>
</cp:coreProperties>
</file>