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76D439-AAF0-49B6-A072-1972FFEBE33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B8D2CC-8F79-434F-85A8-5EF9011A696D}">
      <dgm:prSet/>
      <dgm:spPr/>
      <dgm:t>
        <a:bodyPr/>
        <a:lstStyle/>
        <a:p>
          <a:r>
            <a:rPr lang="pt-PT"/>
            <a:t>Foram aplicados diversos algoritmos de regressão para prever a variável Premature_Deaths, utilizando apenas dados dos países do sul da Europa.</a:t>
          </a:r>
          <a:endParaRPr lang="en-US"/>
        </a:p>
      </dgm:t>
    </dgm:pt>
    <dgm:pt modelId="{0440B485-6BEB-43F6-AEA3-921D233CF941}" type="parTrans" cxnId="{F3A084F7-CC2F-4073-B2F6-CCB85AE38142}">
      <dgm:prSet/>
      <dgm:spPr/>
      <dgm:t>
        <a:bodyPr/>
        <a:lstStyle/>
        <a:p>
          <a:endParaRPr lang="en-US"/>
        </a:p>
      </dgm:t>
    </dgm:pt>
    <dgm:pt modelId="{E4E880E6-BB27-418A-9CD7-FFE5B334BB09}" type="sibTrans" cxnId="{F3A084F7-CC2F-4073-B2F6-CCB85AE38142}">
      <dgm:prSet/>
      <dgm:spPr/>
      <dgm:t>
        <a:bodyPr/>
        <a:lstStyle/>
        <a:p>
          <a:endParaRPr lang="en-US"/>
        </a:p>
      </dgm:t>
    </dgm:pt>
    <dgm:pt modelId="{878614A6-DD68-4605-B1F3-6773D9E9847D}">
      <dgm:prSet/>
      <dgm:spPr/>
      <dgm:t>
        <a:bodyPr/>
        <a:lstStyle/>
        <a:p>
          <a:r>
            <a:rPr lang="pt-PT"/>
            <a:t>Foi usada validação cruzada k-fold e avaliadas métricas de erro (MAE, RMSE) para comparar o desempenho dos modelos.</a:t>
          </a:r>
          <a:endParaRPr lang="en-US"/>
        </a:p>
      </dgm:t>
    </dgm:pt>
    <dgm:pt modelId="{ED539AEE-1387-4B88-98C5-85561ADB7EA4}" type="parTrans" cxnId="{9AC7FC10-EC13-4542-B689-D335D7D828AF}">
      <dgm:prSet/>
      <dgm:spPr/>
      <dgm:t>
        <a:bodyPr/>
        <a:lstStyle/>
        <a:p>
          <a:endParaRPr lang="en-US"/>
        </a:p>
      </dgm:t>
    </dgm:pt>
    <dgm:pt modelId="{D812A9A0-8AEB-4C9B-8A29-706DE0170CF9}" type="sibTrans" cxnId="{9AC7FC10-EC13-4542-B689-D335D7D828AF}">
      <dgm:prSet/>
      <dgm:spPr/>
      <dgm:t>
        <a:bodyPr/>
        <a:lstStyle/>
        <a:p>
          <a:endParaRPr lang="en-US"/>
        </a:p>
      </dgm:t>
    </dgm:pt>
    <dgm:pt modelId="{91450652-6B23-4B98-AF18-BC94F6F7B3C6}" type="pres">
      <dgm:prSet presAssocID="{4E76D439-AAF0-49B6-A072-1972FFEBE33C}" presName="root" presStyleCnt="0">
        <dgm:presLayoutVars>
          <dgm:dir/>
          <dgm:resizeHandles val="exact"/>
        </dgm:presLayoutVars>
      </dgm:prSet>
      <dgm:spPr/>
    </dgm:pt>
    <dgm:pt modelId="{9EF40634-B9D7-49C3-B1F6-A6D3B6D9FF66}" type="pres">
      <dgm:prSet presAssocID="{4E76D439-AAF0-49B6-A072-1972FFEBE33C}" presName="container" presStyleCnt="0">
        <dgm:presLayoutVars>
          <dgm:dir/>
          <dgm:resizeHandles val="exact"/>
        </dgm:presLayoutVars>
      </dgm:prSet>
      <dgm:spPr/>
    </dgm:pt>
    <dgm:pt modelId="{58E953C9-5597-4084-AE48-CB91A0A0DFBA}" type="pres">
      <dgm:prSet presAssocID="{89B8D2CC-8F79-434F-85A8-5EF9011A696D}" presName="compNode" presStyleCnt="0"/>
      <dgm:spPr/>
    </dgm:pt>
    <dgm:pt modelId="{602A054B-EE41-4ACC-8E45-B5CEAA3DA012}" type="pres">
      <dgm:prSet presAssocID="{89B8D2CC-8F79-434F-85A8-5EF9011A696D}" presName="iconBgRect" presStyleLbl="bgShp" presStyleIdx="0" presStyleCnt="2"/>
      <dgm:spPr/>
    </dgm:pt>
    <dgm:pt modelId="{8DE7AAB0-ACEF-479B-9AE0-710652CA1807}" type="pres">
      <dgm:prSet presAssocID="{89B8D2CC-8F79-434F-85A8-5EF9011A696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1C5B4A7F-D22F-40E3-80D7-575A7C7D5E68}" type="pres">
      <dgm:prSet presAssocID="{89B8D2CC-8F79-434F-85A8-5EF9011A696D}" presName="spaceRect" presStyleCnt="0"/>
      <dgm:spPr/>
    </dgm:pt>
    <dgm:pt modelId="{469CE281-24BF-484F-8F89-A26E31A51FB5}" type="pres">
      <dgm:prSet presAssocID="{89B8D2CC-8F79-434F-85A8-5EF9011A696D}" presName="textRect" presStyleLbl="revTx" presStyleIdx="0" presStyleCnt="2">
        <dgm:presLayoutVars>
          <dgm:chMax val="1"/>
          <dgm:chPref val="1"/>
        </dgm:presLayoutVars>
      </dgm:prSet>
      <dgm:spPr/>
    </dgm:pt>
    <dgm:pt modelId="{D4F082D9-3847-4353-8A17-75092FC1694E}" type="pres">
      <dgm:prSet presAssocID="{E4E880E6-BB27-418A-9CD7-FFE5B334BB09}" presName="sibTrans" presStyleLbl="sibTrans2D1" presStyleIdx="0" presStyleCnt="0"/>
      <dgm:spPr/>
    </dgm:pt>
    <dgm:pt modelId="{7715CBA4-14BB-45CC-8017-6B9520ED4259}" type="pres">
      <dgm:prSet presAssocID="{878614A6-DD68-4605-B1F3-6773D9E9847D}" presName="compNode" presStyleCnt="0"/>
      <dgm:spPr/>
    </dgm:pt>
    <dgm:pt modelId="{A108F1AD-D4E3-4CBC-959D-DAF0673D1D19}" type="pres">
      <dgm:prSet presAssocID="{878614A6-DD68-4605-B1F3-6773D9E9847D}" presName="iconBgRect" presStyleLbl="bgShp" presStyleIdx="1" presStyleCnt="2"/>
      <dgm:spPr/>
    </dgm:pt>
    <dgm:pt modelId="{6D849F70-1B29-409F-B516-C9F6C916263B}" type="pres">
      <dgm:prSet presAssocID="{878614A6-DD68-4605-B1F3-6773D9E984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B0BC1663-B929-43B0-8A83-FBF8C7A0ABEB}" type="pres">
      <dgm:prSet presAssocID="{878614A6-DD68-4605-B1F3-6773D9E9847D}" presName="spaceRect" presStyleCnt="0"/>
      <dgm:spPr/>
    </dgm:pt>
    <dgm:pt modelId="{FC143FD9-91B3-40EA-9457-6D60D8FCAE74}" type="pres">
      <dgm:prSet presAssocID="{878614A6-DD68-4605-B1F3-6773D9E9847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AC7FC10-EC13-4542-B689-D335D7D828AF}" srcId="{4E76D439-AAF0-49B6-A072-1972FFEBE33C}" destId="{878614A6-DD68-4605-B1F3-6773D9E9847D}" srcOrd="1" destOrd="0" parTransId="{ED539AEE-1387-4B88-98C5-85561ADB7EA4}" sibTransId="{D812A9A0-8AEB-4C9B-8A29-706DE0170CF9}"/>
    <dgm:cxn modelId="{D525CF49-88B3-428B-8952-2198F93D6F34}" type="presOf" srcId="{89B8D2CC-8F79-434F-85A8-5EF9011A696D}" destId="{469CE281-24BF-484F-8F89-A26E31A51FB5}" srcOrd="0" destOrd="0" presId="urn:microsoft.com/office/officeart/2018/2/layout/IconCircleList"/>
    <dgm:cxn modelId="{A4F5E69A-74AA-4D07-BF27-208104128BCB}" type="presOf" srcId="{878614A6-DD68-4605-B1F3-6773D9E9847D}" destId="{FC143FD9-91B3-40EA-9457-6D60D8FCAE74}" srcOrd="0" destOrd="0" presId="urn:microsoft.com/office/officeart/2018/2/layout/IconCircleList"/>
    <dgm:cxn modelId="{21C18DAD-0F43-40FE-812A-B1C1B069C4A1}" type="presOf" srcId="{4E76D439-AAF0-49B6-A072-1972FFEBE33C}" destId="{91450652-6B23-4B98-AF18-BC94F6F7B3C6}" srcOrd="0" destOrd="0" presId="urn:microsoft.com/office/officeart/2018/2/layout/IconCircleList"/>
    <dgm:cxn modelId="{32C2F3C2-2CED-44FC-B11C-6BA4CA082E93}" type="presOf" srcId="{E4E880E6-BB27-418A-9CD7-FFE5B334BB09}" destId="{D4F082D9-3847-4353-8A17-75092FC1694E}" srcOrd="0" destOrd="0" presId="urn:microsoft.com/office/officeart/2018/2/layout/IconCircleList"/>
    <dgm:cxn modelId="{F3A084F7-CC2F-4073-B2F6-CCB85AE38142}" srcId="{4E76D439-AAF0-49B6-A072-1972FFEBE33C}" destId="{89B8D2CC-8F79-434F-85A8-5EF9011A696D}" srcOrd="0" destOrd="0" parTransId="{0440B485-6BEB-43F6-AEA3-921D233CF941}" sibTransId="{E4E880E6-BB27-418A-9CD7-FFE5B334BB09}"/>
    <dgm:cxn modelId="{46831CF3-E3C4-4793-828C-AAEA2A71F1B2}" type="presParOf" srcId="{91450652-6B23-4B98-AF18-BC94F6F7B3C6}" destId="{9EF40634-B9D7-49C3-B1F6-A6D3B6D9FF66}" srcOrd="0" destOrd="0" presId="urn:microsoft.com/office/officeart/2018/2/layout/IconCircleList"/>
    <dgm:cxn modelId="{F7F7E4E8-F353-4884-B1BB-4283463E26BF}" type="presParOf" srcId="{9EF40634-B9D7-49C3-B1F6-A6D3B6D9FF66}" destId="{58E953C9-5597-4084-AE48-CB91A0A0DFBA}" srcOrd="0" destOrd="0" presId="urn:microsoft.com/office/officeart/2018/2/layout/IconCircleList"/>
    <dgm:cxn modelId="{D96B5690-6970-440B-808F-48170516A667}" type="presParOf" srcId="{58E953C9-5597-4084-AE48-CB91A0A0DFBA}" destId="{602A054B-EE41-4ACC-8E45-B5CEAA3DA012}" srcOrd="0" destOrd="0" presId="urn:microsoft.com/office/officeart/2018/2/layout/IconCircleList"/>
    <dgm:cxn modelId="{092A8415-49FB-40F1-BCA6-87B2C0863686}" type="presParOf" srcId="{58E953C9-5597-4084-AE48-CB91A0A0DFBA}" destId="{8DE7AAB0-ACEF-479B-9AE0-710652CA1807}" srcOrd="1" destOrd="0" presId="urn:microsoft.com/office/officeart/2018/2/layout/IconCircleList"/>
    <dgm:cxn modelId="{E7056B80-9051-47A0-97C5-718EBDCA7A37}" type="presParOf" srcId="{58E953C9-5597-4084-AE48-CB91A0A0DFBA}" destId="{1C5B4A7F-D22F-40E3-80D7-575A7C7D5E68}" srcOrd="2" destOrd="0" presId="urn:microsoft.com/office/officeart/2018/2/layout/IconCircleList"/>
    <dgm:cxn modelId="{58BB2753-A869-459E-BA95-D9454B8A3DF0}" type="presParOf" srcId="{58E953C9-5597-4084-AE48-CB91A0A0DFBA}" destId="{469CE281-24BF-484F-8F89-A26E31A51FB5}" srcOrd="3" destOrd="0" presId="urn:microsoft.com/office/officeart/2018/2/layout/IconCircleList"/>
    <dgm:cxn modelId="{5EFCCDB3-C6F9-4900-861D-52FE79DCC445}" type="presParOf" srcId="{9EF40634-B9D7-49C3-B1F6-A6D3B6D9FF66}" destId="{D4F082D9-3847-4353-8A17-75092FC1694E}" srcOrd="1" destOrd="0" presId="urn:microsoft.com/office/officeart/2018/2/layout/IconCircleList"/>
    <dgm:cxn modelId="{D5D54002-CC8E-473E-B6F8-122405D39151}" type="presParOf" srcId="{9EF40634-B9D7-49C3-B1F6-A6D3B6D9FF66}" destId="{7715CBA4-14BB-45CC-8017-6B9520ED4259}" srcOrd="2" destOrd="0" presId="urn:microsoft.com/office/officeart/2018/2/layout/IconCircleList"/>
    <dgm:cxn modelId="{3B68049A-E220-41D1-910C-EBF52A69D605}" type="presParOf" srcId="{7715CBA4-14BB-45CC-8017-6B9520ED4259}" destId="{A108F1AD-D4E3-4CBC-959D-DAF0673D1D19}" srcOrd="0" destOrd="0" presId="urn:microsoft.com/office/officeart/2018/2/layout/IconCircleList"/>
    <dgm:cxn modelId="{AA9D46BF-9865-4366-9DD4-6742D8125F5F}" type="presParOf" srcId="{7715CBA4-14BB-45CC-8017-6B9520ED4259}" destId="{6D849F70-1B29-409F-B516-C9F6C916263B}" srcOrd="1" destOrd="0" presId="urn:microsoft.com/office/officeart/2018/2/layout/IconCircleList"/>
    <dgm:cxn modelId="{EB1647DE-EDD7-41F0-800D-4A7694BB1543}" type="presParOf" srcId="{7715CBA4-14BB-45CC-8017-6B9520ED4259}" destId="{B0BC1663-B929-43B0-8A83-FBF8C7A0ABEB}" srcOrd="2" destOrd="0" presId="urn:microsoft.com/office/officeart/2018/2/layout/IconCircleList"/>
    <dgm:cxn modelId="{35ACD93D-6B7C-491D-AA47-45781FD5CBDF}" type="presParOf" srcId="{7715CBA4-14BB-45CC-8017-6B9520ED4259}" destId="{FC143FD9-91B3-40EA-9457-6D60D8FCAE7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3425EA-3B1F-44B4-82CB-79925FCCAB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EDBC916-3C9F-49BD-810C-157C33F96997}">
      <dgm:prSet/>
      <dgm:spPr/>
      <dgm:t>
        <a:bodyPr/>
        <a:lstStyle/>
        <a:p>
          <a:r>
            <a:rPr lang="pt-PT"/>
            <a:t>Foram utilizados vários modelos de classificação de modo a fazer previsões sobre um atributo.</a:t>
          </a:r>
          <a:endParaRPr lang="en-US"/>
        </a:p>
      </dgm:t>
    </dgm:pt>
    <dgm:pt modelId="{902D4CB7-E2DA-4108-8DC4-623DE7C27629}" type="parTrans" cxnId="{67633D9E-BE19-4C7C-942B-72492611B161}">
      <dgm:prSet/>
      <dgm:spPr/>
      <dgm:t>
        <a:bodyPr/>
        <a:lstStyle/>
        <a:p>
          <a:endParaRPr lang="en-US"/>
        </a:p>
      </dgm:t>
    </dgm:pt>
    <dgm:pt modelId="{48B06FA3-D715-428A-903F-998663580412}" type="sibTrans" cxnId="{67633D9E-BE19-4C7C-942B-72492611B161}">
      <dgm:prSet/>
      <dgm:spPr/>
      <dgm:t>
        <a:bodyPr/>
        <a:lstStyle/>
        <a:p>
          <a:endParaRPr lang="en-US"/>
        </a:p>
      </dgm:t>
    </dgm:pt>
    <dgm:pt modelId="{06C98559-0B43-490A-8C59-913E34C0019C}">
      <dgm:prSet/>
      <dgm:spPr/>
      <dgm:t>
        <a:bodyPr/>
        <a:lstStyle/>
        <a:p>
          <a:r>
            <a:rPr lang="pt-PT"/>
            <a:t>Árvore de decisão, rede neuronal, SVM e k-nearest neighbors</a:t>
          </a:r>
          <a:endParaRPr lang="en-US"/>
        </a:p>
      </dgm:t>
    </dgm:pt>
    <dgm:pt modelId="{21328AB5-1884-4F57-AE47-657143DABA7B}" type="parTrans" cxnId="{E2D89D92-C433-4F3A-8545-7B7B89463FBD}">
      <dgm:prSet/>
      <dgm:spPr/>
      <dgm:t>
        <a:bodyPr/>
        <a:lstStyle/>
        <a:p>
          <a:endParaRPr lang="en-US"/>
        </a:p>
      </dgm:t>
    </dgm:pt>
    <dgm:pt modelId="{B2B2F539-4693-424F-9424-63D7335B0A4D}" type="sibTrans" cxnId="{E2D89D92-C433-4F3A-8545-7B7B89463FBD}">
      <dgm:prSet/>
      <dgm:spPr/>
      <dgm:t>
        <a:bodyPr/>
        <a:lstStyle/>
        <a:p>
          <a:endParaRPr lang="en-US"/>
        </a:p>
      </dgm:t>
    </dgm:pt>
    <dgm:pt modelId="{B1E4BDE3-0831-4B19-9949-AD94E2F9E0BE}" type="pres">
      <dgm:prSet presAssocID="{3B3425EA-3B1F-44B4-82CB-79925FCCABB8}" presName="root" presStyleCnt="0">
        <dgm:presLayoutVars>
          <dgm:dir/>
          <dgm:resizeHandles val="exact"/>
        </dgm:presLayoutVars>
      </dgm:prSet>
      <dgm:spPr/>
    </dgm:pt>
    <dgm:pt modelId="{5CAAEE62-0341-40F1-962C-A427ED296C64}" type="pres">
      <dgm:prSet presAssocID="{5EDBC916-3C9F-49BD-810C-157C33F96997}" presName="compNode" presStyleCnt="0"/>
      <dgm:spPr/>
    </dgm:pt>
    <dgm:pt modelId="{A29B3262-3C60-46CA-89D3-C67BB243F98F}" type="pres">
      <dgm:prSet presAssocID="{5EDBC916-3C9F-49BD-810C-157C33F96997}" presName="bgRect" presStyleLbl="bgShp" presStyleIdx="0" presStyleCnt="2"/>
      <dgm:spPr/>
    </dgm:pt>
    <dgm:pt modelId="{4A67C295-27FB-4EFF-9FF3-D698C17BE6B7}" type="pres">
      <dgm:prSet presAssocID="{5EDBC916-3C9F-49BD-810C-157C33F969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dos"/>
        </a:ext>
      </dgm:extLst>
    </dgm:pt>
    <dgm:pt modelId="{33042331-CEE1-42B0-825E-5F9E2636AC52}" type="pres">
      <dgm:prSet presAssocID="{5EDBC916-3C9F-49BD-810C-157C33F96997}" presName="spaceRect" presStyleCnt="0"/>
      <dgm:spPr/>
    </dgm:pt>
    <dgm:pt modelId="{B25443FD-9AD9-4717-8737-070CF78DB2D5}" type="pres">
      <dgm:prSet presAssocID="{5EDBC916-3C9F-49BD-810C-157C33F96997}" presName="parTx" presStyleLbl="revTx" presStyleIdx="0" presStyleCnt="2">
        <dgm:presLayoutVars>
          <dgm:chMax val="0"/>
          <dgm:chPref val="0"/>
        </dgm:presLayoutVars>
      </dgm:prSet>
      <dgm:spPr/>
    </dgm:pt>
    <dgm:pt modelId="{6722D5C3-9A1B-4088-8369-5F881C2376E4}" type="pres">
      <dgm:prSet presAssocID="{48B06FA3-D715-428A-903F-998663580412}" presName="sibTrans" presStyleCnt="0"/>
      <dgm:spPr/>
    </dgm:pt>
    <dgm:pt modelId="{772888C9-0F9D-46D3-8F5E-7A6BDC1439F2}" type="pres">
      <dgm:prSet presAssocID="{06C98559-0B43-490A-8C59-913E34C0019C}" presName="compNode" presStyleCnt="0"/>
      <dgm:spPr/>
    </dgm:pt>
    <dgm:pt modelId="{E00FF2E6-6CE9-406A-952E-B0E4B8BFB568}" type="pres">
      <dgm:prSet presAssocID="{06C98559-0B43-490A-8C59-913E34C0019C}" presName="bgRect" presStyleLbl="bgShp" presStyleIdx="1" presStyleCnt="2"/>
      <dgm:spPr/>
    </dgm:pt>
    <dgm:pt modelId="{A00FD688-F9BF-4D79-BB1B-72AC63C57B55}" type="pres">
      <dgm:prSet presAssocID="{06C98559-0B43-490A-8C59-913E34C0019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érebro"/>
        </a:ext>
      </dgm:extLst>
    </dgm:pt>
    <dgm:pt modelId="{7A79E929-DEC1-4BFE-BB97-73EFC637CDC4}" type="pres">
      <dgm:prSet presAssocID="{06C98559-0B43-490A-8C59-913E34C0019C}" presName="spaceRect" presStyleCnt="0"/>
      <dgm:spPr/>
    </dgm:pt>
    <dgm:pt modelId="{7B40EACE-79E2-4810-A653-72025702A066}" type="pres">
      <dgm:prSet presAssocID="{06C98559-0B43-490A-8C59-913E34C0019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5248B6C-0093-476A-B5A8-439BF18BEFDC}" type="presOf" srcId="{5EDBC916-3C9F-49BD-810C-157C33F96997}" destId="{B25443FD-9AD9-4717-8737-070CF78DB2D5}" srcOrd="0" destOrd="0" presId="urn:microsoft.com/office/officeart/2018/2/layout/IconVerticalSolidList"/>
    <dgm:cxn modelId="{84687771-F0FA-4A61-980D-0E4626B9D567}" type="presOf" srcId="{3B3425EA-3B1F-44B4-82CB-79925FCCABB8}" destId="{B1E4BDE3-0831-4B19-9949-AD94E2F9E0BE}" srcOrd="0" destOrd="0" presId="urn:microsoft.com/office/officeart/2018/2/layout/IconVerticalSolidList"/>
    <dgm:cxn modelId="{2036468B-D5D1-4C6A-BDDD-3E8DF26BC8E9}" type="presOf" srcId="{06C98559-0B43-490A-8C59-913E34C0019C}" destId="{7B40EACE-79E2-4810-A653-72025702A066}" srcOrd="0" destOrd="0" presId="urn:microsoft.com/office/officeart/2018/2/layout/IconVerticalSolidList"/>
    <dgm:cxn modelId="{E2D89D92-C433-4F3A-8545-7B7B89463FBD}" srcId="{3B3425EA-3B1F-44B4-82CB-79925FCCABB8}" destId="{06C98559-0B43-490A-8C59-913E34C0019C}" srcOrd="1" destOrd="0" parTransId="{21328AB5-1884-4F57-AE47-657143DABA7B}" sibTransId="{B2B2F539-4693-424F-9424-63D7335B0A4D}"/>
    <dgm:cxn modelId="{67633D9E-BE19-4C7C-942B-72492611B161}" srcId="{3B3425EA-3B1F-44B4-82CB-79925FCCABB8}" destId="{5EDBC916-3C9F-49BD-810C-157C33F96997}" srcOrd="0" destOrd="0" parTransId="{902D4CB7-E2DA-4108-8DC4-623DE7C27629}" sibTransId="{48B06FA3-D715-428A-903F-998663580412}"/>
    <dgm:cxn modelId="{EA90CDFB-1C10-41A5-9A92-B858725CE636}" type="presParOf" srcId="{B1E4BDE3-0831-4B19-9949-AD94E2F9E0BE}" destId="{5CAAEE62-0341-40F1-962C-A427ED296C64}" srcOrd="0" destOrd="0" presId="urn:microsoft.com/office/officeart/2018/2/layout/IconVerticalSolidList"/>
    <dgm:cxn modelId="{15E74CC3-DB64-4127-B938-8CDF154F0B92}" type="presParOf" srcId="{5CAAEE62-0341-40F1-962C-A427ED296C64}" destId="{A29B3262-3C60-46CA-89D3-C67BB243F98F}" srcOrd="0" destOrd="0" presId="urn:microsoft.com/office/officeart/2018/2/layout/IconVerticalSolidList"/>
    <dgm:cxn modelId="{0284C9CC-E08A-426A-A01F-612AACE84FEF}" type="presParOf" srcId="{5CAAEE62-0341-40F1-962C-A427ED296C64}" destId="{4A67C295-27FB-4EFF-9FF3-D698C17BE6B7}" srcOrd="1" destOrd="0" presId="urn:microsoft.com/office/officeart/2018/2/layout/IconVerticalSolidList"/>
    <dgm:cxn modelId="{780443EB-FBC9-4D77-AC85-DD7FCF697398}" type="presParOf" srcId="{5CAAEE62-0341-40F1-962C-A427ED296C64}" destId="{33042331-CEE1-42B0-825E-5F9E2636AC52}" srcOrd="2" destOrd="0" presId="urn:microsoft.com/office/officeart/2018/2/layout/IconVerticalSolidList"/>
    <dgm:cxn modelId="{ECD72C48-4C62-42E1-9A7C-C88AD82D13A2}" type="presParOf" srcId="{5CAAEE62-0341-40F1-962C-A427ED296C64}" destId="{B25443FD-9AD9-4717-8737-070CF78DB2D5}" srcOrd="3" destOrd="0" presId="urn:microsoft.com/office/officeart/2018/2/layout/IconVerticalSolidList"/>
    <dgm:cxn modelId="{3ACB9A35-41C3-415E-8FB9-C3276FB1FDA0}" type="presParOf" srcId="{B1E4BDE3-0831-4B19-9949-AD94E2F9E0BE}" destId="{6722D5C3-9A1B-4088-8369-5F881C2376E4}" srcOrd="1" destOrd="0" presId="urn:microsoft.com/office/officeart/2018/2/layout/IconVerticalSolidList"/>
    <dgm:cxn modelId="{6C228077-9DE9-441D-A9B2-D7191584B913}" type="presParOf" srcId="{B1E4BDE3-0831-4B19-9949-AD94E2F9E0BE}" destId="{772888C9-0F9D-46D3-8F5E-7A6BDC1439F2}" srcOrd="2" destOrd="0" presId="urn:microsoft.com/office/officeart/2018/2/layout/IconVerticalSolidList"/>
    <dgm:cxn modelId="{86A4BA1F-445A-4CFD-9C57-A813A86E9BD2}" type="presParOf" srcId="{772888C9-0F9D-46D3-8F5E-7A6BDC1439F2}" destId="{E00FF2E6-6CE9-406A-952E-B0E4B8BFB568}" srcOrd="0" destOrd="0" presId="urn:microsoft.com/office/officeart/2018/2/layout/IconVerticalSolidList"/>
    <dgm:cxn modelId="{420CC083-4FC6-45DA-B50B-52E7625DC95B}" type="presParOf" srcId="{772888C9-0F9D-46D3-8F5E-7A6BDC1439F2}" destId="{A00FD688-F9BF-4D79-BB1B-72AC63C57B55}" srcOrd="1" destOrd="0" presId="urn:microsoft.com/office/officeart/2018/2/layout/IconVerticalSolidList"/>
    <dgm:cxn modelId="{11238426-517C-4A98-B33F-5D59DAD5C886}" type="presParOf" srcId="{772888C9-0F9D-46D3-8F5E-7A6BDC1439F2}" destId="{7A79E929-DEC1-4BFE-BB97-73EFC637CDC4}" srcOrd="2" destOrd="0" presId="urn:microsoft.com/office/officeart/2018/2/layout/IconVerticalSolidList"/>
    <dgm:cxn modelId="{DB253B23-6954-4823-8B98-7218B9CD3777}" type="presParOf" srcId="{772888C9-0F9D-46D3-8F5E-7A6BDC1439F2}" destId="{7B40EACE-79E2-4810-A653-72025702A0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2192CF-FB3C-41BD-9993-3FB26C51161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4BCC64F-75AE-4FB6-9196-A5CBE60F7250}">
      <dgm:prSet/>
      <dgm:spPr/>
      <dgm:t>
        <a:bodyPr/>
        <a:lstStyle/>
        <a:p>
          <a:r>
            <a:rPr lang="pt-PT"/>
            <a:t>Partindo do atributo “Outcome”, foi derivado um novo atributo denominado “RespDisease”, que identifica se uma doença é respiratória ou não</a:t>
          </a:r>
          <a:endParaRPr lang="en-US"/>
        </a:p>
      </dgm:t>
    </dgm:pt>
    <dgm:pt modelId="{B4368EFB-1563-4E5D-A52E-F4C250CECEA1}" type="parTrans" cxnId="{B4D3AD4F-3F03-40DA-97C5-B3AEF006F0A1}">
      <dgm:prSet/>
      <dgm:spPr/>
      <dgm:t>
        <a:bodyPr/>
        <a:lstStyle/>
        <a:p>
          <a:endParaRPr lang="en-US"/>
        </a:p>
      </dgm:t>
    </dgm:pt>
    <dgm:pt modelId="{0A185FC4-96BC-40D6-92A8-4DFD385D6BF8}" type="sibTrans" cxnId="{B4D3AD4F-3F03-40DA-97C5-B3AEF006F0A1}">
      <dgm:prSet/>
      <dgm:spPr/>
      <dgm:t>
        <a:bodyPr/>
        <a:lstStyle/>
        <a:p>
          <a:endParaRPr lang="en-US"/>
        </a:p>
      </dgm:t>
    </dgm:pt>
    <dgm:pt modelId="{71923CD3-BE43-4228-A921-A90240175D92}">
      <dgm:prSet/>
      <dgm:spPr/>
      <dgm:t>
        <a:bodyPr/>
        <a:lstStyle/>
        <a:p>
          <a:r>
            <a:rPr lang="pt-PT"/>
            <a:t>Foram consideradas doenças respiratórias “Asthma” e “Chronic obstructive pulmonary disease”</a:t>
          </a:r>
          <a:endParaRPr lang="en-US"/>
        </a:p>
      </dgm:t>
    </dgm:pt>
    <dgm:pt modelId="{64CF617C-F724-4983-A4FD-72D97C0A9E41}" type="parTrans" cxnId="{8129C49A-79D1-4468-B8A1-FC6877109ED0}">
      <dgm:prSet/>
      <dgm:spPr/>
      <dgm:t>
        <a:bodyPr/>
        <a:lstStyle/>
        <a:p>
          <a:endParaRPr lang="en-US"/>
        </a:p>
      </dgm:t>
    </dgm:pt>
    <dgm:pt modelId="{754CB044-3635-4106-BACB-2B43134BD154}" type="sibTrans" cxnId="{8129C49A-79D1-4468-B8A1-FC6877109ED0}">
      <dgm:prSet/>
      <dgm:spPr/>
      <dgm:t>
        <a:bodyPr/>
        <a:lstStyle/>
        <a:p>
          <a:endParaRPr lang="en-US"/>
        </a:p>
      </dgm:t>
    </dgm:pt>
    <dgm:pt modelId="{50DFBBC8-8FF5-4604-A8E1-89935978CDD7}">
      <dgm:prSet/>
      <dgm:spPr/>
      <dgm:t>
        <a:bodyPr/>
        <a:lstStyle/>
        <a:p>
          <a:r>
            <a:rPr lang="pt-PT"/>
            <a:t>Classificação binária: 1 para doenças respiratórias e 0 para o oposto</a:t>
          </a:r>
          <a:endParaRPr lang="en-US"/>
        </a:p>
      </dgm:t>
    </dgm:pt>
    <dgm:pt modelId="{B838C7C1-3DAE-469B-9A0F-BB581245E1A0}" type="parTrans" cxnId="{C82D046C-5E9A-4A53-9353-5D96C51D402B}">
      <dgm:prSet/>
      <dgm:spPr/>
      <dgm:t>
        <a:bodyPr/>
        <a:lstStyle/>
        <a:p>
          <a:endParaRPr lang="en-US"/>
        </a:p>
      </dgm:t>
    </dgm:pt>
    <dgm:pt modelId="{FCA4E3FF-CFFA-4C9D-8225-AC2E15820AC7}" type="sibTrans" cxnId="{C82D046C-5E9A-4A53-9353-5D96C51D402B}">
      <dgm:prSet/>
      <dgm:spPr/>
      <dgm:t>
        <a:bodyPr/>
        <a:lstStyle/>
        <a:p>
          <a:endParaRPr lang="en-US"/>
        </a:p>
      </dgm:t>
    </dgm:pt>
    <dgm:pt modelId="{2D9AB90B-FD05-4830-BDC5-C3AFD292140A}" type="pres">
      <dgm:prSet presAssocID="{912192CF-FB3C-41BD-9993-3FB26C51161C}" presName="linear" presStyleCnt="0">
        <dgm:presLayoutVars>
          <dgm:animLvl val="lvl"/>
          <dgm:resizeHandles val="exact"/>
        </dgm:presLayoutVars>
      </dgm:prSet>
      <dgm:spPr/>
    </dgm:pt>
    <dgm:pt modelId="{3C2D7C41-E85F-48A1-9835-BFA74C4E8396}" type="pres">
      <dgm:prSet presAssocID="{D4BCC64F-75AE-4FB6-9196-A5CBE60F725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67BF393-3DB1-448D-B45C-294D6A8A0A3B}" type="pres">
      <dgm:prSet presAssocID="{0A185FC4-96BC-40D6-92A8-4DFD385D6BF8}" presName="spacer" presStyleCnt="0"/>
      <dgm:spPr/>
    </dgm:pt>
    <dgm:pt modelId="{1E191BE8-C77C-407F-87AB-C55154433C08}" type="pres">
      <dgm:prSet presAssocID="{71923CD3-BE43-4228-A921-A90240175D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CC5E844-FF72-427C-8A17-D3E3B49C7738}" type="pres">
      <dgm:prSet presAssocID="{754CB044-3635-4106-BACB-2B43134BD154}" presName="spacer" presStyleCnt="0"/>
      <dgm:spPr/>
    </dgm:pt>
    <dgm:pt modelId="{BDEABA77-C63A-4151-AE71-39B90A8201B9}" type="pres">
      <dgm:prSet presAssocID="{50DFBBC8-8FF5-4604-A8E1-89935978CDD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CA7970F-EBF3-44FC-B3C1-0CABBCF3F1BA}" type="presOf" srcId="{D4BCC64F-75AE-4FB6-9196-A5CBE60F7250}" destId="{3C2D7C41-E85F-48A1-9835-BFA74C4E8396}" srcOrd="0" destOrd="0" presId="urn:microsoft.com/office/officeart/2005/8/layout/vList2"/>
    <dgm:cxn modelId="{C82D046C-5E9A-4A53-9353-5D96C51D402B}" srcId="{912192CF-FB3C-41BD-9993-3FB26C51161C}" destId="{50DFBBC8-8FF5-4604-A8E1-89935978CDD7}" srcOrd="2" destOrd="0" parTransId="{B838C7C1-3DAE-469B-9A0F-BB581245E1A0}" sibTransId="{FCA4E3FF-CFFA-4C9D-8225-AC2E15820AC7}"/>
    <dgm:cxn modelId="{B4D3AD4F-3F03-40DA-97C5-B3AEF006F0A1}" srcId="{912192CF-FB3C-41BD-9993-3FB26C51161C}" destId="{D4BCC64F-75AE-4FB6-9196-A5CBE60F7250}" srcOrd="0" destOrd="0" parTransId="{B4368EFB-1563-4E5D-A52E-F4C250CECEA1}" sibTransId="{0A185FC4-96BC-40D6-92A8-4DFD385D6BF8}"/>
    <dgm:cxn modelId="{93BAA490-09C0-4EC5-A055-C8FB95CFF237}" type="presOf" srcId="{912192CF-FB3C-41BD-9993-3FB26C51161C}" destId="{2D9AB90B-FD05-4830-BDC5-C3AFD292140A}" srcOrd="0" destOrd="0" presId="urn:microsoft.com/office/officeart/2005/8/layout/vList2"/>
    <dgm:cxn modelId="{8129C49A-79D1-4468-B8A1-FC6877109ED0}" srcId="{912192CF-FB3C-41BD-9993-3FB26C51161C}" destId="{71923CD3-BE43-4228-A921-A90240175D92}" srcOrd="1" destOrd="0" parTransId="{64CF617C-F724-4983-A4FD-72D97C0A9E41}" sibTransId="{754CB044-3635-4106-BACB-2B43134BD154}"/>
    <dgm:cxn modelId="{33FE10BD-35B6-4DE8-8536-0B418A2CB0BF}" type="presOf" srcId="{71923CD3-BE43-4228-A921-A90240175D92}" destId="{1E191BE8-C77C-407F-87AB-C55154433C08}" srcOrd="0" destOrd="0" presId="urn:microsoft.com/office/officeart/2005/8/layout/vList2"/>
    <dgm:cxn modelId="{DED876D5-F382-43F5-9556-CAE420950C33}" type="presOf" srcId="{50DFBBC8-8FF5-4604-A8E1-89935978CDD7}" destId="{BDEABA77-C63A-4151-AE71-39B90A8201B9}" srcOrd="0" destOrd="0" presId="urn:microsoft.com/office/officeart/2005/8/layout/vList2"/>
    <dgm:cxn modelId="{D8FA0216-EB1B-437C-AC9D-4FC06A4AC51D}" type="presParOf" srcId="{2D9AB90B-FD05-4830-BDC5-C3AFD292140A}" destId="{3C2D7C41-E85F-48A1-9835-BFA74C4E8396}" srcOrd="0" destOrd="0" presId="urn:microsoft.com/office/officeart/2005/8/layout/vList2"/>
    <dgm:cxn modelId="{CC75E129-3D74-428E-90DD-49812CD1D960}" type="presParOf" srcId="{2D9AB90B-FD05-4830-BDC5-C3AFD292140A}" destId="{767BF393-3DB1-448D-B45C-294D6A8A0A3B}" srcOrd="1" destOrd="0" presId="urn:microsoft.com/office/officeart/2005/8/layout/vList2"/>
    <dgm:cxn modelId="{A9644FF3-21C0-4F69-8BB2-9AE6ECF5A3CC}" type="presParOf" srcId="{2D9AB90B-FD05-4830-BDC5-C3AFD292140A}" destId="{1E191BE8-C77C-407F-87AB-C55154433C08}" srcOrd="2" destOrd="0" presId="urn:microsoft.com/office/officeart/2005/8/layout/vList2"/>
    <dgm:cxn modelId="{FB1CF88F-413E-4E70-ACA7-3E6975EC8334}" type="presParOf" srcId="{2D9AB90B-FD05-4830-BDC5-C3AFD292140A}" destId="{0CC5E844-FF72-427C-8A17-D3E3B49C7738}" srcOrd="3" destOrd="0" presId="urn:microsoft.com/office/officeart/2005/8/layout/vList2"/>
    <dgm:cxn modelId="{DCCC22CC-7297-43FF-A3F8-3D1277CC2866}" type="presParOf" srcId="{2D9AB90B-FD05-4830-BDC5-C3AFD292140A}" destId="{BDEABA77-C63A-4151-AE71-39B90A8201B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A054B-EE41-4ACC-8E45-B5CEAA3DA012}">
      <dsp:nvSpPr>
        <dsp:cNvPr id="0" name=""/>
        <dsp:cNvSpPr/>
      </dsp:nvSpPr>
      <dsp:spPr>
        <a:xfrm>
          <a:off x="285138" y="1520431"/>
          <a:ext cx="1373490" cy="137349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7AAB0-ACEF-479B-9AE0-710652CA1807}">
      <dsp:nvSpPr>
        <dsp:cNvPr id="0" name=""/>
        <dsp:cNvSpPr/>
      </dsp:nvSpPr>
      <dsp:spPr>
        <a:xfrm>
          <a:off x="573571" y="1808864"/>
          <a:ext cx="796624" cy="796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CE281-24BF-484F-8F89-A26E31A51FB5}">
      <dsp:nvSpPr>
        <dsp:cNvPr id="0" name=""/>
        <dsp:cNvSpPr/>
      </dsp:nvSpPr>
      <dsp:spPr>
        <a:xfrm>
          <a:off x="1952948" y="1520431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Foram aplicados diversos algoritmos de regressão para prever a variável Premature_Deaths, utilizando apenas dados dos países do sul da Europa.</a:t>
          </a:r>
          <a:endParaRPr lang="en-US" sz="1600" kern="1200"/>
        </a:p>
      </dsp:txBody>
      <dsp:txXfrm>
        <a:off x="1952948" y="1520431"/>
        <a:ext cx="3237513" cy="1373490"/>
      </dsp:txXfrm>
    </dsp:sp>
    <dsp:sp modelId="{A108F1AD-D4E3-4CBC-959D-DAF0673D1D19}">
      <dsp:nvSpPr>
        <dsp:cNvPr id="0" name=""/>
        <dsp:cNvSpPr/>
      </dsp:nvSpPr>
      <dsp:spPr>
        <a:xfrm>
          <a:off x="5754574" y="1520431"/>
          <a:ext cx="1373490" cy="137349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49F70-1B29-409F-B516-C9F6C916263B}">
      <dsp:nvSpPr>
        <dsp:cNvPr id="0" name=""/>
        <dsp:cNvSpPr/>
      </dsp:nvSpPr>
      <dsp:spPr>
        <a:xfrm>
          <a:off x="6043007" y="1808864"/>
          <a:ext cx="796624" cy="796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43FD9-91B3-40EA-9457-6D60D8FCAE74}">
      <dsp:nvSpPr>
        <dsp:cNvPr id="0" name=""/>
        <dsp:cNvSpPr/>
      </dsp:nvSpPr>
      <dsp:spPr>
        <a:xfrm>
          <a:off x="7422384" y="1520431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Foi usada validação cruzada k-fold e avaliadas métricas de erro (MAE, RMSE) para comparar o desempenho dos modelos.</a:t>
          </a:r>
          <a:endParaRPr lang="en-US" sz="1600" kern="1200"/>
        </a:p>
      </dsp:txBody>
      <dsp:txXfrm>
        <a:off x="7422384" y="1520431"/>
        <a:ext cx="3237513" cy="1373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B3262-3C60-46CA-89D3-C67BB243F98F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7C295-27FB-4EFF-9FF3-D698C17BE6B7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443FD-9AD9-4717-8737-070CF78DB2D5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Foram utilizados vários modelos de classificação de modo a fazer previsões sobre um atributo.</a:t>
          </a:r>
          <a:endParaRPr lang="en-US" sz="2500" kern="1200"/>
        </a:p>
      </dsp:txBody>
      <dsp:txXfrm>
        <a:off x="1509882" y="708097"/>
        <a:ext cx="9005717" cy="1307257"/>
      </dsp:txXfrm>
    </dsp:sp>
    <dsp:sp modelId="{E00FF2E6-6CE9-406A-952E-B0E4B8BFB568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FD688-F9BF-4D79-BB1B-72AC63C57B55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0EACE-79E2-4810-A653-72025702A066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Árvore de decisão, rede neuronal, SVM e k-nearest neighbors</a:t>
          </a:r>
          <a:endParaRPr lang="en-US" sz="2500" kern="1200"/>
        </a:p>
      </dsp:txBody>
      <dsp:txXfrm>
        <a:off x="1509882" y="2342169"/>
        <a:ext cx="9005717" cy="1307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D7C41-E85F-48A1-9835-BFA74C4E8396}">
      <dsp:nvSpPr>
        <dsp:cNvPr id="0" name=""/>
        <dsp:cNvSpPr/>
      </dsp:nvSpPr>
      <dsp:spPr>
        <a:xfrm>
          <a:off x="0" y="44636"/>
          <a:ext cx="10515600" cy="1374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Partindo do atributo “Outcome”, foi derivado um novo atributo denominado “RespDisease”, que identifica se uma doença é respiratória ou não</a:t>
          </a:r>
          <a:endParaRPr lang="en-US" sz="2500" kern="1200"/>
        </a:p>
      </dsp:txBody>
      <dsp:txXfrm>
        <a:off x="67110" y="111746"/>
        <a:ext cx="10381380" cy="1240530"/>
      </dsp:txXfrm>
    </dsp:sp>
    <dsp:sp modelId="{1E191BE8-C77C-407F-87AB-C55154433C08}">
      <dsp:nvSpPr>
        <dsp:cNvPr id="0" name=""/>
        <dsp:cNvSpPr/>
      </dsp:nvSpPr>
      <dsp:spPr>
        <a:xfrm>
          <a:off x="0" y="1491387"/>
          <a:ext cx="10515600" cy="137475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Foram consideradas doenças respiratórias “Asthma” e “Chronic obstructive pulmonary disease”</a:t>
          </a:r>
          <a:endParaRPr lang="en-US" sz="2500" kern="1200"/>
        </a:p>
      </dsp:txBody>
      <dsp:txXfrm>
        <a:off x="67110" y="1558497"/>
        <a:ext cx="10381380" cy="1240530"/>
      </dsp:txXfrm>
    </dsp:sp>
    <dsp:sp modelId="{BDEABA77-C63A-4151-AE71-39B90A8201B9}">
      <dsp:nvSpPr>
        <dsp:cNvPr id="0" name=""/>
        <dsp:cNvSpPr/>
      </dsp:nvSpPr>
      <dsp:spPr>
        <a:xfrm>
          <a:off x="0" y="2938136"/>
          <a:ext cx="10515600" cy="137475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Classificação binária: 1 para doenças respiratórias e 0 para o oposto</a:t>
          </a:r>
          <a:endParaRPr lang="en-US" sz="2500" kern="1200"/>
        </a:p>
      </dsp:txBody>
      <dsp:txXfrm>
        <a:off x="67110" y="3005246"/>
        <a:ext cx="10381380" cy="1240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3220D-E6BB-7C54-5078-7990A96C6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3534AA-EDDD-1B85-7F55-AA29B0A82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3ED6A18-D454-6E93-2C4F-2138CEA2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4F73B6-610B-2879-AC9C-CD6FA604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ADA5E64-63EC-95D9-8792-7DC03E84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078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FFEF1-E3F1-BF0C-9707-8543F6E9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D3CEE48-4892-5347-9895-0666C3069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F9B154-DF1D-8992-26C3-3CB9DDFB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5E605BF-0014-71BB-A995-3FED02CD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B209C2-3B94-DA08-8502-A1ACC137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70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13982C-6CC1-D493-AA0B-FA986E912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5BB0F42-9A85-98BD-89C3-F52C4AAD4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999DC3E-17AE-2F67-6EC8-BE8A9AB7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B7358E-27F1-995C-BE88-4F29D1D9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A7AA890-9076-8AB7-DE7A-819A5689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19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6AD3E-7EB4-E0D6-1F50-734E36E7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B10A624-FC07-EF16-8DE4-D0A34CD40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33487CC-3FBF-B92C-5864-859CC30B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02329C9-C4D0-80F3-EBC5-28580C97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B318A1E-ED77-E905-B470-BAEABD5A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377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A7739-0E8D-E04A-E7B4-5701E629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95CAE02-CB12-6BF2-F5F9-26B9E3B4F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CD8E96-8DF9-26A3-E4A9-E7A72E08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C1D9FD8-5DD1-7AB9-550C-0F17CE2E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8596C7-D39D-AF38-0F71-ECB972EF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117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713CD-51C0-A1B9-A49E-243B32A3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EB89D1-0CA2-9497-5FF3-BFFC255E5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9F376D1-680E-133E-BC12-91B2F262E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A9907A-F4C7-E12C-D983-6EF93BC0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C9C497A-B7B7-4C1B-A08B-FF46FECA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1AFAB1C-D642-27B4-2BBB-E0DE595F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847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60F1B-A9BE-D2B4-7029-85A45F57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6A78480-444F-20C5-D06D-BDACE7A57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A3ABD61-547D-714C-C00D-2A73E63A2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0D69F32-301C-BA33-AF4C-64F526CE0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B90EDEB-8736-767C-1162-0EC29F88D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FC46211-8EFD-A4BE-635E-FAE973E1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0D134C9-1FFA-4FA9-96E2-C892B420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6B12523-379A-1516-C206-D260E519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258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1D29D-CD94-6D09-27B5-3E98BD9A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41FBEFF-3218-E7A6-8D31-4694CA17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4227E56-8E98-905F-7BC3-94E75ECE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B43D768-A907-7832-DD11-3D4CDCAC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905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542B634-AC64-6C45-B5CC-8E174CD2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0B033EA-C136-A655-A57E-E48DF43E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16FD842-53FB-F903-86A7-512944EA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683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E0DF9-E39A-E1C6-A8AC-8E4AF63C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D88250-231B-22FE-C19F-AE6F20438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D1D3BFC-FE11-9D29-394E-483DB6077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E451791-5E38-2987-86AA-92C39C0E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530B345-98C1-AA26-F436-E107B211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E576371-59A5-C0B5-FA3D-47ECD60E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850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65030-746B-C72E-175C-97D6EA8A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01D48FE-BD6F-B5C5-B2F3-6715D4CDC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8F303E7-335F-2FCB-CB08-72BFE13D9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0EDD49C-CE9B-37B1-76A6-AF9B06D8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86622EB-95E0-88F9-9536-A24447A1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F1FE61B-2128-7705-7737-ABED0B6F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532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EDA5EA0-9D5B-5C4E-5E9E-84A40A92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408D986-9BBB-7C8B-DF50-9C17C743B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990B05-4A42-EE2F-30B4-82642A819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94828E-1BA7-7CFD-2903-8EF5EEDE1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214994E-E9A3-B8B5-DB83-1A78D05EC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456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310135D4-D3A1-4556-B91B-4A12069D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3E3C78DC-AE82-5E73-C3AA-957B7C5C7B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7DC3E6-8CCF-60EA-E0CE-3E38D4135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918" y="3429000"/>
            <a:ext cx="4506064" cy="1888742"/>
          </a:xfrm>
        </p:spPr>
        <p:txBody>
          <a:bodyPr>
            <a:normAutofit/>
          </a:bodyPr>
          <a:lstStyle/>
          <a:p>
            <a:pPr algn="l"/>
            <a:r>
              <a:rPr lang="pt-PT" sz="2900" dirty="0">
                <a:solidFill>
                  <a:srgbClr val="FFFFFF"/>
                </a:solidFill>
              </a:rPr>
              <a:t>ANADI – Trabalho Prático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775D08-B5D9-40C6-7246-13B73AE13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916" y="5428229"/>
            <a:ext cx="4506066" cy="899643"/>
          </a:xfrm>
        </p:spPr>
        <p:txBody>
          <a:bodyPr>
            <a:normAutofit/>
          </a:bodyPr>
          <a:lstStyle/>
          <a:p>
            <a:pPr algn="l"/>
            <a:r>
              <a:rPr lang="pt-PT" sz="1000" dirty="0">
                <a:solidFill>
                  <a:srgbClr val="FFFFFF"/>
                </a:solidFill>
              </a:rPr>
              <a:t>Trabalho realizado por:</a:t>
            </a:r>
            <a:br>
              <a:rPr lang="pt-PT" sz="1000" dirty="0">
                <a:solidFill>
                  <a:srgbClr val="FFFFFF"/>
                </a:solidFill>
              </a:rPr>
            </a:br>
            <a:r>
              <a:rPr lang="pt-PT" sz="1000" dirty="0">
                <a:solidFill>
                  <a:srgbClr val="FFFFFF"/>
                </a:solidFill>
              </a:rPr>
              <a:t>João Pinto 1220663</a:t>
            </a:r>
          </a:p>
          <a:p>
            <a:pPr algn="l"/>
            <a:r>
              <a:rPr lang="pt-PT" sz="1000" dirty="0">
                <a:solidFill>
                  <a:srgbClr val="FFFFFF"/>
                </a:solidFill>
              </a:rPr>
              <a:t>Luís </a:t>
            </a:r>
            <a:r>
              <a:rPr lang="pt-PT" sz="1000" dirty="0" err="1">
                <a:solidFill>
                  <a:srgbClr val="FFFFFF"/>
                </a:solidFill>
              </a:rPr>
              <a:t>Estebainha</a:t>
            </a:r>
            <a:r>
              <a:rPr lang="pt-PT" sz="1000" dirty="0">
                <a:solidFill>
                  <a:srgbClr val="FFFFFF"/>
                </a:solidFill>
              </a:rPr>
              <a:t> 1220664</a:t>
            </a:r>
          </a:p>
          <a:p>
            <a:pPr algn="l"/>
            <a:r>
              <a:rPr lang="pt-PT" sz="1000" dirty="0">
                <a:solidFill>
                  <a:srgbClr val="FFFFFF"/>
                </a:solidFill>
              </a:rPr>
              <a:t>Nuno Marinho 1220665</a:t>
            </a:r>
          </a:p>
        </p:txBody>
      </p:sp>
    </p:spTree>
    <p:extLst>
      <p:ext uri="{BB962C8B-B14F-4D97-AF65-F5344CB8AC3E}">
        <p14:creationId xmlns:p14="http://schemas.microsoft.com/office/powerpoint/2010/main" val="1736760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EC218C-887C-AC1E-B9B9-D877068C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lang="pt-PT"/>
              <a:t>SVM (Support Vector Machine)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783CAC-8EC7-3BA9-9D87-AA284110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pt-PT" sz="1800"/>
              <a:t>O modelo SVM foi utilizado para explorar relações não lineares entre preditores e mortes prematuras.</a:t>
            </a:r>
          </a:p>
          <a:p>
            <a:endParaRPr lang="pt-PT" sz="1800"/>
          </a:p>
          <a:p>
            <a:r>
              <a:rPr lang="pt-PT" sz="1800"/>
              <a:t>Foi realizada uma otimização do tipo de kernel através de GridSearchCV, testando os três principais tipos (linear, rbf e polynomial), mantendo C=10 fixo e ajustando parâmetros como gamma e degree.</a:t>
            </a:r>
          </a:p>
          <a:p>
            <a:endParaRPr lang="pt-PT" sz="1800"/>
          </a:p>
        </p:txBody>
      </p:sp>
    </p:spTree>
    <p:extLst>
      <p:ext uri="{BB962C8B-B14F-4D97-AF65-F5344CB8AC3E}">
        <p14:creationId xmlns:p14="http://schemas.microsoft.com/office/powerpoint/2010/main" val="3935731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152D8F-DB16-AD24-738A-536FC1CE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lang="pt-PT" dirty="0"/>
              <a:t>Rede Neuronal (</a:t>
            </a:r>
            <a:r>
              <a:rPr lang="pt-PT" dirty="0" err="1"/>
              <a:t>MLPRegressor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1BE18C-3E1E-0F3F-303D-7739630DE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pt-PT" sz="1800" dirty="0"/>
              <a:t>Foi desenvolvido um modelo de regressão neuronal com o algoritmo </a:t>
            </a:r>
            <a:r>
              <a:rPr lang="pt-PT" sz="1800" dirty="0" err="1"/>
              <a:t>MLPRegressor</a:t>
            </a:r>
            <a:r>
              <a:rPr lang="pt-PT" sz="1800" dirty="0"/>
              <a:t>.</a:t>
            </a:r>
          </a:p>
          <a:p>
            <a:r>
              <a:rPr lang="pt-PT" sz="1800" dirty="0"/>
              <a:t>A configuração da rede foi otimizada com </a:t>
            </a:r>
            <a:r>
              <a:rPr lang="pt-PT" sz="1800" dirty="0" err="1"/>
              <a:t>GridSearchCV</a:t>
            </a:r>
            <a:r>
              <a:rPr lang="pt-PT" sz="1800" dirty="0"/>
              <a:t>, testando diferentes arquiteturas de camadas ocultas e funções de ativação (</a:t>
            </a:r>
            <a:r>
              <a:rPr lang="pt-PT" sz="1800" dirty="0" err="1"/>
              <a:t>relu</a:t>
            </a:r>
            <a:r>
              <a:rPr lang="pt-PT" sz="1800" dirty="0"/>
              <a:t>, </a:t>
            </a:r>
            <a:r>
              <a:rPr lang="pt-PT" sz="1800" dirty="0" err="1"/>
              <a:t>tanh</a:t>
            </a:r>
            <a:r>
              <a:rPr lang="pt-PT" sz="1800" dirty="0"/>
              <a:t>), mantendo o solver adam e </a:t>
            </a:r>
            <a:r>
              <a:rPr lang="pt-PT" sz="1800" dirty="0" err="1"/>
              <a:t>max_iter</a:t>
            </a:r>
            <a:r>
              <a:rPr lang="pt-PT" sz="1800" dirty="0"/>
              <a:t>=5000.</a:t>
            </a:r>
          </a:p>
          <a:p>
            <a:r>
              <a:rPr lang="pt-PT" sz="1800" dirty="0"/>
              <a:t>Foi aplicado ajuste adaptativo da taxa de aprendizagem e paragem antecipada (</a:t>
            </a:r>
            <a:r>
              <a:rPr lang="pt-PT" sz="1800" dirty="0" err="1"/>
              <a:t>early</a:t>
            </a:r>
            <a:r>
              <a:rPr lang="pt-PT" sz="1800" dirty="0"/>
              <a:t> </a:t>
            </a:r>
            <a:r>
              <a:rPr lang="pt-PT" sz="1800" dirty="0" err="1"/>
              <a:t>stopping</a:t>
            </a:r>
            <a:r>
              <a:rPr lang="pt-PT" sz="1800" dirty="0"/>
              <a:t>) para evitar </a:t>
            </a:r>
            <a:r>
              <a:rPr lang="pt-PT" sz="1800" dirty="0" err="1"/>
              <a:t>sobreajuste</a:t>
            </a:r>
            <a:r>
              <a:rPr lang="pt-PT" sz="1800" dirty="0"/>
              <a:t>.</a:t>
            </a:r>
          </a:p>
          <a:p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200534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Background">
            <a:extLst>
              <a:ext uri="{FF2B5EF4-FFF2-40B4-BE49-F238E27FC236}">
                <a16:creationId xmlns:a16="http://schemas.microsoft.com/office/drawing/2014/main" id="{90D0877E-6CD0-4206-8A18-56CEE73E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18AC0D4-F32D-4067-9F63-E553F4AFF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806021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FB053D-2E8A-7D64-4677-4321D30A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42306"/>
            <a:ext cx="4703816" cy="2121408"/>
          </a:xfrm>
        </p:spPr>
        <p:txBody>
          <a:bodyPr anchor="ctr">
            <a:normAutofit/>
          </a:bodyPr>
          <a:lstStyle/>
          <a:p>
            <a:r>
              <a:rPr lang="pt-PT" sz="4000" dirty="0"/>
              <a:t>Comparação dos Modelos de Regressão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92412E-6679-4B9E-D6E7-C4C2A2D36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803" y="477683"/>
            <a:ext cx="5250873" cy="2121407"/>
          </a:xfrm>
        </p:spPr>
        <p:txBody>
          <a:bodyPr anchor="ctr">
            <a:normAutofit/>
          </a:bodyPr>
          <a:lstStyle/>
          <a:p>
            <a:r>
              <a:rPr lang="pt-PT" sz="1400" dirty="0"/>
              <a:t>As métricas de erro (MAE e RMSE) foram comparadas entre os quatro modelos avaliados.</a:t>
            </a:r>
          </a:p>
          <a:p>
            <a:r>
              <a:rPr lang="pt-PT" sz="1400" dirty="0"/>
              <a:t>O SVM apresentou o menor MAE médio, mas também o maior RMSE, sugerindo maior sensibilidade a </a:t>
            </a:r>
            <a:r>
              <a:rPr lang="pt-PT" sz="1400" dirty="0" err="1"/>
              <a:t>outliers</a:t>
            </a:r>
            <a:r>
              <a:rPr lang="pt-PT" sz="1400" dirty="0"/>
              <a:t>.</a:t>
            </a:r>
          </a:p>
          <a:p>
            <a:r>
              <a:rPr lang="pt-PT" sz="1400" dirty="0"/>
              <a:t>A Rede Neuronal MLP obteve o menor RMSE, demonstrando previsões mais consistentes, e o segundo melhor MAE.</a:t>
            </a:r>
          </a:p>
          <a:p>
            <a:r>
              <a:rPr lang="pt-PT" sz="1400" dirty="0"/>
              <a:t>A árvore de regressão mostrou desempenho intermédio, enquanto a regressão linear múltipla foi a menos eficaz.</a:t>
            </a:r>
          </a:p>
          <a:p>
            <a:pPr marL="0" indent="0">
              <a:buNone/>
            </a:pPr>
            <a:endParaRPr lang="pt-PT" sz="1400" dirty="0"/>
          </a:p>
        </p:txBody>
      </p:sp>
      <p:pic>
        <p:nvPicPr>
          <p:cNvPr id="4" name="Imagem 3" descr="Uma imagem com texto, captura de ecrã, Tipo de letra, file&#10;&#10;Os conteúdos gerados por IA podem estar incorretos.">
            <a:extLst>
              <a:ext uri="{FF2B5EF4-FFF2-40B4-BE49-F238E27FC236}">
                <a16:creationId xmlns:a16="http://schemas.microsoft.com/office/drawing/2014/main" id="{5788660E-6E8D-C2AD-3C86-B80C497DD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02" y="3873412"/>
            <a:ext cx="10668003" cy="17102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2137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D48D60-3DF9-8086-00EF-96E66217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603504"/>
            <a:ext cx="10872216" cy="1527048"/>
          </a:xfrm>
        </p:spPr>
        <p:txBody>
          <a:bodyPr anchor="b">
            <a:normAutofit/>
          </a:bodyPr>
          <a:lstStyle/>
          <a:p>
            <a:r>
              <a:rPr lang="pt-PT" dirty="0"/>
              <a:t>Identificação do Melhor Modelo</a:t>
            </a:r>
          </a:p>
        </p:txBody>
      </p:sp>
      <p:pic>
        <p:nvPicPr>
          <p:cNvPr id="4" name="Imagem 3" descr="Uma imagem com texto, captura de ecrã, Tipo de letra, número&#10;&#10;Os conteúdos gerados por IA podem estar incorretos.">
            <a:extLst>
              <a:ext uri="{FF2B5EF4-FFF2-40B4-BE49-F238E27FC236}">
                <a16:creationId xmlns:a16="http://schemas.microsoft.com/office/drawing/2014/main" id="{755FA673-5FD7-4CE7-454D-C079160D6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78" y="2441274"/>
            <a:ext cx="5173647" cy="3372377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43966A-E719-AD77-EB05-CDB1B1DCF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41273"/>
            <a:ext cx="5385816" cy="3817942"/>
          </a:xfrm>
        </p:spPr>
        <p:txBody>
          <a:bodyPr anchor="t">
            <a:normAutofit/>
          </a:bodyPr>
          <a:lstStyle/>
          <a:p>
            <a:r>
              <a:rPr lang="pt-PT" sz="1800"/>
              <a:t>Foi utilizado o MAE médio como critério principal para selecionar os melhores modelos.</a:t>
            </a:r>
          </a:p>
          <a:p>
            <a:r>
              <a:rPr lang="pt-PT" sz="1800"/>
              <a:t>Com base nas listas de MAE por fold, o SVM e a Rede Neuronal MLP foram comparados com testes estatísticos.</a:t>
            </a:r>
          </a:p>
          <a:p>
            <a:r>
              <a:rPr lang="pt-PT" sz="1800"/>
              <a:t>O teste de Shapiro-Wilk confirmou normalidade, e aplicou-se o teste t de Student pareado.</a:t>
            </a:r>
          </a:p>
          <a:p>
            <a:r>
              <a:rPr lang="pt-PT" sz="1800"/>
              <a:t>Com p-value &lt; 0.05, rejeitou-se a hipótese nula, confirmando o SVM como modelo com melhor desempenho estatístico.</a:t>
            </a:r>
          </a:p>
          <a:p>
            <a:endParaRPr lang="pt-PT" sz="1800"/>
          </a:p>
        </p:txBody>
      </p:sp>
    </p:spTree>
    <p:extLst>
      <p:ext uri="{BB962C8B-B14F-4D97-AF65-F5344CB8AC3E}">
        <p14:creationId xmlns:p14="http://schemas.microsoft.com/office/powerpoint/2010/main" val="417321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E3AB60-8157-2865-20C3-556D02A8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t-PT" dirty="0" err="1"/>
              <a:t>Classificção</a:t>
            </a:r>
            <a:endParaRPr lang="pt-PT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47880D24-55DB-F799-C12E-C075F94B3A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12658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5402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45157C-58F3-E636-6271-22F9ED40D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t-PT" dirty="0"/>
              <a:t>Criação de novo atributo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" name="Marcador de Posição de Conteúdo 2">
            <a:extLst>
              <a:ext uri="{FF2B5EF4-FFF2-40B4-BE49-F238E27FC236}">
                <a16:creationId xmlns:a16="http://schemas.microsoft.com/office/drawing/2014/main" id="{D4956DB9-EF13-FD9B-8959-BC12550D56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99456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2728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E12770-DE2F-BCDD-3780-CD5FBF5A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Árvore de decisão 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Uma imagem com diagrama, Esquema, Retângulo, file&#10;&#10;Os conteúdos gerados por IA podem estar incorretos.">
            <a:extLst>
              <a:ext uri="{FF2B5EF4-FFF2-40B4-BE49-F238E27FC236}">
                <a16:creationId xmlns:a16="http://schemas.microsoft.com/office/drawing/2014/main" id="{99BBD666-4837-4818-0FDD-AB69742B9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161211"/>
            <a:ext cx="5614416" cy="2568594"/>
          </a:xfrm>
          <a:prstGeom prst="rect">
            <a:avLst/>
          </a:prstGeom>
        </p:spPr>
      </p:pic>
      <p:pic>
        <p:nvPicPr>
          <p:cNvPr id="5" name="Marcador de Posição de Conteúdo 4" descr="Uma imagem com texto, Tipo de letra, captura de ecrã, algebra&#10;&#10;Os conteúdos gerados por IA podem estar incorretos.">
            <a:extLst>
              <a:ext uri="{FF2B5EF4-FFF2-40B4-BE49-F238E27FC236}">
                <a16:creationId xmlns:a16="http://schemas.microsoft.com/office/drawing/2014/main" id="{058E9F7A-4D93-4471-30B5-A619AA60A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3725124"/>
            <a:ext cx="5614416" cy="144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77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C0C14-FD4F-BD56-4848-C6A12220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Rede Neuronal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 descr="Uma imagem com texto, captura de ecrã, Tipo de letra&#10;&#10;Os conteúdos gerados por IA podem estar incorretos.">
            <a:extLst>
              <a:ext uri="{FF2B5EF4-FFF2-40B4-BE49-F238E27FC236}">
                <a16:creationId xmlns:a16="http://schemas.microsoft.com/office/drawing/2014/main" id="{A96A5F65-06A7-4E6A-B8C4-3E4A6CB90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864751"/>
            <a:ext cx="5614416" cy="3161514"/>
          </a:xfrm>
          <a:prstGeom prst="rect">
            <a:avLst/>
          </a:prstGeom>
        </p:spPr>
      </p:pic>
      <p:pic>
        <p:nvPicPr>
          <p:cNvPr id="7" name="Imagem 6" descr="Uma imagem com texto, captura de ecrã, Tipo de letra, algebra&#10;&#10;Os conteúdos gerados por IA podem estar incorretos.">
            <a:extLst>
              <a:ext uri="{FF2B5EF4-FFF2-40B4-BE49-F238E27FC236}">
                <a16:creationId xmlns:a16="http://schemas.microsoft.com/office/drawing/2014/main" id="{23DE99E3-2FC7-7004-655B-DBDA0EFF4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3669294"/>
            <a:ext cx="5614416" cy="155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20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DD395-DEA6-132E-0335-6ACDD90C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K-nearest neighbors</a:t>
            </a:r>
          </a:p>
        </p:txBody>
      </p:sp>
      <p:pic>
        <p:nvPicPr>
          <p:cNvPr id="5" name="Marcador de Posição de Conteúdo 4" descr="Uma imagem com texto, diagrama, file, Gráfico&#10;&#10;Os conteúdos gerados por IA podem estar incorretos.">
            <a:extLst>
              <a:ext uri="{FF2B5EF4-FFF2-40B4-BE49-F238E27FC236}">
                <a16:creationId xmlns:a16="http://schemas.microsoft.com/office/drawing/2014/main" id="{2B441BA3-B997-7EE2-4E69-D05538EB7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" b="-3"/>
          <a:stretch>
            <a:fillRect/>
          </a:stretch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7" name="Imagem 6" descr="Uma imagem com texto, captura de ecrã, Tipo de letra, número&#10;&#10;Os conteúdos gerados por IA podem estar incorretos.">
            <a:extLst>
              <a:ext uri="{FF2B5EF4-FFF2-40B4-BE49-F238E27FC236}">
                <a16:creationId xmlns:a16="http://schemas.microsoft.com/office/drawing/2014/main" id="{625249D0-F3BA-CB84-96FF-2F9D71782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821"/>
          <a:stretch>
            <a:fillRect/>
          </a:stretch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17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493A4-C297-4B44-4398-F9D31097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Comparação de modelos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C17BC6-5FCE-7BF2-0C04-E9DC2DC53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Foram comparados os dois melhores modelos (rede neuronal e k-</a:t>
            </a:r>
            <a:r>
              <a:rPr lang="pt-PT" dirty="0" err="1"/>
              <a:t>nearest</a:t>
            </a:r>
            <a:r>
              <a:rPr lang="pt-PT" dirty="0"/>
              <a:t> </a:t>
            </a:r>
            <a:r>
              <a:rPr lang="pt-PT" dirty="0" err="1"/>
              <a:t>neighbors</a:t>
            </a:r>
            <a:r>
              <a:rPr lang="pt-PT" dirty="0"/>
              <a:t>) de modo a verificar se existe uma diferença significativa entre os mesmos</a:t>
            </a:r>
          </a:p>
          <a:p>
            <a:r>
              <a:rPr lang="pt-PT" dirty="0"/>
              <a:t>Teste t-</a:t>
            </a:r>
            <a:r>
              <a:rPr lang="pt-PT" dirty="0" err="1"/>
              <a:t>student</a:t>
            </a:r>
            <a:r>
              <a:rPr lang="pt-PT" dirty="0"/>
              <a:t> entre os valores de </a:t>
            </a:r>
            <a:r>
              <a:rPr lang="pt-PT" dirty="0" err="1"/>
              <a:t>accuracy</a:t>
            </a:r>
            <a:r>
              <a:rPr lang="pt-PT" dirty="0"/>
              <a:t> de cada </a:t>
            </a:r>
            <a:r>
              <a:rPr lang="pt-PT" dirty="0" err="1"/>
              <a:t>fold</a:t>
            </a:r>
            <a:endParaRPr lang="pt-PT" dirty="0"/>
          </a:p>
          <a:p>
            <a:r>
              <a:rPr lang="pt-PT" dirty="0"/>
              <a:t>Diferença significativa encontrada</a:t>
            </a:r>
          </a:p>
          <a:p>
            <a:r>
              <a:rPr lang="pt-PT" dirty="0"/>
              <a:t>Rede neuronal como melhor modelo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DE3299-50DA-9D2A-66D8-16F84E22F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42" y="4927650"/>
            <a:ext cx="10712058" cy="106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1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D85737-FBAE-2E13-9C77-85B4BEAD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PT" sz="4000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A42324-7C8B-F532-C4F7-D71575607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pt-PT" sz="2400" dirty="0"/>
              <a:t>Este trabalho analisa dados sobre poluição atmosférica em várias regiões da Europa (2022), com o objetivo de explorar e modelar relações entre níveis de poluentes, doenças associadas e mortes prematuras.</a:t>
            </a:r>
          </a:p>
          <a:p>
            <a:r>
              <a:rPr lang="pt-PT" sz="2400" dirty="0"/>
              <a:t>Foram aplicadas técnicas de análise exploratória, regressão e classificação, com validação cruzada e avaliação por métricas que serão explicadas a seguir.</a:t>
            </a:r>
          </a:p>
        </p:txBody>
      </p:sp>
    </p:spTree>
    <p:extLst>
      <p:ext uri="{BB962C8B-B14F-4D97-AF65-F5344CB8AC3E}">
        <p14:creationId xmlns:p14="http://schemas.microsoft.com/office/powerpoint/2010/main" val="102444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FDF919-5208-701C-3675-1D4265B8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pt-PT" dirty="0"/>
              <a:t>Regressão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8BE4D8C6-94CF-6823-1769-A8133688B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360917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325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B40636-FEF0-A805-7586-2E9D0E8E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pt-PT" sz="3400" b="1" i="1" dirty="0">
                <a:effectLst>
                  <a:outerShdw sx="0" sy="0">
                    <a:srgbClr val="000000"/>
                  </a:outerShdw>
                </a:effectLst>
              </a:rPr>
              <a:t>Diagrama de correlação com </a:t>
            </a:r>
            <a:r>
              <a:rPr lang="pt-PT" sz="3400" b="1" i="1" dirty="0" err="1">
                <a:effectLst>
                  <a:outerShdw sx="0" sy="0">
                    <a:srgbClr val="000000"/>
                  </a:outerShdw>
                </a:effectLst>
              </a:rPr>
              <a:t>Premature_Deaths</a:t>
            </a:r>
            <a:br>
              <a:rPr lang="pt-PT" sz="3400" b="1" i="1" dirty="0">
                <a:effectLst>
                  <a:outerShdw sx="0" sy="0">
                    <a:srgbClr val="000000"/>
                  </a:outerShdw>
                </a:effectLst>
              </a:rPr>
            </a:br>
            <a:endParaRPr lang="pt-PT" sz="34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F456172-3987-3B86-E50A-DA0AD79C9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>
            <a:normAutofit/>
          </a:bodyPr>
          <a:lstStyle/>
          <a:p>
            <a:r>
              <a:rPr lang="pt-PT" sz="1800"/>
              <a:t>Foi desenvolvido um heatmap com os coeficientes de correlação de Pearson entre a variável Premature_Deaths e as restantes variáveis numéricas do dataset.</a:t>
            </a:r>
          </a:p>
          <a:p>
            <a:r>
              <a:rPr lang="pt-PT" sz="1800"/>
              <a:t>Correlação positiva mas não muito forte</a:t>
            </a:r>
          </a:p>
          <a:p>
            <a:r>
              <a:rPr lang="pt-PT" sz="1800"/>
              <a:t>Indica que as mortes prematuras aumentam à medida que as restantes variáveis também também aumentam (relação direta)</a:t>
            </a:r>
          </a:p>
          <a:p>
            <a:endParaRPr lang="pt-PT" sz="1800"/>
          </a:p>
        </p:txBody>
      </p:sp>
      <p:pic>
        <p:nvPicPr>
          <p:cNvPr id="5" name="Imagem 4" descr="Uma imagem com texto, captura de ecrã, Retângulo&#10;&#10;Os conteúdos gerados por IA podem estar incorretos.">
            <a:extLst>
              <a:ext uri="{FF2B5EF4-FFF2-40B4-BE49-F238E27FC236}">
                <a16:creationId xmlns:a16="http://schemas.microsoft.com/office/drawing/2014/main" id="{FB746238-DC1F-2D95-5537-0B39B8F13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542" y="433384"/>
            <a:ext cx="3747211" cy="601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4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27E498-3779-BAC1-4CC0-B5C036B1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pt-PT" dirty="0"/>
              <a:t>Regressão Linear Simples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2F4A2A-853C-0774-28CC-AF605848B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pt-PT" sz="1800" dirty="0"/>
              <a:t>Foi desenvolvido um modelo de regressão linear simples para prever a variável </a:t>
            </a:r>
            <a:r>
              <a:rPr lang="pt-PT" sz="1800" dirty="0" err="1"/>
              <a:t>Premature_Deaths</a:t>
            </a:r>
            <a:r>
              <a:rPr lang="pt-PT" sz="1800" dirty="0"/>
              <a:t> com base na </a:t>
            </a:r>
            <a:r>
              <a:rPr lang="pt-PT" sz="1800" dirty="0" err="1"/>
              <a:t>Affected_Population</a:t>
            </a:r>
            <a:r>
              <a:rPr lang="pt-PT" sz="1800" dirty="0"/>
              <a:t>.</a:t>
            </a:r>
          </a:p>
          <a:p>
            <a:r>
              <a:rPr lang="pt-PT" sz="1800" dirty="0"/>
              <a:t>O modelo foi validado com k-</a:t>
            </a:r>
            <a:r>
              <a:rPr lang="pt-PT" sz="1800" dirty="0" err="1"/>
              <a:t>fold</a:t>
            </a:r>
            <a:r>
              <a:rPr lang="pt-PT" sz="1800" dirty="0"/>
              <a:t> (k=5), obtendo valores médios de MAE ≈ 39 e RMSE ≈ 55. A equação final sugere que, por cada 10.000 indivíduos afetados, ocorre em média mais 1 morte prematura.</a:t>
            </a:r>
          </a:p>
          <a:p>
            <a:endParaRPr lang="pt-PT" sz="1800" dirty="0"/>
          </a:p>
        </p:txBody>
      </p:sp>
      <p:pic>
        <p:nvPicPr>
          <p:cNvPr id="5" name="Imagem 4" descr="Uma imagem com texto, captura de ecrã, Tipo de letra, número&#10;&#10;Os conteúdos gerados por IA podem estar incorretos.">
            <a:extLst>
              <a:ext uri="{FF2B5EF4-FFF2-40B4-BE49-F238E27FC236}">
                <a16:creationId xmlns:a16="http://schemas.microsoft.com/office/drawing/2014/main" id="{5D386835-07E3-A7A2-BD82-105880166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261" y="1605651"/>
            <a:ext cx="5837780" cy="364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0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2C8457-30F1-E088-6171-D14DAC1E0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pt-PT" dirty="0"/>
              <a:t>Regressão Linear Simples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2D0918-DF1F-D3C6-D76B-EC88266D9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pt-PT" sz="1800"/>
              <a:t>Foi gerado um diagrama de dispersão com os dados observados, sobreposto pela reta de regressão obtida, o que permite visualizar de forma clara a tendência linear existente entre as duas variáveis.</a:t>
            </a:r>
          </a:p>
          <a:p>
            <a:r>
              <a:rPr lang="pt-PT" sz="1800"/>
              <a:t>A linha reforça a correlação positiva entre as variáveis</a:t>
            </a:r>
          </a:p>
          <a:p>
            <a:r>
              <a:rPr lang="pt-PT" sz="1800"/>
              <a:t>A dispersão dos pontos em torno da linha é muito elevada o que indica uma força de associação baixa, limitando o poder preditivo.</a:t>
            </a:r>
          </a:p>
        </p:txBody>
      </p:sp>
      <p:pic>
        <p:nvPicPr>
          <p:cNvPr id="5" name="Imagem 4" descr="Uma imagem com captura de ecrã, texto, file, Saturação de cores&#10;&#10;Os conteúdos gerados por IA podem estar incorretos.">
            <a:extLst>
              <a:ext uri="{FF2B5EF4-FFF2-40B4-BE49-F238E27FC236}">
                <a16:creationId xmlns:a16="http://schemas.microsoft.com/office/drawing/2014/main" id="{76F61535-4F08-1E5E-7950-C67DBC0977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1261" y="1247129"/>
            <a:ext cx="5837780" cy="4363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735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CBF69C-10AB-F17B-28F0-C236EA9B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pt-PT" sz="3700"/>
              <a:t>Modelos Alternativos de Regressão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0C93AD-9F1D-15E5-DFB7-7A57B5236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pt-PT" sz="1800" dirty="0"/>
              <a:t>Com o objetivo de melhorar a previsão do número de mortes prematuras, foram testados quatro modelos de regressão mais complexos, todos avaliados com validação cruzada (k=5).</a:t>
            </a:r>
          </a:p>
          <a:p>
            <a:r>
              <a:rPr lang="pt-PT" sz="1800" dirty="0"/>
              <a:t>Aplicou-se normalização às variáveis de entrada (standard </a:t>
            </a:r>
            <a:r>
              <a:rPr lang="pt-PT" sz="1800" dirty="0" err="1"/>
              <a:t>scalling</a:t>
            </a:r>
            <a:r>
              <a:rPr lang="pt-PT" sz="1800" dirty="0"/>
              <a:t>), exceto na árvore de decisão e foram calculadas as métricas MAE e RMSE para cada modelo.</a:t>
            </a:r>
          </a:p>
        </p:txBody>
      </p:sp>
      <p:pic>
        <p:nvPicPr>
          <p:cNvPr id="7" name="Graphic 6" descr="Alvo">
            <a:extLst>
              <a:ext uri="{FF2B5EF4-FFF2-40B4-BE49-F238E27FC236}">
                <a16:creationId xmlns:a16="http://schemas.microsoft.com/office/drawing/2014/main" id="{E8B5FC31-C016-A7F7-1C0B-949EEDF59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1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C4E4F8-E525-B832-BAE1-AA52ADD0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259731" cy="1985085"/>
          </a:xfrm>
        </p:spPr>
        <p:txBody>
          <a:bodyPr anchor="b">
            <a:normAutofit/>
          </a:bodyPr>
          <a:lstStyle/>
          <a:p>
            <a:pPr algn="ctr"/>
            <a:r>
              <a:rPr lang="pt-PT"/>
              <a:t>Regressão Linear Mútlipla</a:t>
            </a:r>
          </a:p>
        </p:txBody>
      </p:sp>
      <p:sp>
        <p:nvSpPr>
          <p:cNvPr id="27" name="Freeform: Shape 19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Imagem 3" descr="Uma imagem com texto, Tipo de letra, branco, captura de ecrã&#10;&#10;Os conteúdos gerados por IA podem estar incorretos.">
            <a:extLst>
              <a:ext uri="{FF2B5EF4-FFF2-40B4-BE49-F238E27FC236}">
                <a16:creationId xmlns:a16="http://schemas.microsoft.com/office/drawing/2014/main" id="{352825C5-A3AC-64D9-D075-C24A8809F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17" y="4314261"/>
            <a:ext cx="3836894" cy="933298"/>
          </a:xfrm>
          <a:prstGeom prst="rect">
            <a:avLst/>
          </a:prstGeom>
        </p:spPr>
      </p:pic>
      <p:sp>
        <p:nvSpPr>
          <p:cNvPr id="28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1B359B-CF87-5BF7-D754-608B52A30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415" y="723153"/>
            <a:ext cx="4555782" cy="5392482"/>
          </a:xfrm>
        </p:spPr>
        <p:txBody>
          <a:bodyPr anchor="ctr">
            <a:normAutofit/>
          </a:bodyPr>
          <a:lstStyle/>
          <a:p>
            <a:r>
              <a:rPr lang="pt-PT" sz="2000" dirty="0"/>
              <a:t>A regressão linear múltipla estende o modelo simples ao incluir múltiplas variáveis.</a:t>
            </a:r>
          </a:p>
          <a:p>
            <a:r>
              <a:rPr lang="pt-PT" sz="2000" dirty="0"/>
              <a:t>Foram incluídas  as variáveis quantitativas usadas na matriz de correlação.</a:t>
            </a:r>
          </a:p>
          <a:p>
            <a:r>
              <a:rPr lang="pt-PT" sz="2000" dirty="0"/>
              <a:t>Os coeficientes permitem avaliar o impacto médio de cada variável sobre o número de mortes prematuras.</a:t>
            </a:r>
          </a:p>
          <a:p>
            <a:r>
              <a:rPr lang="pt-PT" sz="2000" dirty="0"/>
              <a:t>População afetada e média de poluição do ar são as variáveis que, em média fazem crescer mais as mortes prematuras.</a:t>
            </a:r>
          </a:p>
          <a:p>
            <a:pPr marL="0" indent="0">
              <a:buNone/>
            </a:pPr>
            <a:r>
              <a:rPr lang="pt-PT" sz="2000" dirty="0"/>
              <a:t> </a:t>
            </a:r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68447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217B5D-7774-8BC4-9D1E-10EF6749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pt-PT" dirty="0"/>
              <a:t>Árvore de Regressão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683CF2-A223-198E-4635-B9660ACD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>
            <a:normAutofit/>
          </a:bodyPr>
          <a:lstStyle/>
          <a:p>
            <a:r>
              <a:rPr lang="pt-PT" sz="1800"/>
              <a:t>Foi implementado um modelo de árvore de regressão para capturar relações não lineares entre as variáveis explicativas e o número de mortes prematuras.</a:t>
            </a:r>
          </a:p>
          <a:p>
            <a:r>
              <a:rPr lang="pt-PT" sz="1800"/>
              <a:t>A configuração foi otimizada com GridSearchCV, avaliando combinações de max_depth, min_samples_split e min_samples_leaf. Não foi aplicada normalização, dado que as árvores não dependem da escala dos dados.</a:t>
            </a:r>
          </a:p>
          <a:p>
            <a:r>
              <a:rPr lang="pt-PT" sz="1800"/>
              <a:t>A árvore final destaca as variáveis Affected_Population e Air_Pollution_Average como principais divisores, confirmando a sua relevância. A complexidade da estrutura justifica a exploração de modelos ainda mais flexíveis.</a:t>
            </a:r>
          </a:p>
          <a:p>
            <a:endParaRPr lang="pt-PT" sz="1800"/>
          </a:p>
        </p:txBody>
      </p:sp>
      <p:pic>
        <p:nvPicPr>
          <p:cNvPr id="4" name="Imagem 3" descr="Uma imagem com diagrama, Esquema, texto, file&#10;&#10;Os conteúdos gerados por IA podem estar incorretos.">
            <a:extLst>
              <a:ext uri="{FF2B5EF4-FFF2-40B4-BE49-F238E27FC236}">
                <a16:creationId xmlns:a16="http://schemas.microsoft.com/office/drawing/2014/main" id="{F59D5836-9E6E-8EFB-7486-2F28F93388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5383" y="2272816"/>
            <a:ext cx="5417518" cy="2708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37477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978</Words>
  <Application>Microsoft Office PowerPoint</Application>
  <PresentationFormat>Ecrã Panorâmico</PresentationFormat>
  <Paragraphs>67</Paragraphs>
  <Slides>19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Tema do Office</vt:lpstr>
      <vt:lpstr>ANADI – Trabalho Prático 2</vt:lpstr>
      <vt:lpstr>Introdução</vt:lpstr>
      <vt:lpstr>Regressão</vt:lpstr>
      <vt:lpstr>Diagrama de correlação com Premature_Deaths </vt:lpstr>
      <vt:lpstr>Regressão Linear Simples</vt:lpstr>
      <vt:lpstr>Regressão Linear Simples</vt:lpstr>
      <vt:lpstr>Modelos Alternativos de Regressão</vt:lpstr>
      <vt:lpstr>Regressão Linear Mútlipla</vt:lpstr>
      <vt:lpstr>Árvore de Regressão</vt:lpstr>
      <vt:lpstr>SVM (Support Vector Machine)</vt:lpstr>
      <vt:lpstr>Rede Neuronal (MLPRegressor)</vt:lpstr>
      <vt:lpstr>Comparação dos Modelos de Regressão</vt:lpstr>
      <vt:lpstr>Identificação do Melhor Modelo</vt:lpstr>
      <vt:lpstr>Classificção</vt:lpstr>
      <vt:lpstr>Criação de novo atributo</vt:lpstr>
      <vt:lpstr>Árvore de decisão </vt:lpstr>
      <vt:lpstr>Rede Neuronal</vt:lpstr>
      <vt:lpstr>K-nearest neighbors</vt:lpstr>
      <vt:lpstr>Comparação de modelos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Joao Pedro Araujo Pinto</dc:creator>
  <cp:lastModifiedBy>Luis Miguel Queiros Estebainha</cp:lastModifiedBy>
  <cp:revision>5</cp:revision>
  <dcterms:created xsi:type="dcterms:W3CDTF">2025-06-15T11:46:45Z</dcterms:created>
  <dcterms:modified xsi:type="dcterms:W3CDTF">2025-06-15T20:25:43Z</dcterms:modified>
</cp:coreProperties>
</file>