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Ubuntu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876BA7-3CCB-405C-90D2-FD5FA8798858}">
  <a:tblStyle styleId="{98876BA7-3CCB-405C-90D2-FD5FA87988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Ubuntu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Ubuntu-italic.fntdata"/><Relationship Id="rId50" Type="http://schemas.openxmlformats.org/officeDocument/2006/relationships/font" Target="fonts/Ubuntu-bold.fntdata"/><Relationship Id="rId52" Type="http://schemas.openxmlformats.org/officeDocument/2006/relationships/font" Target="fonts/Ubuntu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539283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539283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539283ce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539283ce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53c77be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53c77be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53c77be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53c77be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539283ce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539283ce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53c77be7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53c77be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53c77be7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53c77be7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53c77be7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53c77be7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53c77be7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53c77be7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53c77be7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53c77be7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53c77be7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53c77be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539283ce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539283ce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53c77be7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53c77be7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53c77be7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53c77be7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53c77be7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53c77be7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53c77be7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53c77be7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53c77be7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53c77be7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53c77be7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53c77be7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53c77be7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53c77be7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53c77be7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53c77be7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53c77be7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53c77be7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54275f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54275f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39283c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539283c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54275fc5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54275fc5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54275fc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54275fc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54275fc5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54275fc5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54275fc5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54275fc5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54275fc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54275fc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54275fc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e54275fc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54275fc5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54275fc5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54275fc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54275fc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53c77be7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53c77be7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53c77be7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e53c77be7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53c77b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53c77b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53c77be7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e53c77be7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53c77be7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53c77be7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53c77be7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53c77be7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53c77be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53c77be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539283ce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539283ce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539283ce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539283ce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539283ce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539283ce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539283ce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539283ce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rt.dev/language/keyword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art.dev/guides/language/numbers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art.dev/guides/language/numbers" TargetMode="External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rt.dev/overvie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art.dev/language/operator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art.dev/language/operator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art.dev/language/operator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art.dev/language/operator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rt.dev/overview" TargetMode="External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art.dev/get-d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Programação para Dispositivos Móveis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64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Prof: Henrique R. Almeida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Ambiente de Desenvolvimento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Para criar o projeto em Dart ( dart.dev/tools/dart-create ) , </a:t>
            </a:r>
            <a:br>
              <a:rPr lang="pt-BR" sz="2000">
                <a:latin typeface="Ubuntu"/>
                <a:ea typeface="Ubuntu"/>
                <a:cs typeface="Ubuntu"/>
                <a:sym typeface="Ubuntu"/>
              </a:rPr>
            </a:b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utilize o comando 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$ dart create nome_do_diretorio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(caso existir o diretório, utilize o   - - force)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$ cd </a:t>
            </a: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nome_do_diretorio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$ dart run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ctrTitle"/>
          </p:nvPr>
        </p:nvSpPr>
        <p:spPr>
          <a:xfrm>
            <a:off x="311700" y="1243350"/>
            <a:ext cx="8520600" cy="26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980">
                <a:latin typeface="Ubuntu"/>
                <a:ea typeface="Ubuntu"/>
                <a:cs typeface="Ubuntu"/>
                <a:sym typeface="Ubuntu"/>
              </a:rPr>
              <a:t>Keywords</a:t>
            </a:r>
            <a:r>
              <a:rPr lang="pt-BR" sz="4980">
                <a:latin typeface="Ubuntu"/>
                <a:ea typeface="Ubuntu"/>
                <a:cs typeface="Ubuntu"/>
                <a:sym typeface="Ubuntu"/>
              </a:rPr>
              <a:t> Dart</a:t>
            </a:r>
            <a:endParaRPr sz="498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4980">
                <a:latin typeface="Ubuntu"/>
                <a:ea typeface="Ubuntu"/>
                <a:cs typeface="Ubuntu"/>
                <a:sym typeface="Ubuntu"/>
              </a:rPr>
              <a:t>(Palavras chave)</a:t>
            </a:r>
            <a:br>
              <a:rPr lang="pt-BR" sz="4980">
                <a:latin typeface="Ubuntu"/>
                <a:ea typeface="Ubuntu"/>
                <a:cs typeface="Ubuntu"/>
                <a:sym typeface="Ubuntu"/>
              </a:rPr>
            </a:br>
            <a:br>
              <a:rPr lang="pt-BR" sz="4980">
                <a:latin typeface="Ubuntu"/>
                <a:ea typeface="Ubuntu"/>
                <a:cs typeface="Ubuntu"/>
                <a:sym typeface="Ubuntu"/>
              </a:rPr>
            </a:br>
            <a:r>
              <a:rPr lang="pt-BR" sz="2466">
                <a:latin typeface="Ubuntu"/>
                <a:ea typeface="Ubuntu"/>
                <a:cs typeface="Ubuntu"/>
                <a:sym typeface="Ubuntu"/>
              </a:rPr>
              <a:t>( </a:t>
            </a:r>
            <a:r>
              <a:rPr lang="pt-BR" sz="2466" u="sng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dart.dev/language/keywords</a:t>
            </a:r>
            <a:r>
              <a:rPr lang="pt-BR" sz="2466">
                <a:latin typeface="Ubuntu"/>
                <a:ea typeface="Ubuntu"/>
                <a:cs typeface="Ubuntu"/>
                <a:sym typeface="Ubuntu"/>
              </a:rPr>
              <a:t> )</a:t>
            </a:r>
            <a:endParaRPr sz="498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ctrTitle"/>
          </p:nvPr>
        </p:nvSpPr>
        <p:spPr>
          <a:xfrm>
            <a:off x="311700" y="2103000"/>
            <a:ext cx="8520600" cy="9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980">
                <a:latin typeface="Ubuntu"/>
                <a:ea typeface="Ubuntu"/>
                <a:cs typeface="Ubuntu"/>
                <a:sym typeface="Ubuntu"/>
              </a:rPr>
              <a:t>Variáveis</a:t>
            </a:r>
            <a:endParaRPr sz="498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Variáveis  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Utilizando a palavra chave </a:t>
            </a: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var 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o compilador verifica o tipo </a:t>
            </a:r>
            <a:br>
              <a:rPr lang="pt-BR" sz="2300">
                <a:latin typeface="Ubuntu"/>
                <a:ea typeface="Ubuntu"/>
                <a:cs typeface="Ubuntu"/>
                <a:sym typeface="Ubuntu"/>
              </a:rPr>
            </a:b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( var nome =  ‘Manuel’; ) 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Tipo 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explícito ( String nome = ‘Manuel’; )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 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dynamic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Variáveis  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Tipo específico para valores null ( </a:t>
            </a: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?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 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Non-nullable types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Nullable types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Variáveis  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75" y="1242150"/>
            <a:ext cx="7666649" cy="34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Variáveis  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Modificador ‘late’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Variáveis declaradas fora do método ( não inicializadas 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Atribuição de método não utilizados ( Lazily initialized 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Variáveis  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const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 (Constantes de Tempo de Compilação - Imutáveis)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final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 (Não pode ser modificado, mas seus campos podem ser alterados - Exemplo List)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ctrTitle"/>
          </p:nvPr>
        </p:nvSpPr>
        <p:spPr>
          <a:xfrm>
            <a:off x="311700" y="2103000"/>
            <a:ext cx="8520600" cy="9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980">
                <a:latin typeface="Ubuntu"/>
                <a:ea typeface="Ubuntu"/>
                <a:cs typeface="Ubuntu"/>
                <a:sym typeface="Ubuntu"/>
              </a:rPr>
              <a:t>Tipos</a:t>
            </a:r>
            <a:endParaRPr sz="498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Tipos  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Números</a:t>
            </a:r>
            <a:endParaRPr b="1"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int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double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103000"/>
            <a:ext cx="8520600" cy="9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980">
                <a:latin typeface="Ubuntu"/>
                <a:ea typeface="Ubuntu"/>
                <a:cs typeface="Ubuntu"/>
                <a:sym typeface="Ubuntu"/>
              </a:rPr>
              <a:t>Linguagem Dart</a:t>
            </a:r>
            <a:endParaRPr sz="498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Tipos  </a:t>
            </a:r>
            <a:r>
              <a:rPr lang="pt-BR" sz="2244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( </a:t>
            </a:r>
            <a:r>
              <a:rPr lang="pt-BR" sz="2244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dart.dev/guides/language/numbers</a:t>
            </a:r>
            <a:r>
              <a:rPr lang="pt-BR" sz="2244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)</a:t>
            </a:r>
            <a:endParaRPr sz="1911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8225" y="1017725"/>
            <a:ext cx="4827550" cy="39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Tipos  </a:t>
            </a:r>
            <a:r>
              <a:rPr lang="pt-BR" sz="2244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( </a:t>
            </a:r>
            <a:r>
              <a:rPr lang="pt-BR" sz="2244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dart.dev/guides/language/numbers</a:t>
            </a:r>
            <a:r>
              <a:rPr lang="pt-BR" sz="2244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)</a:t>
            </a:r>
            <a:endParaRPr sz="1911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750" y="1184325"/>
            <a:ext cx="7110499" cy="37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Tipos  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String</a:t>
            </a:r>
            <a:endParaRPr b="1"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var s1 = ‘ Single ’;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var s2 = “ Double ”;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var s3 = ‘ It\’s  ’;   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var s4 = “ It’s ”;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Tipos  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String</a:t>
            </a:r>
            <a:endParaRPr b="1"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Concatenação com ou sem o símbolo </a:t>
            </a: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+</a:t>
            </a:r>
            <a:endParaRPr b="1"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Interpolação  </a:t>
            </a: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$frase  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ou  </a:t>
            </a: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${frase.toUpperCase()}</a:t>
            </a:r>
            <a:endParaRPr b="1"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Tipos  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Booleanos</a:t>
            </a:r>
            <a:endParaRPr b="1"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- bool  ( true / false )</a:t>
            </a:r>
            <a:endParaRPr b="1"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Tipos  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Coleções</a:t>
            </a:r>
            <a:endParaRPr b="1"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List &lt;algum_tipo&gt;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[ ]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Tipos  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1" name="Google Shape;201;p38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Coleções</a:t>
            </a:r>
            <a:endParaRPr b="1"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Set &lt;algum_tipo&gt; variavel = {  } ;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var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 variavel =  &lt;algum_tipo&gt;{  } ;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Tipos  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7" name="Google Shape;207;p3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Coleções</a:t>
            </a:r>
            <a:endParaRPr b="1"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Map&lt;tipo_key, 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tipo_value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&gt; 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var variavel =  { ‘key’ : ‘value’  } ;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var variavel = 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Map&lt;tipo_key, tipo_value&gt;(); 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Tipos  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3" name="Google Shape;213;p40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Coleções</a:t>
            </a:r>
            <a:endParaRPr b="1"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Spread operators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(...)  (...?)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Control-flow operators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if  /  for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ctrTitle"/>
          </p:nvPr>
        </p:nvSpPr>
        <p:spPr>
          <a:xfrm>
            <a:off x="311700" y="2103000"/>
            <a:ext cx="8520600" cy="9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980">
                <a:latin typeface="Ubuntu"/>
                <a:ea typeface="Ubuntu"/>
                <a:cs typeface="Ubuntu"/>
                <a:sym typeface="Ubuntu"/>
              </a:rPr>
              <a:t>Funções</a:t>
            </a:r>
            <a:endParaRPr sz="498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Overview  </a:t>
            </a:r>
            <a:r>
              <a:rPr lang="pt-BR" sz="2244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( </a:t>
            </a:r>
            <a:r>
              <a:rPr lang="pt-BR" sz="2244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dart.dev/overview</a:t>
            </a:r>
            <a:r>
              <a:rPr lang="pt-BR" sz="2244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)</a:t>
            </a:r>
            <a:endParaRPr sz="2244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b="1" lang="pt-BR" sz="2000">
                <a:latin typeface="Ubuntu"/>
                <a:ea typeface="Ubuntu"/>
                <a:cs typeface="Ubuntu"/>
                <a:sym typeface="Ubuntu"/>
              </a:rPr>
              <a:t>Plataforma Nativa</a:t>
            </a: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: Aplicativos móveis e de desktop, inclui uma VM Dart com compilação just-in-time (JIT) e um compilador AOT (head-of-time) para produzir código de máquina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b="1" lang="pt-BR" sz="2000">
                <a:latin typeface="Ubuntu"/>
                <a:ea typeface="Ubuntu"/>
                <a:cs typeface="Ubuntu"/>
                <a:sym typeface="Ubuntu"/>
              </a:rPr>
              <a:t>Plataforma Web</a:t>
            </a: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: Aplicativos Web o compilador traduz o Dart para JavaScript (transpila).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Funções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4" name="Google Shape;224;p42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minhaFuncao( String nome ) {  }      // obrigatório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minhaFuncao( [String? nome] ) {  }    // não obrigatório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minhaFuncao( {String nome} ) {  }  // com </a:t>
            </a: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?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 ou </a:t>
            </a: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required</a:t>
            </a:r>
            <a:endParaRPr b="1"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Funções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0" name="Google Shape;230;p43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minhaFuncao( [String nome = ‘João’ ] ) {  }    // valor default  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minhaFuncao( {String nome = ‘João’ } ) {  }    // valor default  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Funções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6" name="Google Shape;236;p4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Funções 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Anônimas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Escopo Lexical (Lexical scope)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Lexical closures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/>
          <p:nvPr>
            <p:ph type="ctrTitle"/>
          </p:nvPr>
        </p:nvSpPr>
        <p:spPr>
          <a:xfrm>
            <a:off x="311700" y="2103000"/>
            <a:ext cx="8520600" cy="9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980">
                <a:latin typeface="Ubuntu"/>
                <a:ea typeface="Ubuntu"/>
                <a:cs typeface="Ubuntu"/>
                <a:sym typeface="Ubuntu"/>
              </a:rPr>
              <a:t>Operadores</a:t>
            </a:r>
            <a:endParaRPr sz="498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Operadores  ( </a:t>
            </a:r>
            <a:r>
              <a:rPr lang="pt-B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dart.dev/language/operators</a:t>
            </a:r>
            <a:r>
              <a:rPr lang="pt-BR">
                <a:latin typeface="Ubuntu"/>
                <a:ea typeface="Ubuntu"/>
                <a:cs typeface="Ubuntu"/>
                <a:sym typeface="Ubuntu"/>
              </a:rPr>
              <a:t> )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7" name="Google Shape;247;p46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5 + 2 ( 7 )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5 - 2  ( 3 )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5 * 2 ( 10 )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5 / 2 (  2,5 )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5 % 2  ( 1 )         //  (1  1)  (1  1)  1  sobrou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5  ~/  2  ( 2 )    //  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(1  1)  (1  1)  1  grupo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Operadores  ( </a:t>
            </a:r>
            <a:r>
              <a:rPr lang="pt-B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dart.dev/language/operators</a:t>
            </a:r>
            <a:r>
              <a:rPr lang="pt-BR">
                <a:latin typeface="Ubuntu"/>
                <a:ea typeface="Ubuntu"/>
                <a:cs typeface="Ubuntu"/>
                <a:sym typeface="Ubuntu"/>
              </a:rPr>
              <a:t> )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var numero = 1;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numero++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++numero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incremento ( adição e subtração 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Operadores  ( </a:t>
            </a:r>
            <a:r>
              <a:rPr lang="pt-B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dart.dev/language/operators</a:t>
            </a:r>
            <a:r>
              <a:rPr lang="pt-BR">
                <a:latin typeface="Ubuntu"/>
                <a:ea typeface="Ubuntu"/>
                <a:cs typeface="Ubuntu"/>
                <a:sym typeface="Ubuntu"/>
              </a:rPr>
              <a:t> )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9" name="Google Shape;259;p48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Igualdade (  ==  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Diferente  ( !=  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Menor ( &lt; )   /   Menor ou Igual   (  &lt; = 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Maior ( &gt; )   /  Maior ou Igual  (  &gt; =  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Operadores  ( </a:t>
            </a:r>
            <a:r>
              <a:rPr lang="pt-B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dart.dev/language/operators</a:t>
            </a:r>
            <a:r>
              <a:rPr lang="pt-BR">
                <a:latin typeface="Ubuntu"/>
                <a:ea typeface="Ubuntu"/>
                <a:cs typeface="Ubuntu"/>
                <a:sym typeface="Ubuntu"/>
              </a:rPr>
              <a:t> )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5" name="Google Shape;265;p4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Verificadores de Tipos</a:t>
            </a:r>
            <a:endParaRPr b="1"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is   ( igualdade 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is!  ( negação da igualdade ) 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300">
                <a:latin typeface="Ubuntu"/>
                <a:ea typeface="Ubuntu"/>
                <a:cs typeface="Ubuntu"/>
                <a:sym typeface="Ubuntu"/>
              </a:rPr>
              <a:t>Cast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    (  as   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0"/>
          <p:cNvSpPr txBox="1"/>
          <p:nvPr>
            <p:ph type="ctrTitle"/>
          </p:nvPr>
        </p:nvSpPr>
        <p:spPr>
          <a:xfrm>
            <a:off x="311700" y="2103000"/>
            <a:ext cx="8520600" cy="9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980">
                <a:latin typeface="Ubuntu"/>
                <a:ea typeface="Ubuntu"/>
                <a:cs typeface="Ubuntu"/>
                <a:sym typeface="Ubuntu"/>
              </a:rPr>
              <a:t>Exercício</a:t>
            </a:r>
            <a:endParaRPr sz="498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Exercício Pŕatico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6" name="Google Shape;276;p51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A universidade UniESoft possui a seguinte política de notas: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Cada aluno recebe 1 nota por bimestre para cada disciplina, totalizando 4 notas por ano por disciplina.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Após realizar o 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cálculo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 de média (manter número inteiro), qualquer disciplina menor que 40 é uma nota de reprovação.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O professor Adalberto possui uma regra um pouco diferente e alguns professores começaram a adotar essa regra: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Overview  </a:t>
            </a:r>
            <a:r>
              <a:rPr lang="pt-BR" sz="2244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( </a:t>
            </a:r>
            <a:r>
              <a:rPr lang="pt-BR" sz="2244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dart.dev/overview</a:t>
            </a:r>
            <a:r>
              <a:rPr lang="pt-BR" sz="2244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)</a:t>
            </a:r>
            <a:endParaRPr sz="2244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625" y="1017725"/>
            <a:ext cx="76047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Exercício Pŕatico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2" name="Google Shape;282;p52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Se a diferença entre o resultado da média e o próximo número 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múltiplo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 de 5 for menor que 3, o resultado será arredondado para o próximo número 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múltiplo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 de 5. 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rtl="0" algn="just">
              <a:spcBef>
                <a:spcPts val="120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Se o resultado for menor que 38, não ocorrerá arredondamento, pois o resultado ainda será uma nota de reprovação.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Exercício Pŕatico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8" name="Google Shape;288;p53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Exemplos: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média = 84, arredondar para 85 ( 85 - 84 é &lt; 3 )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média = 29, não arredonda ( o resultado é menor que 40 )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média = 57,  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não arredonda ( 60 - 57 é &gt;= 3 )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Exercício Pŕatico</a:t>
            </a:r>
            <a:endParaRPr sz="2466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4" name="Google Shape;294;p5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Ubuntu"/>
              <a:buChar char="-"/>
            </a:pP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Notas dos Alunos</a:t>
            </a:r>
            <a:r>
              <a:rPr lang="pt-BR" sz="2300">
                <a:latin typeface="Ubuntu"/>
                <a:ea typeface="Ubuntu"/>
                <a:cs typeface="Ubuntu"/>
                <a:sym typeface="Ubuntu"/>
              </a:rPr>
              <a:t>:</a:t>
            </a:r>
            <a:endParaRPr sz="2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95" name="Google Shape;295;p5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{98876BA7-3CCB-405C-90D2-FD5FA8798858}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Alunos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Matemática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História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Ciências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João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30 , 45, 67, 42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35, 37, 30, 46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73, 65, 79, 83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Manuel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61, 60, 85, 62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77, 80, 75, 78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89, 92, 75, 80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Joaquim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87, 92, 89, 72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92, 96, 85, 91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39, 36, 38, 35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Ambiente de Desenvolvimento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b="1" lang="pt-BR" sz="2000">
                <a:latin typeface="Ubuntu"/>
                <a:ea typeface="Ubuntu"/>
                <a:cs typeface="Ubuntu"/>
                <a:sym typeface="Ubuntu"/>
              </a:rPr>
              <a:t>GitPod</a:t>
            </a: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 ( https://www.gitpod.io/ )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Crie um repositório público no </a:t>
            </a:r>
            <a:r>
              <a:rPr b="1" lang="pt-BR" sz="2000">
                <a:latin typeface="Ubuntu"/>
                <a:ea typeface="Ubuntu"/>
                <a:cs typeface="Ubuntu"/>
                <a:sym typeface="Ubuntu"/>
              </a:rPr>
              <a:t>GitHub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Menu </a:t>
            </a:r>
            <a:r>
              <a:rPr b="1" lang="pt-BR" sz="2000">
                <a:latin typeface="Ubuntu"/>
                <a:ea typeface="Ubuntu"/>
                <a:cs typeface="Ubuntu"/>
                <a:sym typeface="Ubuntu"/>
              </a:rPr>
              <a:t>Dashboard</a:t>
            </a: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 (GitPod) faça login com sua conta do </a:t>
            </a:r>
            <a:r>
              <a:rPr b="1" lang="pt-BR" sz="2000">
                <a:latin typeface="Ubuntu"/>
                <a:ea typeface="Ubuntu"/>
                <a:cs typeface="Ubuntu"/>
                <a:sym typeface="Ubuntu"/>
              </a:rPr>
              <a:t>GitHub</a:t>
            </a:r>
            <a:endParaRPr b="1"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Selecione o repositório criado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Ambiente de Desenvolvimento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	Crie um arquivo README.md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	No terminal VSCode rode os comandos GIT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	$ git status    ( verifica o status dos arquivos do projeto )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	$ git add .       ( adiciona todos os arquivos do projeto )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	$ git commit -m “primeiro commit”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	$ git push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Ambiente de Desenvolvimento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Caso não exista permissão para push no git, configure as permissões necessárias no </a:t>
            </a:r>
            <a:r>
              <a:rPr b="1" lang="pt-BR" sz="2000">
                <a:latin typeface="Ubuntu"/>
                <a:ea typeface="Ubuntu"/>
                <a:cs typeface="Ubuntu"/>
                <a:sym typeface="Ubuntu"/>
              </a:rPr>
              <a:t>GitPod</a:t>
            </a:r>
            <a:endParaRPr b="1" sz="2000"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Menu User Settings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Git Providers</a:t>
            </a: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  ( https://gitpod.io/user/integrations )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Verifique se o </a:t>
            </a: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repositório</a:t>
            </a: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 no </a:t>
            </a:r>
            <a:r>
              <a:rPr b="1" lang="pt-BR" sz="2000">
                <a:latin typeface="Ubuntu"/>
                <a:ea typeface="Ubuntu"/>
                <a:cs typeface="Ubuntu"/>
                <a:sym typeface="Ubuntu"/>
              </a:rPr>
              <a:t>GitHub</a:t>
            </a: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 foi atualizado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Ambiente de Desenvolvimento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475" y="1017725"/>
            <a:ext cx="35830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Ambiente de Desenvolvimento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Necessário instalar o Dark na máquina do </a:t>
            </a:r>
            <a:r>
              <a:rPr b="1" lang="pt-BR" sz="2000">
                <a:latin typeface="Ubuntu"/>
                <a:ea typeface="Ubuntu"/>
                <a:cs typeface="Ubuntu"/>
                <a:sym typeface="Ubuntu"/>
              </a:rPr>
              <a:t>GitPod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Utilize a documentação do Dart ( Linux  -  </a:t>
            </a:r>
            <a:r>
              <a:rPr lang="pt-BR" sz="2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dart.dev/get-dart</a:t>
            </a: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 )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Navegue até a pasta Raiz e execute os comandos para instalação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Verifique se a instalação foi concluída com o seguinte comando: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$ dart   - -version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