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4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53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0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8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0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16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780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03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7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82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1FD12A-113C-48AF-ADF8-08FD66CDC902}" type="datetimeFigureOut">
              <a:rPr lang="pt-PT" smtClean="0"/>
              <a:t>15/05/2022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D25672-C93F-4714-855B-708A41E0ED9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2425-260B-10CD-7EE7-14FB526E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22448"/>
          </a:xfrm>
        </p:spPr>
        <p:txBody>
          <a:bodyPr/>
          <a:lstStyle/>
          <a:p>
            <a:r>
              <a:rPr lang="pt-PT" dirty="0">
                <a:solidFill>
                  <a:schemeClr val="accent1"/>
                </a:solidFill>
              </a:rPr>
              <a:t>LugWheels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99FBF-498F-40FA-8D6D-93F4F9AA7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19600"/>
            <a:ext cx="10058400" cy="1333130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João Figueiredo, nº 98506</a:t>
            </a:r>
          </a:p>
          <a:p>
            <a:r>
              <a:rPr lang="pt-PT" dirty="0"/>
              <a:t>Diana marques,   nº 103231</a:t>
            </a:r>
          </a:p>
          <a:p>
            <a:r>
              <a:rPr lang="pt-PT" dirty="0"/>
              <a:t>Guilherme lopes, nº93393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5E6AB3-690D-09DA-B75C-CAB8AC10A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96" y="359283"/>
            <a:ext cx="3758184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7EB83-9C23-F652-8B00-FA513110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Porquê a LugWheels?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336BF0-C96E-1952-C90C-9A9F0A20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As pessoas não se preocuparão com a inconveniência de carregarem as malas, algo que beneficiará, principalmente, grupos grandes e famílias.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Assegurar que as malas não serão trocadas ou danificadas.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Oferta um serviço eficiente ao custo. </a:t>
            </a:r>
            <a:r>
              <a:rPr lang="pt-PT" sz="1600" dirty="0"/>
              <a:t>Por exemplo, caso um cliente desejasse transportar equipamento de ski ou de surf, ficaria mais acessível escolher a LugWheels do que uma companhia aérea.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 facto de não ter de lidar com alfândegas.</a:t>
            </a:r>
          </a:p>
        </p:txBody>
      </p:sp>
    </p:spTree>
    <p:extLst>
      <p:ext uri="{BB962C8B-B14F-4D97-AF65-F5344CB8AC3E}">
        <p14:creationId xmlns:p14="http://schemas.microsoft.com/office/powerpoint/2010/main" val="427085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AFCA2-B1F2-598C-3030-BD56451F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Limites e exclusões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C97EDE-E74A-2D5C-BAC4-7E923034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Devido a condições meteorológicas adversas, o transporte de malas pode ser adiado, atrasado ou nem sequer, realizado, havendo a necessidade de reagendar.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Entidades reguladoras (por exemplo: agentes de fronteira e polícias) poderão revistar as malas ou até confiscá-las, sem que a LugWheels possa intervir.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705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7DDAE-5143-402B-9794-18D17806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EEF652-EE66-01F5-AA10-8F69202E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sz="4800" dirty="0"/>
              <a:t>O que é a LugWheels?</a:t>
            </a:r>
          </a:p>
          <a:p>
            <a:pPr lvl="1"/>
            <a:endParaRPr lang="pt-PT" sz="4800" dirty="0"/>
          </a:p>
          <a:p>
            <a:pPr marL="201168" lvl="1" indent="0">
              <a:buNone/>
            </a:pPr>
            <a:endParaRPr lang="pt-PT" sz="4800" dirty="0"/>
          </a:p>
          <a:p>
            <a:pPr lvl="1"/>
            <a:r>
              <a:rPr lang="pt-PT" sz="4800" dirty="0"/>
              <a:t>O que oferece?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marL="201168" lvl="1" indent="0">
              <a:buNone/>
            </a:pPr>
            <a:endParaRPr lang="pt-PT" dirty="0"/>
          </a:p>
          <a:p>
            <a:pPr marL="201168" lvl="1" indent="0">
              <a:buNone/>
            </a:pPr>
            <a:endParaRPr lang="pt-PT" dirty="0"/>
          </a:p>
        </p:txBody>
      </p:sp>
      <p:pic>
        <p:nvPicPr>
          <p:cNvPr id="5" name="Imagem 4" descr="Uma imagem com bagagem, mala, interior, pedaço&#10;&#10;Descrição gerada automaticamente">
            <a:extLst>
              <a:ext uri="{FF2B5EF4-FFF2-40B4-BE49-F238E27FC236}">
                <a16:creationId xmlns:a16="http://schemas.microsoft.com/office/drawing/2014/main" id="{E908A77F-B713-E206-E4EE-EFC30707D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2891134"/>
            <a:ext cx="4042323" cy="24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4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C014F-FE6E-3820-D304-479A85CF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Oportunidade de mudança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1DDC32-B3CC-8F67-8B89-82BA6BF2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PT" sz="2800" dirty="0"/>
              <a:t>Desde, que tem havido uma globalização do mundo. As pessoas têm viajado mais, para lugares distintos, as empresas têm, também, investido em mercados estrangeiros.</a:t>
            </a:r>
            <a:br>
              <a:rPr lang="pt-PT" sz="2800" dirty="0"/>
            </a:br>
            <a:endParaRPr lang="pt-PT" sz="2800" dirty="0"/>
          </a:p>
          <a:p>
            <a:pPr lvl="1"/>
            <a:r>
              <a:rPr lang="pt-PT" sz="2800" dirty="0"/>
              <a:t>Desde o início da pandemia, que temos observado, cada vez mais empresas a adotarem regimes de trabalho híbridos (por exemplo, ir uma vez, por mês, ao escritório) . </a:t>
            </a:r>
          </a:p>
        </p:txBody>
      </p:sp>
    </p:spTree>
    <p:extLst>
      <p:ext uri="{BB962C8B-B14F-4D97-AF65-F5344CB8AC3E}">
        <p14:creationId xmlns:p14="http://schemas.microsoft.com/office/powerpoint/2010/main" val="422211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6ADF0-C0F0-C8C2-49EC-FEA89694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Clientes-alvo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A73702-4A43-75D1-D5CD-4029DE1B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sz="4400" dirty="0"/>
              <a:t>Turistas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4400" dirty="0"/>
              <a:t>Trabalhadores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4400" dirty="0"/>
              <a:t>Estudantes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4400" dirty="0"/>
              <a:t>Pessoas comuns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518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EE95B-8235-D7B0-0506-F5EA45C4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Perfil dos stakeholders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D1548F9D-4636-085C-AC41-A0FEB769A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17" y="2476870"/>
            <a:ext cx="4221663" cy="2815849"/>
          </a:xfrm>
          <a:prstGeom prst="rect">
            <a:avLst/>
          </a:prstGeom>
        </p:spPr>
      </p:pic>
      <p:graphicFrame>
        <p:nvGraphicFramePr>
          <p:cNvPr id="4" name="Tabela 7">
            <a:extLst>
              <a:ext uri="{FF2B5EF4-FFF2-40B4-BE49-F238E27FC236}">
                <a16:creationId xmlns:a16="http://schemas.microsoft.com/office/drawing/2014/main" id="{A86CE76B-A7EB-3436-6475-3008F5C0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45822"/>
              </p:ext>
            </p:extLst>
          </p:nvPr>
        </p:nvGraphicFramePr>
        <p:xfrm>
          <a:off x="736847" y="1906927"/>
          <a:ext cx="5610688" cy="4289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842">
                  <a:extLst>
                    <a:ext uri="{9D8B030D-6E8A-4147-A177-3AD203B41FA5}">
                      <a16:colId xmlns:a16="http://schemas.microsoft.com/office/drawing/2014/main" val="3639076577"/>
                    </a:ext>
                  </a:extLst>
                </a:gridCol>
                <a:gridCol w="3686846">
                  <a:extLst>
                    <a:ext uri="{9D8B030D-6E8A-4147-A177-3AD203B41FA5}">
                      <a16:colId xmlns:a16="http://schemas.microsoft.com/office/drawing/2014/main" val="520519045"/>
                    </a:ext>
                  </a:extLst>
                </a:gridCol>
              </a:tblGrid>
              <a:tr h="884896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Valor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59825"/>
                  </a:ext>
                </a:extLst>
              </a:tr>
              <a:tr h="1390287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LugWheels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Aumentar a eficácia e número de transportes de malas.</a:t>
                      </a:r>
                    </a:p>
                    <a:p>
                      <a:r>
                        <a:rPr lang="pt-PT" dirty="0">
                          <a:solidFill>
                            <a:srgbClr val="FF0000"/>
                          </a:solidFill>
                        </a:rPr>
                        <a:t>(LugWheels cobra uma taxa às transportadoras)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88150"/>
                  </a:ext>
                </a:extLst>
              </a:tr>
              <a:tr h="884896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Obtenção de um serviço rápido e seguro.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90425"/>
                  </a:ext>
                </a:extLst>
              </a:tr>
              <a:tr h="1129608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Gestores das transportadoras parceiras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Maior adesão aos seus serviços de transporte. Aumento do número de encomendas.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6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E473-52AF-C815-6828-9244CB27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Transformação digital e geração de Valor.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00C507-9F06-1B66-D1B0-CCE41A9D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3200" dirty="0"/>
              <a:t>Planear transportes no conforto do seu lar.</a:t>
            </a:r>
            <a:br>
              <a:rPr lang="pt-PT" sz="3200" dirty="0"/>
            </a:br>
            <a:endParaRPr lang="pt-PT" sz="3200" dirty="0"/>
          </a:p>
          <a:p>
            <a:pPr marL="457200" indent="-457200">
              <a:buFont typeface="+mj-lt"/>
              <a:buAutoNum type="arabicPeriod"/>
            </a:pPr>
            <a:r>
              <a:rPr lang="pt-PT" sz="3200" dirty="0"/>
              <a:t>Transportes seguros e fiáveis.</a:t>
            </a:r>
          </a:p>
          <a:p>
            <a:pPr marL="457200" indent="-457200">
              <a:buFont typeface="+mj-lt"/>
              <a:buAutoNum type="arabicPeriod"/>
            </a:pPr>
            <a:endParaRPr lang="pt-PT" sz="3200" dirty="0"/>
          </a:p>
          <a:p>
            <a:pPr marL="457200" indent="-457200">
              <a:buFont typeface="+mj-lt"/>
              <a:buAutoNum type="arabicPeriod"/>
            </a:pPr>
            <a:r>
              <a:rPr lang="pt-PT" sz="3200" dirty="0"/>
              <a:t>Diminuição de burocracia existente. </a:t>
            </a:r>
          </a:p>
          <a:p>
            <a:pPr marL="457200" indent="-457200">
              <a:buFont typeface="+mj-lt"/>
              <a:buAutoNum type="arabicPeriod"/>
            </a:pPr>
            <a:endParaRPr lang="pt-PT" sz="3200" dirty="0"/>
          </a:p>
          <a:p>
            <a:pPr marL="0" indent="0">
              <a:buNone/>
            </a:pPr>
            <a:r>
              <a:rPr lang="pt-PT" sz="3200" dirty="0">
                <a:solidFill>
                  <a:srgbClr val="FF0000"/>
                </a:solidFill>
              </a:rPr>
              <a:t>(especificar que as transportadoras é que tratam do transporte todo)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708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3DD9A-1E3A-DD2C-FCCE-3BA1E9F2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Ambiente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E95ED8-B5ED-7DBA-D767-6737C375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sz="3200" dirty="0"/>
              <a:t>Website</a:t>
            </a:r>
            <a:br>
              <a:rPr lang="pt-PT" sz="3200" dirty="0"/>
            </a:br>
            <a:endParaRPr lang="pt-PT" sz="3200" dirty="0"/>
          </a:p>
          <a:p>
            <a:pPr marL="457200" indent="-457200">
              <a:buFont typeface="+mj-lt"/>
              <a:buAutoNum type="arabicPeriod"/>
            </a:pPr>
            <a:r>
              <a:rPr lang="pt-PT" sz="3200" dirty="0"/>
              <a:t>Web App--</a:t>
            </a:r>
            <a:br>
              <a:rPr lang="pt-PT" sz="3200" dirty="0"/>
            </a:br>
            <a:endParaRPr lang="pt-PT" sz="3200" dirty="0"/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</a:rPr>
              <a:t>(Especificar que é só num website)</a:t>
            </a:r>
          </a:p>
        </p:txBody>
      </p:sp>
    </p:spTree>
    <p:extLst>
      <p:ext uri="{BB962C8B-B14F-4D97-AF65-F5344CB8AC3E}">
        <p14:creationId xmlns:p14="http://schemas.microsoft.com/office/powerpoint/2010/main" val="360016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808F-0E82-5F09-C564-CC99A5BC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Objetivos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8F472E1E-8D24-0C22-05E6-CBFDE76A5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118695"/>
              </p:ext>
            </p:extLst>
          </p:nvPr>
        </p:nvGraphicFramePr>
        <p:xfrm>
          <a:off x="1100831" y="1938575"/>
          <a:ext cx="9942990" cy="3564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0670">
                  <a:extLst>
                    <a:ext uri="{9D8B030D-6E8A-4147-A177-3AD203B41FA5}">
                      <a16:colId xmlns:a16="http://schemas.microsoft.com/office/drawing/2014/main" val="1056886022"/>
                    </a:ext>
                  </a:extLst>
                </a:gridCol>
                <a:gridCol w="5952320">
                  <a:extLst>
                    <a:ext uri="{9D8B030D-6E8A-4147-A177-3AD203B41FA5}">
                      <a16:colId xmlns:a16="http://schemas.microsoft.com/office/drawing/2014/main" val="2721344554"/>
                    </a:ext>
                  </a:extLst>
                </a:gridCol>
              </a:tblGrid>
              <a:tr h="2988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Problema/limitação</a:t>
                      </a:r>
                      <a:endParaRPr lang="pt-PT" sz="1400" b="1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Objetivo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pt-PT" sz="1400" b="1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691844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pt-PT" sz="1400" dirty="0">
                          <a:effectLst/>
                        </a:rPr>
                        <a:t>O estado de entregas, nem sempre é conhecido.</a:t>
                      </a:r>
                      <a:endParaRPr lang="pt-PT" sz="1400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pt-PT" sz="1400" dirty="0">
                          <a:effectLst/>
                        </a:rPr>
                        <a:t>Fornecer a localização geográfica das malas.</a:t>
                      </a:r>
                      <a:endParaRPr lang="pt-PT" sz="1400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166370"/>
                  </a:ext>
                </a:extLst>
              </a:tr>
              <a:tr h="63901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pt-PT" sz="1400" dirty="0">
                          <a:effectLst/>
                        </a:rPr>
                        <a:t>Por vezes, as entregas não coincidem com a chegada das pessoas .</a:t>
                      </a:r>
                      <a:endParaRPr lang="pt-PT" sz="1400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pt-PT" sz="1400" dirty="0">
                          <a:effectLst/>
                        </a:rPr>
                        <a:t>Estimular uma entrega mais rápida, permitindo ao cliente pré-planear o transporte, garantido que as suas malas cheguem no mesmo dia do cliente ao seu destino.</a:t>
                      </a:r>
                      <a:endParaRPr lang="pt-PT" sz="1400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017167"/>
                  </a:ext>
                </a:extLst>
              </a:tr>
              <a:tr h="96772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pt-PT" sz="1400" dirty="0">
                          <a:effectLst/>
                        </a:rPr>
                        <a:t>É comum, as malas não chegarem intactas, na condição original ou nem sequer chegarem.</a:t>
                      </a:r>
                      <a:endParaRPr lang="pt-PT" sz="1400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pt-PT" sz="1400" dirty="0">
                          <a:effectLst/>
                        </a:rPr>
                        <a:t>Assegurar um transporte seguro, no qual a integridade da mala e do seu conteúdo é uma prioridade.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endParaRPr lang="pt-PT" sz="1400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810159"/>
                  </a:ext>
                </a:extLst>
              </a:tr>
              <a:tr h="967729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pt-PT" sz="1400" dirty="0">
                          <a:effectLst/>
                        </a:rPr>
                        <a:t>Troca, acidental, de malas.</a:t>
                      </a:r>
                      <a:endParaRPr lang="pt-PT" sz="1400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pt-PT" sz="1400" dirty="0">
                          <a:effectLst/>
                        </a:rPr>
                        <a:t>Cada mala ou conjunto de malas, será identificada e associada ao respetivo cliente, tornando bastante improvável que um cliente receba outras malas.</a:t>
                      </a:r>
                      <a:endParaRPr lang="pt-PT" sz="1400" dirty="0">
                        <a:solidFill>
                          <a:srgbClr val="000000"/>
                        </a:solidFill>
                        <a:effectLst/>
                        <a:latin typeface="Arial Nova" panose="020B0504020202020204" pitchFamily="34" charset="0"/>
                        <a:ea typeface="Arial" panose="020B0604020202020204" pitchFamily="34" charset="0"/>
                        <a:cs typeface="Noto Sans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54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5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3120-6E20-E784-301D-C26B4261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accent1"/>
                </a:solidFill>
              </a:rPr>
              <a:t>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96D55F-CD18-A06F-0CA6-4A683EFB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Permitir ao cliente, acompanhar as suas malas.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Realização de pré-planeamento do transporte de malas, com sugestão de datas para a entrega coincidir com a chegada do cliente.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Disponibilização das avaliações de cada transportadora, pelos utilizadores.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Permitir ao cliente, escolher a transportadora a usar, os tempos estimados de entrega e os preços praticados por cada.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Permitir ao cliente indicar a possível existência de bens frágeis nas malas a desejar.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Permitir ao cliente a escolha entre um entrega </a:t>
            </a:r>
            <a:r>
              <a:rPr lang="pt-PT" i="1" dirty="0"/>
              <a:t>standard</a:t>
            </a:r>
            <a:r>
              <a:rPr lang="pt-PT" dirty="0"/>
              <a:t> e </a:t>
            </a:r>
            <a:r>
              <a:rPr lang="pt-PT" i="1" dirty="0"/>
              <a:t>express.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Possibilidade de escolher o local de entrega (posto de recolha ou destino específico).</a:t>
            </a:r>
          </a:p>
        </p:txBody>
      </p:sp>
    </p:spTree>
    <p:extLst>
      <p:ext uri="{BB962C8B-B14F-4D97-AF65-F5344CB8AC3E}">
        <p14:creationId xmlns:p14="http://schemas.microsoft.com/office/powerpoint/2010/main" val="499760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</TotalTime>
  <Words>586</Words>
  <Application>Microsoft Office PowerPoint</Application>
  <PresentationFormat>Ecrã Panorâmico</PresentationFormat>
  <Paragraphs>67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Calibri</vt:lpstr>
      <vt:lpstr>Calibri Light</vt:lpstr>
      <vt:lpstr>Retrospetiva</vt:lpstr>
      <vt:lpstr>LugWheels</vt:lpstr>
      <vt:lpstr>Introdução</vt:lpstr>
      <vt:lpstr>Oportunidade de mudança</vt:lpstr>
      <vt:lpstr>Clientes-alvo</vt:lpstr>
      <vt:lpstr>Perfil dos stakeholders</vt:lpstr>
      <vt:lpstr>Transformação digital e geração de Valor.</vt:lpstr>
      <vt:lpstr>Ambiente de utilização</vt:lpstr>
      <vt:lpstr>Objetivos</vt:lpstr>
      <vt:lpstr>Funcionalidades</vt:lpstr>
      <vt:lpstr>Porquê a LugWheels? </vt:lpstr>
      <vt:lpstr>Limites e exclusões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LugWheels</dc:title>
  <dc:creator>João Figueiredo</dc:creator>
  <cp:lastModifiedBy>João Figueiredo</cp:lastModifiedBy>
  <cp:revision>13</cp:revision>
  <dcterms:created xsi:type="dcterms:W3CDTF">2022-05-10T17:48:07Z</dcterms:created>
  <dcterms:modified xsi:type="dcterms:W3CDTF">2022-05-15T16:03:07Z</dcterms:modified>
</cp:coreProperties>
</file>