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72" r:id="rId8"/>
    <p:sldId id="271" r:id="rId9"/>
    <p:sldId id="267" r:id="rId10"/>
    <p:sldId id="269" r:id="rId11"/>
    <p:sldId id="270" r:id="rId12"/>
    <p:sldId id="261" r:id="rId13"/>
    <p:sldId id="262" r:id="rId14"/>
    <p:sldId id="263" r:id="rId15"/>
    <p:sldId id="265" r:id="rId16"/>
    <p:sldId id="268" r:id="rId17"/>
    <p:sldId id="26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1AEC3-CDD9-DAE1-13E9-6EB131D0C626}" v="101" dt="2024-04-03T19:47:46.090"/>
    <p1510:client id="{79F87721-881E-F62B-C5D4-9FAEAE60BEBE}" v="318" dt="2024-04-02T20:36:53.923"/>
    <p1510:client id="{AE089645-39F1-4A72-8C66-8A8943300FAF}" v="664" dt="2024-04-03T20:21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C5D8D-0C49-4521-8B27-DEEAD98CD8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CE3B7-4E4F-447D-88D1-F98733366BF9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Inclusion Criteria</a:t>
          </a:r>
          <a:endParaRPr lang="en-US"/>
        </a:p>
      </dgm:t>
    </dgm:pt>
    <dgm:pt modelId="{B0D92C39-4A74-4BEB-B99E-78C579F8751A}" type="parTrans" cxnId="{7CA222EA-6F2D-4890-A5DA-96B4C444EC91}">
      <dgm:prSet/>
      <dgm:spPr/>
      <dgm:t>
        <a:bodyPr/>
        <a:lstStyle/>
        <a:p>
          <a:endParaRPr lang="en-US"/>
        </a:p>
      </dgm:t>
    </dgm:pt>
    <dgm:pt modelId="{4AD55C09-71D8-4E22-A434-1C44A6EB0F71}" type="sibTrans" cxnId="{7CA222EA-6F2D-4890-A5DA-96B4C444EC91}">
      <dgm:prSet/>
      <dgm:spPr/>
      <dgm:t>
        <a:bodyPr/>
        <a:lstStyle/>
        <a:p>
          <a:endParaRPr lang="en-US"/>
        </a:p>
      </dgm:t>
    </dgm:pt>
    <dgm:pt modelId="{6B7B4A38-7EEC-4A0A-BA8D-4E2D908A250F}">
      <dgm:prSet/>
      <dgm:spPr/>
      <dgm:t>
        <a:bodyPr/>
        <a:lstStyle/>
        <a:p>
          <a:pPr rtl="0"/>
          <a:r>
            <a:rPr lang="en-US" b="0" i="0"/>
            <a:t>Refers to recommendation systems within social networks</a:t>
          </a:r>
          <a:endParaRPr lang="en-US"/>
        </a:p>
      </dgm:t>
    </dgm:pt>
    <dgm:pt modelId="{296AB5D2-562E-4AB2-A6E0-AF6E43ADBDBE}" type="parTrans" cxnId="{46FA4735-E1FE-4D87-9013-6A3F3837EEC5}">
      <dgm:prSet/>
      <dgm:spPr/>
      <dgm:t>
        <a:bodyPr/>
        <a:lstStyle/>
        <a:p>
          <a:endParaRPr lang="en-US"/>
        </a:p>
      </dgm:t>
    </dgm:pt>
    <dgm:pt modelId="{E54C4A92-093B-4320-9160-576D8EDFDCB6}" type="sibTrans" cxnId="{46FA4735-E1FE-4D87-9013-6A3F3837EEC5}">
      <dgm:prSet/>
      <dgm:spPr/>
      <dgm:t>
        <a:bodyPr/>
        <a:lstStyle/>
        <a:p>
          <a:endParaRPr lang="en-US"/>
        </a:p>
      </dgm:t>
    </dgm:pt>
    <dgm:pt modelId="{47AEF4C1-085A-4B32-A2BC-16C64A5C20C8}">
      <dgm:prSet/>
      <dgm:spPr/>
      <dgm:t>
        <a:bodyPr/>
        <a:lstStyle/>
        <a:p>
          <a:pPr rtl="0"/>
          <a:r>
            <a:rPr lang="en-US" b="0" i="0"/>
            <a:t>It presents original content or systematic reviews of articles.</a:t>
          </a:r>
          <a:endParaRPr lang="en-US"/>
        </a:p>
      </dgm:t>
    </dgm:pt>
    <dgm:pt modelId="{16D881A3-41CF-4AC1-9FC4-3A8A439DDBB3}" type="parTrans" cxnId="{2E3996AD-9703-4D0E-9DE2-711A7ACF74AA}">
      <dgm:prSet/>
      <dgm:spPr/>
      <dgm:t>
        <a:bodyPr/>
        <a:lstStyle/>
        <a:p>
          <a:endParaRPr lang="en-US"/>
        </a:p>
      </dgm:t>
    </dgm:pt>
    <dgm:pt modelId="{1456EFDF-5E95-4C09-95C1-540F69344BA4}" type="sibTrans" cxnId="{2E3996AD-9703-4D0E-9DE2-711A7ACF74AA}">
      <dgm:prSet/>
      <dgm:spPr/>
      <dgm:t>
        <a:bodyPr/>
        <a:lstStyle/>
        <a:p>
          <a:endParaRPr lang="en-US"/>
        </a:p>
      </dgm:t>
    </dgm:pt>
    <dgm:pt modelId="{02315D98-574F-477A-AB74-4325B9B14532}">
      <dgm:prSet/>
      <dgm:spPr/>
      <dgm:t>
        <a:bodyPr/>
        <a:lstStyle/>
        <a:p>
          <a:pPr rtl="0"/>
          <a:r>
            <a:rPr lang="en-US" b="0" i="0"/>
            <a:t>Published in peer-reviewed journals or at conferences.</a:t>
          </a:r>
          <a:endParaRPr lang="en-US"/>
        </a:p>
      </dgm:t>
    </dgm:pt>
    <dgm:pt modelId="{2E1360DE-37C7-4BCF-970D-929B8729B87B}" type="parTrans" cxnId="{81E00F1F-FB5B-4D1E-A525-603F0846E473}">
      <dgm:prSet/>
      <dgm:spPr/>
      <dgm:t>
        <a:bodyPr/>
        <a:lstStyle/>
        <a:p>
          <a:endParaRPr lang="en-US"/>
        </a:p>
      </dgm:t>
    </dgm:pt>
    <dgm:pt modelId="{F2CDFA19-681D-40F2-8769-6FC6B99D255D}" type="sibTrans" cxnId="{81E00F1F-FB5B-4D1E-A525-603F0846E473}">
      <dgm:prSet/>
      <dgm:spPr/>
      <dgm:t>
        <a:bodyPr/>
        <a:lstStyle/>
        <a:p>
          <a:endParaRPr lang="en-US"/>
        </a:p>
      </dgm:t>
    </dgm:pt>
    <dgm:pt modelId="{A97723D5-F346-4AB8-BE89-6AA1B1BAA0BF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Exclusion Criteria</a:t>
          </a:r>
          <a:endParaRPr lang="en-US"/>
        </a:p>
      </dgm:t>
    </dgm:pt>
    <dgm:pt modelId="{3033448F-7893-4E78-9BA5-13067FF644F8}" type="parTrans" cxnId="{93AD1901-EC5A-4170-8D0E-1430F79C3DBF}">
      <dgm:prSet/>
      <dgm:spPr/>
      <dgm:t>
        <a:bodyPr/>
        <a:lstStyle/>
        <a:p>
          <a:endParaRPr lang="en-US"/>
        </a:p>
      </dgm:t>
    </dgm:pt>
    <dgm:pt modelId="{77B102AA-28B2-4B2D-93C8-DA99603DD0EE}" type="sibTrans" cxnId="{93AD1901-EC5A-4170-8D0E-1430F79C3DBF}">
      <dgm:prSet/>
      <dgm:spPr/>
      <dgm:t>
        <a:bodyPr/>
        <a:lstStyle/>
        <a:p>
          <a:endParaRPr lang="en-US"/>
        </a:p>
      </dgm:t>
    </dgm:pt>
    <dgm:pt modelId="{50E8D3D8-ED44-47F6-BE8E-F2470836BCBF}">
      <dgm:prSet phldr="0"/>
      <dgm:spPr/>
      <dgm:t>
        <a:bodyPr/>
        <a:lstStyle/>
        <a:p>
          <a:pPr rtl="0"/>
          <a:r>
            <a:rPr lang="en-US"/>
            <a:t>The article is not written in English</a:t>
          </a:r>
        </a:p>
      </dgm:t>
    </dgm:pt>
    <dgm:pt modelId="{C23EA65E-A8E9-470F-9EB8-3EEC87D5EB73}" type="parTrans" cxnId="{88A52F54-49E0-4226-A982-D0FD4466A024}">
      <dgm:prSet/>
      <dgm:spPr/>
      <dgm:t>
        <a:bodyPr/>
        <a:lstStyle/>
        <a:p>
          <a:endParaRPr lang="en-US"/>
        </a:p>
      </dgm:t>
    </dgm:pt>
    <dgm:pt modelId="{50E0EF84-4B49-47C1-8C9D-B992E9164500}" type="sibTrans" cxnId="{88A52F54-49E0-4226-A982-D0FD4466A024}">
      <dgm:prSet/>
      <dgm:spPr/>
      <dgm:t>
        <a:bodyPr/>
        <a:lstStyle/>
        <a:p>
          <a:endParaRPr lang="en-US"/>
        </a:p>
      </dgm:t>
    </dgm:pt>
    <dgm:pt modelId="{AFB0C4B4-EF52-44B1-8FE6-8CAEF8BD6ECC}">
      <dgm:prSet/>
      <dgm:spPr/>
      <dgm:t>
        <a:bodyPr/>
        <a:lstStyle/>
        <a:p>
          <a:pPr rtl="0"/>
          <a:r>
            <a:rPr lang="en-US"/>
            <a:t>The focus of the article was not recommendation systems or social networks</a:t>
          </a:r>
        </a:p>
      </dgm:t>
    </dgm:pt>
    <dgm:pt modelId="{45DB7513-C506-4283-981C-84DB6573E7F2}" type="parTrans" cxnId="{53B20ADF-F9BC-4A17-8E5F-EC3F30E02C13}">
      <dgm:prSet/>
      <dgm:spPr/>
      <dgm:t>
        <a:bodyPr/>
        <a:lstStyle/>
        <a:p>
          <a:endParaRPr lang="en-US"/>
        </a:p>
      </dgm:t>
    </dgm:pt>
    <dgm:pt modelId="{64426BAC-268D-4D4F-A35D-5AD1B75C7CF0}" type="sibTrans" cxnId="{53B20ADF-F9BC-4A17-8E5F-EC3F30E02C13}">
      <dgm:prSet/>
      <dgm:spPr/>
      <dgm:t>
        <a:bodyPr/>
        <a:lstStyle/>
        <a:p>
          <a:endParaRPr lang="en-US"/>
        </a:p>
      </dgm:t>
    </dgm:pt>
    <dgm:pt modelId="{065AF095-6376-48FD-8F70-08E3AA4C6E4B}">
      <dgm:prSet/>
      <dgm:spPr/>
      <dgm:t>
        <a:bodyPr/>
        <a:lstStyle/>
        <a:p>
          <a:pPr rtl="0"/>
          <a:r>
            <a:rPr lang="pt-PT" b="0" i="0" err="1"/>
            <a:t>They</a:t>
          </a:r>
          <a:r>
            <a:rPr lang="pt-PT" b="0" i="0"/>
            <a:t> are </a:t>
          </a:r>
          <a:r>
            <a:rPr lang="pt-PT" b="0" i="0" err="1"/>
            <a:t>not</a:t>
          </a:r>
          <a:r>
            <a:rPr lang="pt-PT" b="0" i="0"/>
            <a:t> research articles or systematic reviews.</a:t>
          </a:r>
          <a:endParaRPr lang="en-US"/>
        </a:p>
      </dgm:t>
    </dgm:pt>
    <dgm:pt modelId="{946CE096-9114-4A54-8531-88CBDA2D6B95}" type="parTrans" cxnId="{6D28A106-0E61-4495-9470-63446B1C42FB}">
      <dgm:prSet/>
      <dgm:spPr/>
      <dgm:t>
        <a:bodyPr/>
        <a:lstStyle/>
        <a:p>
          <a:endParaRPr lang="en-US"/>
        </a:p>
      </dgm:t>
    </dgm:pt>
    <dgm:pt modelId="{83A73E4A-5C97-4686-ACFF-A6F90527FE73}" type="sibTrans" cxnId="{6D28A106-0E61-4495-9470-63446B1C42FB}">
      <dgm:prSet/>
      <dgm:spPr/>
      <dgm:t>
        <a:bodyPr/>
        <a:lstStyle/>
        <a:p>
          <a:endParaRPr lang="en-US"/>
        </a:p>
      </dgm:t>
    </dgm:pt>
    <dgm:pt modelId="{69F65788-58F3-4F08-A9ED-0B7913B91CEC}" type="pres">
      <dgm:prSet presAssocID="{ED3C5D8D-0C49-4521-8B27-DEEAD98CD8D8}" presName="Name0" presStyleCnt="0">
        <dgm:presLayoutVars>
          <dgm:dir/>
          <dgm:animLvl val="lvl"/>
          <dgm:resizeHandles val="exact"/>
        </dgm:presLayoutVars>
      </dgm:prSet>
      <dgm:spPr/>
    </dgm:pt>
    <dgm:pt modelId="{A0A1F4F4-72E3-4891-A7EA-F2CD7E58596D}" type="pres">
      <dgm:prSet presAssocID="{023CE3B7-4E4F-447D-88D1-F98733366BF9}" presName="composite" presStyleCnt="0"/>
      <dgm:spPr/>
    </dgm:pt>
    <dgm:pt modelId="{A97CFF18-C06E-426E-8FE0-ED221B7D0BFB}" type="pres">
      <dgm:prSet presAssocID="{023CE3B7-4E4F-447D-88D1-F98733366BF9}" presName="parTx" presStyleLbl="alignNode1" presStyleIdx="0" presStyleCnt="2" custLinFactNeighborX="-21678" custLinFactNeighborY="1364">
        <dgm:presLayoutVars>
          <dgm:chMax val="0"/>
          <dgm:chPref val="0"/>
          <dgm:bulletEnabled val="1"/>
        </dgm:presLayoutVars>
      </dgm:prSet>
      <dgm:spPr/>
    </dgm:pt>
    <dgm:pt modelId="{3279CC2F-FF53-4008-B9AB-F056C345A0F1}" type="pres">
      <dgm:prSet presAssocID="{023CE3B7-4E4F-447D-88D1-F98733366BF9}" presName="desTx" presStyleLbl="alignAccFollowNode1" presStyleIdx="0" presStyleCnt="2">
        <dgm:presLayoutVars>
          <dgm:bulletEnabled val="1"/>
        </dgm:presLayoutVars>
      </dgm:prSet>
      <dgm:spPr/>
    </dgm:pt>
    <dgm:pt modelId="{16BDAFC7-452D-4057-9FFF-346A1CF05F75}" type="pres">
      <dgm:prSet presAssocID="{4AD55C09-71D8-4E22-A434-1C44A6EB0F71}" presName="space" presStyleCnt="0"/>
      <dgm:spPr/>
    </dgm:pt>
    <dgm:pt modelId="{5E4D6E73-BCBA-4D71-8360-8145A0A1C891}" type="pres">
      <dgm:prSet presAssocID="{A97723D5-F346-4AB8-BE89-6AA1B1BAA0BF}" presName="composite" presStyleCnt="0"/>
      <dgm:spPr/>
    </dgm:pt>
    <dgm:pt modelId="{5E804028-30D4-4455-8561-12637C4B3E45}" type="pres">
      <dgm:prSet presAssocID="{A97723D5-F346-4AB8-BE89-6AA1B1BAA0BF}" presName="parTx" presStyleLbl="alignNode1" presStyleIdx="1" presStyleCnt="2" custLinFactNeighborX="1" custLinFactNeighborY="2529">
        <dgm:presLayoutVars>
          <dgm:chMax val="0"/>
          <dgm:chPref val="0"/>
          <dgm:bulletEnabled val="1"/>
        </dgm:presLayoutVars>
      </dgm:prSet>
      <dgm:spPr/>
    </dgm:pt>
    <dgm:pt modelId="{D7594648-FFED-43FF-AA35-AB4C4F91B39D}" type="pres">
      <dgm:prSet presAssocID="{A97723D5-F346-4AB8-BE89-6AA1B1BAA0B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AD1901-EC5A-4170-8D0E-1430F79C3DBF}" srcId="{ED3C5D8D-0C49-4521-8B27-DEEAD98CD8D8}" destId="{A97723D5-F346-4AB8-BE89-6AA1B1BAA0BF}" srcOrd="1" destOrd="0" parTransId="{3033448F-7893-4E78-9BA5-13067FF644F8}" sibTransId="{77B102AA-28B2-4B2D-93C8-DA99603DD0EE}"/>
    <dgm:cxn modelId="{6D28A106-0E61-4495-9470-63446B1C42FB}" srcId="{A97723D5-F346-4AB8-BE89-6AA1B1BAA0BF}" destId="{065AF095-6376-48FD-8F70-08E3AA4C6E4B}" srcOrd="2" destOrd="0" parTransId="{946CE096-9114-4A54-8531-88CBDA2D6B95}" sibTransId="{83A73E4A-5C97-4686-ACFF-A6F90527FE73}"/>
    <dgm:cxn modelId="{81E00F1F-FB5B-4D1E-A525-603F0846E473}" srcId="{023CE3B7-4E4F-447D-88D1-F98733366BF9}" destId="{02315D98-574F-477A-AB74-4325B9B14532}" srcOrd="2" destOrd="0" parTransId="{2E1360DE-37C7-4BCF-970D-929B8729B87B}" sibTransId="{F2CDFA19-681D-40F2-8769-6FC6B99D255D}"/>
    <dgm:cxn modelId="{751D332A-9BE2-4553-B6AD-7120110A8EDE}" type="presOf" srcId="{02315D98-574F-477A-AB74-4325B9B14532}" destId="{3279CC2F-FF53-4008-B9AB-F056C345A0F1}" srcOrd="0" destOrd="2" presId="urn:microsoft.com/office/officeart/2005/8/layout/hList1"/>
    <dgm:cxn modelId="{66E9162D-15E6-493E-9CA4-FBD9B6CEFBB8}" type="presOf" srcId="{50E8D3D8-ED44-47F6-BE8E-F2470836BCBF}" destId="{D7594648-FFED-43FF-AA35-AB4C4F91B39D}" srcOrd="0" destOrd="0" presId="urn:microsoft.com/office/officeart/2005/8/layout/hList1"/>
    <dgm:cxn modelId="{46FA4735-E1FE-4D87-9013-6A3F3837EEC5}" srcId="{023CE3B7-4E4F-447D-88D1-F98733366BF9}" destId="{6B7B4A38-7EEC-4A0A-BA8D-4E2D908A250F}" srcOrd="0" destOrd="0" parTransId="{296AB5D2-562E-4AB2-A6E0-AF6E43ADBDBE}" sibTransId="{E54C4A92-093B-4320-9160-576D8EDFDCB6}"/>
    <dgm:cxn modelId="{5AC24F5E-C8F6-4E6C-84E3-E2C69EEB057E}" type="presOf" srcId="{A97723D5-F346-4AB8-BE89-6AA1B1BAA0BF}" destId="{5E804028-30D4-4455-8561-12637C4B3E45}" srcOrd="0" destOrd="0" presId="urn:microsoft.com/office/officeart/2005/8/layout/hList1"/>
    <dgm:cxn modelId="{88A52F54-49E0-4226-A982-D0FD4466A024}" srcId="{A97723D5-F346-4AB8-BE89-6AA1B1BAA0BF}" destId="{50E8D3D8-ED44-47F6-BE8E-F2470836BCBF}" srcOrd="0" destOrd="0" parTransId="{C23EA65E-A8E9-470F-9EB8-3EEC87D5EB73}" sibTransId="{50E0EF84-4B49-47C1-8C9D-B992E9164500}"/>
    <dgm:cxn modelId="{EE2A8EA2-AD82-4DF7-A79C-AFAC37F596D1}" type="presOf" srcId="{AFB0C4B4-EF52-44B1-8FE6-8CAEF8BD6ECC}" destId="{D7594648-FFED-43FF-AA35-AB4C4F91B39D}" srcOrd="0" destOrd="1" presId="urn:microsoft.com/office/officeart/2005/8/layout/hList1"/>
    <dgm:cxn modelId="{2E3996AD-9703-4D0E-9DE2-711A7ACF74AA}" srcId="{023CE3B7-4E4F-447D-88D1-F98733366BF9}" destId="{47AEF4C1-085A-4B32-A2BC-16C64A5C20C8}" srcOrd="1" destOrd="0" parTransId="{16D881A3-41CF-4AC1-9FC4-3A8A439DDBB3}" sibTransId="{1456EFDF-5E95-4C09-95C1-540F69344BA4}"/>
    <dgm:cxn modelId="{934F9AB5-60C2-4DAC-B2F7-090976FF7B4D}" type="presOf" srcId="{ED3C5D8D-0C49-4521-8B27-DEEAD98CD8D8}" destId="{69F65788-58F3-4F08-A9ED-0B7913B91CEC}" srcOrd="0" destOrd="0" presId="urn:microsoft.com/office/officeart/2005/8/layout/hList1"/>
    <dgm:cxn modelId="{613BDCC7-420E-42A3-A24D-6C427FFCE972}" type="presOf" srcId="{6B7B4A38-7EEC-4A0A-BA8D-4E2D908A250F}" destId="{3279CC2F-FF53-4008-B9AB-F056C345A0F1}" srcOrd="0" destOrd="0" presId="urn:microsoft.com/office/officeart/2005/8/layout/hList1"/>
    <dgm:cxn modelId="{B015B3D3-520A-4AC9-AD17-85628F986F47}" type="presOf" srcId="{023CE3B7-4E4F-447D-88D1-F98733366BF9}" destId="{A97CFF18-C06E-426E-8FE0-ED221B7D0BFB}" srcOrd="0" destOrd="0" presId="urn:microsoft.com/office/officeart/2005/8/layout/hList1"/>
    <dgm:cxn modelId="{53B20ADF-F9BC-4A17-8E5F-EC3F30E02C13}" srcId="{A97723D5-F346-4AB8-BE89-6AA1B1BAA0BF}" destId="{AFB0C4B4-EF52-44B1-8FE6-8CAEF8BD6ECC}" srcOrd="1" destOrd="0" parTransId="{45DB7513-C506-4283-981C-84DB6573E7F2}" sibTransId="{64426BAC-268D-4D4F-A35D-5AD1B75C7CF0}"/>
    <dgm:cxn modelId="{7CA222EA-6F2D-4890-A5DA-96B4C444EC91}" srcId="{ED3C5D8D-0C49-4521-8B27-DEEAD98CD8D8}" destId="{023CE3B7-4E4F-447D-88D1-F98733366BF9}" srcOrd="0" destOrd="0" parTransId="{B0D92C39-4A74-4BEB-B99E-78C579F8751A}" sibTransId="{4AD55C09-71D8-4E22-A434-1C44A6EB0F71}"/>
    <dgm:cxn modelId="{2173D1F4-35DF-4767-AFED-D685CCB68084}" type="presOf" srcId="{47AEF4C1-085A-4B32-A2BC-16C64A5C20C8}" destId="{3279CC2F-FF53-4008-B9AB-F056C345A0F1}" srcOrd="0" destOrd="1" presId="urn:microsoft.com/office/officeart/2005/8/layout/hList1"/>
    <dgm:cxn modelId="{358DC4FB-E8FF-4A6C-8710-675F7191E21C}" type="presOf" srcId="{065AF095-6376-48FD-8F70-08E3AA4C6E4B}" destId="{D7594648-FFED-43FF-AA35-AB4C4F91B39D}" srcOrd="0" destOrd="2" presId="urn:microsoft.com/office/officeart/2005/8/layout/hList1"/>
    <dgm:cxn modelId="{9C1959C8-313C-4AA3-9A62-973BA4748544}" type="presParOf" srcId="{69F65788-58F3-4F08-A9ED-0B7913B91CEC}" destId="{A0A1F4F4-72E3-4891-A7EA-F2CD7E58596D}" srcOrd="0" destOrd="0" presId="urn:microsoft.com/office/officeart/2005/8/layout/hList1"/>
    <dgm:cxn modelId="{E1BED59C-6125-4A11-85D5-7A16012E797C}" type="presParOf" srcId="{A0A1F4F4-72E3-4891-A7EA-F2CD7E58596D}" destId="{A97CFF18-C06E-426E-8FE0-ED221B7D0BFB}" srcOrd="0" destOrd="0" presId="urn:microsoft.com/office/officeart/2005/8/layout/hList1"/>
    <dgm:cxn modelId="{A5AA4A69-E618-4AF1-B821-A8B6C79238C0}" type="presParOf" srcId="{A0A1F4F4-72E3-4891-A7EA-F2CD7E58596D}" destId="{3279CC2F-FF53-4008-B9AB-F056C345A0F1}" srcOrd="1" destOrd="0" presId="urn:microsoft.com/office/officeart/2005/8/layout/hList1"/>
    <dgm:cxn modelId="{D30C1AFF-1E70-4A0A-A731-0D6F490EDDE2}" type="presParOf" srcId="{69F65788-58F3-4F08-A9ED-0B7913B91CEC}" destId="{16BDAFC7-452D-4057-9FFF-346A1CF05F75}" srcOrd="1" destOrd="0" presId="urn:microsoft.com/office/officeart/2005/8/layout/hList1"/>
    <dgm:cxn modelId="{6926FBA6-70C1-4892-8AB8-0DFAEFA7D926}" type="presParOf" srcId="{69F65788-58F3-4F08-A9ED-0B7913B91CEC}" destId="{5E4D6E73-BCBA-4D71-8360-8145A0A1C891}" srcOrd="2" destOrd="0" presId="urn:microsoft.com/office/officeart/2005/8/layout/hList1"/>
    <dgm:cxn modelId="{D26E585F-232D-42C9-81E8-B40AB46509A3}" type="presParOf" srcId="{5E4D6E73-BCBA-4D71-8360-8145A0A1C891}" destId="{5E804028-30D4-4455-8561-12637C4B3E45}" srcOrd="0" destOrd="0" presId="urn:microsoft.com/office/officeart/2005/8/layout/hList1"/>
    <dgm:cxn modelId="{0C5175DA-45C9-4FA3-AA85-A742717DA355}" type="presParOf" srcId="{5E4D6E73-BCBA-4D71-8360-8145A0A1C891}" destId="{D7594648-FFED-43FF-AA35-AB4C4F91B3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FF18-C06E-426E-8FE0-ED221B7D0BFB}">
      <dsp:nvSpPr>
        <dsp:cNvPr id="0" name=""/>
        <dsp:cNvSpPr/>
      </dsp:nvSpPr>
      <dsp:spPr>
        <a:xfrm>
          <a:off x="0" y="18715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ptos Display" panose="02110004020202020204"/>
            </a:rPr>
            <a:t>Inclusion Criteria</a:t>
          </a:r>
          <a:endParaRPr lang="en-US" sz="2700" kern="1200"/>
        </a:p>
      </dsp:txBody>
      <dsp:txXfrm>
        <a:off x="0" y="18715"/>
        <a:ext cx="4913783" cy="777600"/>
      </dsp:txXfrm>
    </dsp:sp>
    <dsp:sp modelId="{3279CC2F-FF53-4008-B9AB-F056C345A0F1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Refers to recommendation systems within social networks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It presents original content or systematic reviews of articles.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/>
            <a:t>Published in peer-reviewed journals or at conferences.</a:t>
          </a:r>
          <a:endParaRPr lang="en-US" sz="2700" kern="1200"/>
        </a:p>
      </dsp:txBody>
      <dsp:txXfrm>
        <a:off x="51" y="785709"/>
        <a:ext cx="4913783" cy="3557520"/>
      </dsp:txXfrm>
    </dsp:sp>
    <dsp:sp modelId="{5E804028-30D4-4455-8561-12637C4B3E45}">
      <dsp:nvSpPr>
        <dsp:cNvPr id="0" name=""/>
        <dsp:cNvSpPr/>
      </dsp:nvSpPr>
      <dsp:spPr>
        <a:xfrm>
          <a:off x="5601814" y="27774"/>
          <a:ext cx="491378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ptos Display" panose="02110004020202020204"/>
            </a:rPr>
            <a:t>Exclusion Criteria</a:t>
          </a:r>
          <a:endParaRPr lang="en-US" sz="2700" kern="1200"/>
        </a:p>
      </dsp:txBody>
      <dsp:txXfrm>
        <a:off x="5601814" y="27774"/>
        <a:ext cx="4913783" cy="777600"/>
      </dsp:txXfrm>
    </dsp:sp>
    <dsp:sp modelId="{D7594648-FFED-43FF-AA35-AB4C4F91B39D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The article is not written in English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The focus of the article was not recommendation systems or social networks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b="0" i="0" kern="1200" err="1"/>
            <a:t>They</a:t>
          </a:r>
          <a:r>
            <a:rPr lang="pt-PT" sz="2700" b="0" i="0" kern="1200"/>
            <a:t> are </a:t>
          </a:r>
          <a:r>
            <a:rPr lang="pt-PT" sz="2700" b="0" i="0" kern="1200" err="1"/>
            <a:t>not</a:t>
          </a:r>
          <a:r>
            <a:rPr lang="pt-PT" sz="2700" b="0" i="0" kern="1200"/>
            <a:t> research articles or systematic reviews.</a:t>
          </a:r>
          <a:endParaRPr lang="en-US" sz="2700" kern="1200"/>
        </a:p>
      </dsp:txBody>
      <dsp:txXfrm>
        <a:off x="5601764" y="785709"/>
        <a:ext cx="4913783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69E9-7E55-4FDF-B835-84D178B4B167}" type="datetimeFigureOut">
              <a:t>03/04/2024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DB3E4-072E-467D-8270-C60246C1A89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Content-Based Filtering: </a:t>
            </a:r>
            <a:r>
              <a:rPr lang="en-US" err="1">
                <a:ea typeface="Calibri"/>
                <a:cs typeface="Calibri"/>
              </a:rPr>
              <a:t>Recomendação</a:t>
            </a:r>
            <a:r>
              <a:rPr lang="en-US">
                <a:ea typeface="Calibri"/>
                <a:cs typeface="Calibri"/>
              </a:rPr>
              <a:t> de um item com base </a:t>
            </a:r>
            <a:r>
              <a:rPr lang="en-US" err="1">
                <a:ea typeface="Calibri"/>
                <a:cs typeface="Calibri"/>
              </a:rPr>
              <a:t>em</a:t>
            </a:r>
            <a:r>
              <a:rPr lang="en-US">
                <a:ea typeface="Calibri"/>
                <a:cs typeface="Calibri"/>
              </a:rPr>
              <a:t> items </a:t>
            </a:r>
            <a:r>
              <a:rPr lang="en-US" err="1">
                <a:ea typeface="Calibri"/>
                <a:cs typeface="Calibri"/>
              </a:rPr>
              <a:t>semelhantes</a:t>
            </a:r>
            <a:r>
              <a:rPr lang="en-US">
                <a:ea typeface="Calibri"/>
                <a:cs typeface="Calibri"/>
              </a:rPr>
              <a:t> que um </a:t>
            </a:r>
            <a:r>
              <a:rPr lang="en-US" err="1">
                <a:ea typeface="Calibri"/>
                <a:cs typeface="Calibri"/>
              </a:rPr>
              <a:t>utilizador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gostou</a:t>
            </a:r>
            <a:r>
              <a:rPr lang="en-US">
                <a:ea typeface="Calibri"/>
                <a:cs typeface="Calibri"/>
              </a:rPr>
              <a:t> no passado.</a:t>
            </a:r>
          </a:p>
          <a:p>
            <a:r>
              <a:rPr lang="en-US">
                <a:ea typeface="Calibri"/>
                <a:cs typeface="Calibri"/>
              </a:rPr>
              <a:t>Collaborative Filtering: Interações </a:t>
            </a:r>
            <a:r>
              <a:rPr lang="en-US" err="1">
                <a:ea typeface="Calibri"/>
                <a:cs typeface="Calibri"/>
              </a:rPr>
              <a:t>semelhantes</a:t>
            </a:r>
            <a:r>
              <a:rPr lang="en-US">
                <a:ea typeface="Calibri"/>
                <a:cs typeface="Calibri"/>
              </a:rPr>
              <a:t> de outros </a:t>
            </a:r>
            <a:r>
              <a:rPr lang="en-US" err="1">
                <a:ea typeface="Calibri"/>
                <a:cs typeface="Calibri"/>
              </a:rPr>
              <a:t>utilizadores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>
                <a:ea typeface="Calibri"/>
                <a:cs typeface="Calibri"/>
              </a:rPr>
              <a:t>Demographic Filtering: </a:t>
            </a:r>
            <a:r>
              <a:rPr lang="en-US" err="1">
                <a:ea typeface="Calibri"/>
                <a:cs typeface="Calibri"/>
              </a:rPr>
              <a:t>Utilização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atributos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demográficos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como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idade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género</a:t>
            </a:r>
            <a:r>
              <a:rPr lang="en-US">
                <a:ea typeface="Calibri"/>
                <a:cs typeface="Calibri"/>
              </a:rPr>
              <a:t> para </a:t>
            </a:r>
            <a:r>
              <a:rPr lang="en-US" err="1">
                <a:ea typeface="Calibri"/>
                <a:cs typeface="Calibri"/>
              </a:rPr>
              <a:t>recomendações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Hybrid Approach: </a:t>
            </a:r>
            <a:r>
              <a:rPr lang="en-US" err="1">
                <a:ea typeface="Calibri"/>
                <a:cs typeface="Calibri"/>
              </a:rPr>
              <a:t>Combinação</a:t>
            </a:r>
            <a:r>
              <a:rPr lang="en-US">
                <a:ea typeface="Calibri"/>
                <a:cs typeface="Calibri"/>
              </a:rPr>
              <a:t> de duas </a:t>
            </a:r>
            <a:r>
              <a:rPr lang="en-US" err="1">
                <a:ea typeface="Calibri"/>
                <a:cs typeface="Calibri"/>
              </a:rPr>
              <a:t>ou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mais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técnicas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Context-Aware Recommendation: </a:t>
            </a:r>
            <a:r>
              <a:rPr lang="en-US" err="1">
                <a:ea typeface="Calibri"/>
                <a:cs typeface="Calibri"/>
              </a:rPr>
              <a:t>Utilização</a:t>
            </a:r>
            <a:r>
              <a:rPr lang="en-US">
                <a:ea typeface="Calibri"/>
                <a:cs typeface="Calibri"/>
              </a:rPr>
              <a:t> do </a:t>
            </a:r>
            <a:r>
              <a:rPr lang="en-US" err="1">
                <a:ea typeface="Calibri"/>
                <a:cs typeface="Calibri"/>
              </a:rPr>
              <a:t>contexto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atual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como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localização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ou</a:t>
            </a:r>
            <a:r>
              <a:rPr lang="en-US">
                <a:ea typeface="Calibri"/>
                <a:cs typeface="Calibri"/>
              </a:rPr>
              <a:t> hora do </a:t>
            </a:r>
            <a:r>
              <a:rPr lang="en-US" err="1">
                <a:ea typeface="Calibri"/>
                <a:cs typeface="Calibri"/>
              </a:rPr>
              <a:t>dia</a:t>
            </a:r>
            <a:r>
              <a:rPr lang="en-US">
                <a:ea typeface="Calibri"/>
                <a:cs typeface="Calibri"/>
              </a:rPr>
              <a:t> para </a:t>
            </a:r>
            <a:r>
              <a:rPr lang="en-US" err="1">
                <a:ea typeface="Calibri"/>
                <a:cs typeface="Calibri"/>
              </a:rPr>
              <a:t>fazer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recomendações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Knowledge-Based Recommendation: </a:t>
            </a:r>
            <a:r>
              <a:rPr lang="en-US" err="1">
                <a:ea typeface="Calibri"/>
                <a:cs typeface="Calibri"/>
              </a:rPr>
              <a:t>Consideração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informações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sobre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itens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características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ou</a:t>
            </a:r>
            <a:r>
              <a:rPr lang="en-US">
                <a:ea typeface="Calibri"/>
                <a:cs typeface="Calibri"/>
              </a:rPr>
              <a:t> metadados.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DB3E4-072E-467D-8270-C60246C1A89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Black Box: Falta de </a:t>
            </a:r>
            <a:r>
              <a:rPr lang="en-US" err="1">
                <a:ea typeface="Calibri"/>
                <a:cs typeface="Calibri"/>
              </a:rPr>
              <a:t>transparência</a:t>
            </a:r>
            <a:r>
              <a:rPr lang="en-US">
                <a:ea typeface="Calibri"/>
                <a:cs typeface="Calibri"/>
              </a:rPr>
              <a:t> no </a:t>
            </a:r>
            <a:r>
              <a:rPr lang="en-US" err="1">
                <a:ea typeface="Calibri"/>
                <a:cs typeface="Calibri"/>
              </a:rPr>
              <a:t>algoritmo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utilizado</a:t>
            </a:r>
            <a:r>
              <a:rPr lang="en-US">
                <a:ea typeface="Calibri"/>
                <a:cs typeface="Calibri"/>
              </a:rPr>
              <a:t> para </a:t>
            </a:r>
            <a:r>
              <a:rPr lang="en-US" err="1">
                <a:ea typeface="Calibri"/>
                <a:cs typeface="Calibri"/>
              </a:rPr>
              <a:t>recomendações</a:t>
            </a:r>
            <a:r>
              <a:rPr lang="en-US">
                <a:ea typeface="Calibri"/>
                <a:cs typeface="Calibri"/>
              </a:rPr>
              <a:t>, o que </a:t>
            </a:r>
            <a:r>
              <a:rPr lang="en-US" err="1">
                <a:ea typeface="Calibri"/>
                <a:cs typeface="Calibri"/>
              </a:rPr>
              <a:t>pode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levar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uma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falta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confiança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parte</a:t>
            </a:r>
            <a:r>
              <a:rPr lang="en-US">
                <a:ea typeface="Calibri"/>
                <a:cs typeface="Calibri"/>
              </a:rPr>
              <a:t> dos </a:t>
            </a:r>
            <a:r>
              <a:rPr lang="en-US" err="1">
                <a:ea typeface="Calibri"/>
                <a:cs typeface="Calibri"/>
              </a:rPr>
              <a:t>utilizadores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Long Tail: </a:t>
            </a:r>
            <a:r>
              <a:rPr lang="en-US" err="1">
                <a:ea typeface="Calibri"/>
                <a:cs typeface="Calibri"/>
              </a:rPr>
              <a:t>Distribuição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desiquilibrada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onde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existem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poucos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itens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muito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recomendados</a:t>
            </a:r>
            <a:r>
              <a:rPr lang="en-US">
                <a:ea typeface="Calibri"/>
                <a:cs typeface="Calibri"/>
              </a:rPr>
              <a:t> e </a:t>
            </a:r>
            <a:r>
              <a:rPr lang="en-US" err="1">
                <a:ea typeface="Calibri"/>
                <a:cs typeface="Calibri"/>
              </a:rPr>
              <a:t>muitos</a:t>
            </a:r>
            <a:r>
              <a:rPr lang="en-US">
                <a:ea typeface="Calibri"/>
                <a:cs typeface="Calibri"/>
              </a:rPr>
              <a:t> itens pouco recomendados</a:t>
            </a:r>
          </a:p>
          <a:p>
            <a:r>
              <a:rPr lang="en-US">
                <a:ea typeface="Calibri"/>
                <a:cs typeface="Calibri"/>
              </a:rPr>
              <a:t>Cold Start: </a:t>
            </a:r>
            <a:r>
              <a:rPr lang="en-US" err="1">
                <a:ea typeface="Calibri"/>
                <a:cs typeface="Calibri"/>
              </a:rPr>
              <a:t>Desafio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fazer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recomendações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novos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utilizadores</a:t>
            </a:r>
            <a:r>
              <a:rPr lang="en-US">
                <a:ea typeface="Calibri"/>
                <a:cs typeface="Calibri"/>
              </a:rPr>
              <a:t> que </a:t>
            </a:r>
            <a:r>
              <a:rPr lang="en-US" err="1">
                <a:ea typeface="Calibri"/>
                <a:cs typeface="Calibri"/>
              </a:rPr>
              <a:t>têm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poucas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nenhumas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informações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Sparsity: É </a:t>
            </a:r>
            <a:r>
              <a:rPr lang="en-US" err="1">
                <a:ea typeface="Calibri"/>
                <a:cs typeface="Calibri"/>
              </a:rPr>
              <a:t>caracterizada</a:t>
            </a:r>
            <a:r>
              <a:rPr lang="en-US">
                <a:ea typeface="Calibri"/>
                <a:cs typeface="Calibri"/>
              </a:rPr>
              <a:t> pela </a:t>
            </a:r>
            <a:r>
              <a:rPr lang="en-US" err="1">
                <a:ea typeface="Calibri"/>
                <a:cs typeface="Calibri"/>
              </a:rPr>
              <a:t>ausência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interações</a:t>
            </a:r>
            <a:r>
              <a:rPr lang="en-US">
                <a:ea typeface="Calibri"/>
                <a:cs typeface="Calibri"/>
              </a:rPr>
              <a:t> entre </a:t>
            </a:r>
            <a:r>
              <a:rPr lang="en-US" err="1">
                <a:ea typeface="Calibri"/>
                <a:cs typeface="Calibri"/>
              </a:rPr>
              <a:t>utilizadores</a:t>
            </a:r>
            <a:r>
              <a:rPr lang="en-US">
                <a:ea typeface="Calibri"/>
                <a:cs typeface="Calibri"/>
              </a:rPr>
              <a:t> e items, o que </a:t>
            </a:r>
            <a:r>
              <a:rPr lang="en-US" err="1">
                <a:ea typeface="Calibri"/>
                <a:cs typeface="Calibri"/>
              </a:rPr>
              <a:t>pode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dificultar</a:t>
            </a:r>
            <a:r>
              <a:rPr lang="en-US">
                <a:ea typeface="Calibri"/>
                <a:cs typeface="Calibri"/>
              </a:rPr>
              <a:t> as </a:t>
            </a:r>
            <a:r>
              <a:rPr lang="en-US" err="1">
                <a:ea typeface="Calibri"/>
                <a:cs typeface="Calibri"/>
              </a:rPr>
              <a:t>recomendações</a:t>
            </a:r>
            <a:r>
              <a:rPr lang="en-US">
                <a:ea typeface="Calibri"/>
                <a:cs typeface="Calibri"/>
              </a:rPr>
              <a:t> quando </a:t>
            </a:r>
            <a:r>
              <a:rPr lang="en-US" err="1">
                <a:ea typeface="Calibri"/>
                <a:cs typeface="Calibri"/>
              </a:rPr>
              <a:t>muitos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itens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têm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poucas</a:t>
            </a:r>
            <a:r>
              <a:rPr lang="en-US">
                <a:ea typeface="Calibri"/>
                <a:cs typeface="Calibri"/>
              </a:rPr>
              <a:t> interações</a:t>
            </a:r>
          </a:p>
          <a:p>
            <a:r>
              <a:rPr lang="en-US" err="1">
                <a:ea typeface="Calibri"/>
                <a:cs typeface="Calibri"/>
              </a:rPr>
              <a:t>Análise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limitada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conteúdo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acontecer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quando</a:t>
            </a:r>
            <a:r>
              <a:rPr lang="en-US">
                <a:ea typeface="Calibri"/>
                <a:cs typeface="Calibri"/>
              </a:rPr>
              <a:t> as </a:t>
            </a:r>
            <a:r>
              <a:rPr lang="en-US" err="1">
                <a:ea typeface="Calibri"/>
                <a:cs typeface="Calibri"/>
              </a:rPr>
              <a:t>recomendações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têm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conta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características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importantes</a:t>
            </a:r>
            <a:r>
              <a:rPr lang="en-US">
                <a:ea typeface="Calibri"/>
                <a:cs typeface="Calibri"/>
              </a:rPr>
              <a:t> do </a:t>
            </a:r>
            <a:r>
              <a:rPr lang="en-US" err="1">
                <a:ea typeface="Calibri"/>
                <a:cs typeface="Calibri"/>
              </a:rPr>
              <a:t>conteúdo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destes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 err="1">
                <a:ea typeface="Calibri"/>
                <a:cs typeface="Calibri"/>
              </a:rPr>
              <a:t>Especialização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excessiva</a:t>
            </a:r>
            <a:r>
              <a:rPr lang="en-US">
                <a:ea typeface="Calibri"/>
                <a:cs typeface="Calibri"/>
              </a:rPr>
              <a:t>: </a:t>
            </a:r>
            <a:r>
              <a:rPr lang="en-US" err="1">
                <a:ea typeface="Calibri"/>
                <a:cs typeface="Calibri"/>
              </a:rPr>
              <a:t>ocorre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quando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sistemas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recomendação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fazem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recomendações</a:t>
            </a:r>
            <a:r>
              <a:rPr lang="en-US">
                <a:ea typeface="Calibri"/>
                <a:cs typeface="Calibri"/>
              </a:rPr>
              <a:t> a um </a:t>
            </a:r>
            <a:r>
              <a:rPr lang="en-US" err="1">
                <a:ea typeface="Calibri"/>
                <a:cs typeface="Calibri"/>
              </a:rPr>
              <a:t>tipo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único</a:t>
            </a:r>
            <a:r>
              <a:rPr lang="en-US">
                <a:ea typeface="Calibri"/>
                <a:cs typeface="Calibri"/>
              </a:rPr>
              <a:t> de item, ignorando a </a:t>
            </a:r>
            <a:r>
              <a:rPr lang="en-US" err="1">
                <a:ea typeface="Calibri"/>
                <a:cs typeface="Calibri"/>
              </a:rPr>
              <a:t>diversidade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preferencias</a:t>
            </a:r>
            <a:r>
              <a:rPr lang="en-US">
                <a:ea typeface="Calibri"/>
                <a:cs typeface="Calibri"/>
              </a:rPr>
              <a:t> que o utilizador pode ter</a:t>
            </a:r>
          </a:p>
          <a:p>
            <a:r>
              <a:rPr lang="en-US" err="1">
                <a:ea typeface="Calibri"/>
                <a:cs typeface="Calibri"/>
              </a:rPr>
              <a:t>Problemas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escabilidade</a:t>
            </a:r>
            <a:r>
              <a:rPr lang="en-US">
                <a:ea typeface="Calibri"/>
                <a:cs typeface="Calibri"/>
              </a:rPr>
              <a:t>: Quando </a:t>
            </a:r>
            <a:r>
              <a:rPr lang="en-US" err="1">
                <a:ea typeface="Calibri"/>
                <a:cs typeface="Calibri"/>
              </a:rPr>
              <a:t>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sistemas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recomendação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começam</a:t>
            </a:r>
            <a:r>
              <a:rPr lang="en-US">
                <a:ea typeface="Calibri"/>
                <a:cs typeface="Calibri"/>
              </a:rPr>
              <a:t> a lidar com </a:t>
            </a:r>
            <a:r>
              <a:rPr lang="en-US" err="1">
                <a:ea typeface="Calibri"/>
                <a:cs typeface="Calibri"/>
              </a:rPr>
              <a:t>cada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vez</a:t>
            </a:r>
            <a:r>
              <a:rPr lang="en-US">
                <a:ea typeface="Calibri"/>
                <a:cs typeface="Calibri"/>
              </a:rPr>
              <a:t> conjuntos </a:t>
            </a:r>
            <a:r>
              <a:rPr lang="en-US" err="1">
                <a:ea typeface="Calibri"/>
                <a:cs typeface="Calibri"/>
              </a:rPr>
              <a:t>maiores</a:t>
            </a:r>
            <a:r>
              <a:rPr lang="en-US">
                <a:ea typeface="Calibri"/>
                <a:cs typeface="Calibri"/>
              </a:rPr>
              <a:t> de dados e </a:t>
            </a:r>
            <a:r>
              <a:rPr lang="en-US" err="1">
                <a:ea typeface="Calibri"/>
                <a:cs typeface="Calibri"/>
              </a:rPr>
              <a:t>utilizadores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pode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levar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problemas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desempenho</a:t>
            </a:r>
            <a:r>
              <a:rPr lang="en-US">
                <a:ea typeface="Calibri"/>
                <a:cs typeface="Calibri"/>
              </a:rPr>
              <a:t> e </a:t>
            </a:r>
            <a:r>
              <a:rPr lang="en-US" err="1">
                <a:ea typeface="Calibri"/>
                <a:cs typeface="Calibri"/>
              </a:rPr>
              <a:t>eficiência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Black </a:t>
            </a:r>
            <a:r>
              <a:rPr lang="en-US" err="1">
                <a:ea typeface="Calibri"/>
                <a:cs typeface="Calibri"/>
              </a:rPr>
              <a:t>Sheep:</a:t>
            </a:r>
            <a:r>
              <a:rPr lang="en-US" err="1"/>
              <a:t>Problema</a:t>
            </a:r>
            <a:r>
              <a:rPr lang="en-US"/>
              <a:t> que se </a:t>
            </a:r>
            <a:r>
              <a:rPr lang="en-US" err="1"/>
              <a:t>prende</a:t>
            </a:r>
            <a:r>
              <a:rPr lang="en-US"/>
              <a:t> com a </a:t>
            </a:r>
            <a:r>
              <a:rPr lang="en-US" err="1"/>
              <a:t>não</a:t>
            </a:r>
            <a:r>
              <a:rPr lang="en-US"/>
              <a:t> </a:t>
            </a:r>
            <a:r>
              <a:rPr lang="en-US" err="1"/>
              <a:t>existência</a:t>
            </a:r>
            <a:r>
              <a:rPr lang="en-US"/>
              <a:t> de um </a:t>
            </a:r>
            <a:r>
              <a:rPr lang="en-US" err="1"/>
              <a:t>padrão</a:t>
            </a:r>
            <a:r>
              <a:rPr lang="en-US"/>
              <a:t> </a:t>
            </a:r>
            <a:r>
              <a:rPr lang="en-US" err="1"/>
              <a:t>igual</a:t>
            </a:r>
            <a:r>
              <a:rPr lang="en-US"/>
              <a:t> </a:t>
            </a:r>
            <a:r>
              <a:rPr lang="en-US" err="1"/>
              <a:t>aos</a:t>
            </a:r>
            <a:r>
              <a:rPr lang="en-US"/>
              <a:t> </a:t>
            </a:r>
            <a:r>
              <a:rPr lang="en-US" err="1"/>
              <a:t>demais</a:t>
            </a:r>
            <a:r>
              <a:rPr lang="en-US"/>
              <a:t> </a:t>
            </a:r>
            <a:r>
              <a:rPr lang="en-US" err="1"/>
              <a:t>utilizadores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DB3E4-072E-467D-8270-C60246C1A89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DB3E4-072E-467D-8270-C60246C1A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Incorporação</a:t>
            </a:r>
            <a:r>
              <a:rPr lang="en-US"/>
              <a:t> de </a:t>
            </a:r>
            <a:r>
              <a:rPr lang="en-US" err="1"/>
              <a:t>diversos</a:t>
            </a:r>
            <a:r>
              <a:rPr lang="en-US"/>
              <a:t> </a:t>
            </a:r>
            <a:r>
              <a:rPr lang="en-US" err="1"/>
              <a:t>sinais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cliques, tempo de </a:t>
            </a:r>
            <a:r>
              <a:rPr lang="en-US" err="1"/>
              <a:t>visualização</a:t>
            </a:r>
            <a:r>
              <a:rPr lang="en-US"/>
              <a:t>, </a:t>
            </a:r>
            <a:r>
              <a:rPr lang="en-US" err="1"/>
              <a:t>partilhas</a:t>
            </a:r>
            <a:r>
              <a:rPr lang="en-US"/>
              <a:t> e </a:t>
            </a:r>
            <a:r>
              <a:rPr lang="en-US" err="1"/>
              <a:t>curtidas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n-US" err="1"/>
              <a:t>preferências</a:t>
            </a:r>
            <a:r>
              <a:rPr lang="en-US"/>
              <a:t> do </a:t>
            </a:r>
            <a:r>
              <a:rPr lang="en-US" err="1"/>
              <a:t>utilizador</a:t>
            </a:r>
            <a:r>
              <a:rPr lang="en-US"/>
              <a:t> para </a:t>
            </a:r>
            <a:r>
              <a:rPr lang="en-US" err="1"/>
              <a:t>recomendações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. Nesta rede social é </a:t>
            </a:r>
            <a:r>
              <a:rPr lang="en-US" err="1"/>
              <a:t>claramente</a:t>
            </a:r>
            <a:r>
              <a:rPr lang="en-US"/>
              <a:t> </a:t>
            </a:r>
            <a:r>
              <a:rPr lang="en-US" err="1"/>
              <a:t>utilizado</a:t>
            </a:r>
            <a:r>
              <a:rPr lang="en-US"/>
              <a:t> um </a:t>
            </a:r>
            <a:r>
              <a:rPr lang="en-US" err="1"/>
              <a:t>algoritmo</a:t>
            </a:r>
            <a:r>
              <a:rPr lang="en-US"/>
              <a:t> </a:t>
            </a:r>
            <a:r>
              <a:rPr lang="en-US" err="1"/>
              <a:t>híbrido</a:t>
            </a:r>
            <a:r>
              <a:rPr lang="en-US"/>
              <a:t> entre o Collaborative Filtering e o Context-Based, </a:t>
            </a:r>
            <a:r>
              <a:rPr lang="en-US" err="1"/>
              <a:t>já</a:t>
            </a:r>
            <a:r>
              <a:rPr lang="en-US"/>
              <a:t> que </a:t>
            </a:r>
            <a:r>
              <a:rPr lang="en-US" err="1"/>
              <a:t>por</a:t>
            </a:r>
            <a:r>
              <a:rPr lang="en-US"/>
              <a:t> um </a:t>
            </a:r>
            <a:r>
              <a:rPr lang="en-US" err="1"/>
              <a:t>lado</a:t>
            </a:r>
            <a:r>
              <a:rPr lang="en-US"/>
              <a:t> </a:t>
            </a:r>
            <a:r>
              <a:rPr lang="en-US" err="1"/>
              <a:t>existe</a:t>
            </a:r>
            <a:r>
              <a:rPr lang="en-US"/>
              <a:t> um </a:t>
            </a:r>
            <a:r>
              <a:rPr lang="en-US" err="1"/>
              <a:t>ênfase</a:t>
            </a:r>
            <a:r>
              <a:rPr lang="en-US"/>
              <a:t>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do tempo de </a:t>
            </a:r>
            <a:r>
              <a:rPr lang="en-US" err="1"/>
              <a:t>visualização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vídeo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parte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utilizador</a:t>
            </a:r>
            <a:r>
              <a:rPr lang="en-US"/>
              <a:t> para as </a:t>
            </a:r>
            <a:r>
              <a:rPr lang="en-US" err="1"/>
              <a:t>recomendações</a:t>
            </a:r>
            <a:r>
              <a:rPr lang="en-US"/>
              <a:t>, mas </a:t>
            </a:r>
            <a:r>
              <a:rPr lang="en-US" err="1"/>
              <a:t>por</a:t>
            </a:r>
            <a:r>
              <a:rPr lang="en-US"/>
              <a:t> outro, o facto de um </a:t>
            </a:r>
            <a:r>
              <a:rPr lang="en-US" err="1"/>
              <a:t>utilizador</a:t>
            </a:r>
            <a:r>
              <a:rPr lang="en-US"/>
              <a:t> 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exemplo</a:t>
            </a:r>
            <a:r>
              <a:rPr lang="en-US"/>
              <a:t> usar um "like" num </a:t>
            </a:r>
            <a:r>
              <a:rPr lang="en-US" err="1"/>
              <a:t>vídeo</a:t>
            </a:r>
            <a:r>
              <a:rPr lang="en-US"/>
              <a:t>,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associá</a:t>
            </a:r>
            <a:r>
              <a:rPr lang="en-US"/>
              <a:t>-lo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perfil</a:t>
            </a:r>
            <a:r>
              <a:rPr lang="en-US"/>
              <a:t> de outros </a:t>
            </a:r>
            <a:r>
              <a:rPr lang="en-US" err="1"/>
              <a:t>utilizadores</a:t>
            </a:r>
            <a:r>
              <a:rPr lang="en-US"/>
              <a:t> que </a:t>
            </a:r>
            <a:r>
              <a:rPr lang="en-US" err="1"/>
              <a:t>fizeram</a:t>
            </a:r>
            <a:r>
              <a:rPr lang="en-US"/>
              <a:t> o </a:t>
            </a:r>
            <a:r>
              <a:rPr lang="en-US" err="1"/>
              <a:t>mesmo</a:t>
            </a:r>
            <a:r>
              <a:rPr lang="en-US"/>
              <a:t>. Por outro </a:t>
            </a:r>
            <a:r>
              <a:rPr lang="en-US" err="1"/>
              <a:t>lado</a:t>
            </a:r>
            <a:r>
              <a:rPr lang="en-US"/>
              <a:t> o </a:t>
            </a:r>
            <a:r>
              <a:rPr lang="en-US" err="1"/>
              <a:t>Youtube</a:t>
            </a:r>
            <a:r>
              <a:rPr lang="en-US"/>
              <a:t> </a:t>
            </a:r>
            <a:r>
              <a:rPr lang="en-US" err="1"/>
              <a:t>também</a:t>
            </a:r>
            <a:r>
              <a:rPr lang="en-US"/>
              <a:t> </a:t>
            </a:r>
            <a:r>
              <a:rPr lang="en-US" err="1"/>
              <a:t>promove</a:t>
            </a:r>
            <a:r>
              <a:rPr lang="en-US"/>
              <a:t> a </a:t>
            </a:r>
            <a:r>
              <a:rPr lang="en-US" err="1"/>
              <a:t>responsabilidade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recomendação</a:t>
            </a:r>
            <a:r>
              <a:rPr lang="en-US"/>
              <a:t> de </a:t>
            </a:r>
            <a:r>
              <a:rPr lang="en-US" err="1"/>
              <a:t>conteúdo</a:t>
            </a:r>
            <a:r>
              <a:rPr lang="en-US"/>
              <a:t> </a:t>
            </a:r>
            <a:r>
              <a:rPr lang="en-US" err="1"/>
              <a:t>através</a:t>
            </a:r>
            <a:r>
              <a:rPr lang="en-US"/>
              <a:t> de duas </a:t>
            </a:r>
            <a:r>
              <a:rPr lang="en-US" err="1"/>
              <a:t>formas</a:t>
            </a:r>
            <a:r>
              <a:rPr lang="en-US"/>
              <a:t>: </a:t>
            </a:r>
            <a:r>
              <a:rPr lang="en-US" err="1"/>
              <a:t>recorrendo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uso</a:t>
            </a:r>
            <a:r>
              <a:rPr lang="en-US"/>
              <a:t> de </a:t>
            </a:r>
            <a:r>
              <a:rPr lang="en-US" err="1"/>
              <a:t>classificadores</a:t>
            </a:r>
            <a:r>
              <a:rPr lang="en-US"/>
              <a:t> para </a:t>
            </a:r>
            <a:r>
              <a:rPr lang="en-US" err="1"/>
              <a:t>identificar</a:t>
            </a:r>
            <a:r>
              <a:rPr lang="en-US"/>
              <a:t> e </a:t>
            </a:r>
            <a:r>
              <a:rPr lang="en-US" err="1"/>
              <a:t>mitigar</a:t>
            </a:r>
            <a:r>
              <a:rPr lang="en-US"/>
              <a:t> </a:t>
            </a:r>
            <a:r>
              <a:rPr lang="en-US" err="1"/>
              <a:t>conteúdo</a:t>
            </a:r>
            <a:r>
              <a:rPr lang="en-US"/>
              <a:t> prejudicial e procedendo a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valiação</a:t>
            </a:r>
            <a:r>
              <a:rPr lang="en-US"/>
              <a:t> </a:t>
            </a:r>
            <a:r>
              <a:rPr lang="en-US" err="1"/>
              <a:t>humana</a:t>
            </a:r>
            <a:r>
              <a:rPr lang="en-US"/>
              <a:t> para a </a:t>
            </a:r>
            <a:r>
              <a:rPr lang="en-US" err="1"/>
              <a:t>recomendação</a:t>
            </a:r>
            <a:r>
              <a:rPr lang="en-US"/>
              <a:t> de </a:t>
            </a:r>
            <a:r>
              <a:rPr lang="en-US" err="1"/>
              <a:t>conteúdo</a:t>
            </a:r>
            <a:r>
              <a:rPr lang="en-US"/>
              <a:t> </a:t>
            </a:r>
            <a:r>
              <a:rPr lang="en-US" err="1"/>
              <a:t>confiável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DB3E4-072E-467D-8270-C60246C1A892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algoritmos</a:t>
            </a:r>
            <a:r>
              <a:rPr lang="en-US"/>
              <a:t> </a:t>
            </a:r>
            <a:r>
              <a:rPr lang="en-US" err="1"/>
              <a:t>destas</a:t>
            </a:r>
            <a:r>
              <a:rPr lang="en-US"/>
              <a:t> redes </a:t>
            </a:r>
            <a:r>
              <a:rPr lang="en-US" err="1"/>
              <a:t>sociais</a:t>
            </a:r>
            <a:r>
              <a:rPr lang="en-US"/>
              <a:t> </a:t>
            </a:r>
            <a:r>
              <a:rPr lang="en-US" err="1"/>
              <a:t>são</a:t>
            </a:r>
            <a:r>
              <a:rPr lang="en-US"/>
              <a:t> </a:t>
            </a:r>
            <a:r>
              <a:rPr lang="en-US" err="1"/>
              <a:t>fundamentais</a:t>
            </a:r>
            <a:r>
              <a:rPr lang="en-US"/>
              <a:t> para </a:t>
            </a:r>
            <a:r>
              <a:rPr lang="en-US" err="1"/>
              <a:t>manter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seus</a:t>
            </a:r>
            <a:r>
              <a:rPr lang="en-US"/>
              <a:t> </a:t>
            </a:r>
            <a:r>
              <a:rPr lang="en-US" err="1"/>
              <a:t>utilizadores</a:t>
            </a:r>
            <a:r>
              <a:rPr lang="en-US"/>
              <a:t> </a:t>
            </a:r>
            <a:r>
              <a:rPr lang="en-US" err="1"/>
              <a:t>ativos</a:t>
            </a:r>
            <a:r>
              <a:rPr lang="en-US"/>
              <a:t> </a:t>
            </a:r>
            <a:r>
              <a:rPr lang="en-US" err="1"/>
              <a:t>nestas</a:t>
            </a:r>
            <a:r>
              <a:rPr lang="en-US"/>
              <a:t>: </a:t>
            </a:r>
            <a:r>
              <a:rPr lang="en-US" err="1"/>
              <a:t>maior</a:t>
            </a:r>
            <a:r>
              <a:rPr lang="en-US"/>
              <a:t> tempo de </a:t>
            </a:r>
            <a:r>
              <a:rPr lang="en-US" err="1"/>
              <a:t>sessão</a:t>
            </a:r>
            <a:r>
              <a:rPr lang="en-US"/>
              <a:t> dos </a:t>
            </a:r>
            <a:r>
              <a:rPr lang="en-US" err="1"/>
              <a:t>utilizadores</a:t>
            </a:r>
            <a:r>
              <a:rPr lang="en-US"/>
              <a:t> </a:t>
            </a:r>
            <a:r>
              <a:rPr lang="en-US" err="1"/>
              <a:t>traduz</a:t>
            </a:r>
            <a:r>
              <a:rPr lang="en-US"/>
              <a:t>-se </a:t>
            </a:r>
            <a:r>
              <a:rPr lang="en-US" err="1"/>
              <a:t>em</a:t>
            </a:r>
            <a:r>
              <a:rPr lang="en-US"/>
              <a:t> </a:t>
            </a:r>
            <a:r>
              <a:rPr lang="en-US" err="1"/>
              <a:t>mais</a:t>
            </a:r>
            <a:r>
              <a:rPr lang="en-US"/>
              <a:t> </a:t>
            </a:r>
            <a:r>
              <a:rPr lang="en-US" err="1"/>
              <a:t>lucro</a:t>
            </a:r>
            <a:r>
              <a:rPr lang="en-US"/>
              <a:t> para </a:t>
            </a:r>
            <a:r>
              <a:rPr lang="en-US" err="1"/>
              <a:t>estas</a:t>
            </a:r>
            <a:r>
              <a:rPr lang="en-US"/>
              <a:t> </a:t>
            </a:r>
            <a:r>
              <a:rPr lang="en-US" err="1"/>
              <a:t>plataformas</a:t>
            </a:r>
            <a:r>
              <a:rPr lang="en-US"/>
              <a:t>.     É </a:t>
            </a:r>
            <a:r>
              <a:rPr lang="en-US" err="1"/>
              <a:t>importante</a:t>
            </a:r>
            <a:r>
              <a:rPr lang="en-US"/>
              <a:t> saber lidar com </a:t>
            </a:r>
            <a:r>
              <a:rPr lang="en-US" err="1"/>
              <a:t>problemas</a:t>
            </a:r>
            <a:r>
              <a:rPr lang="en-US"/>
              <a:t> </a:t>
            </a:r>
            <a:r>
              <a:rPr lang="en-US" err="1"/>
              <a:t>como</a:t>
            </a:r>
            <a:r>
              <a:rPr lang="en-US"/>
              <a:t> o "cold-start", </a:t>
            </a:r>
            <a:r>
              <a:rPr lang="en-US" err="1"/>
              <a:t>ou</a:t>
            </a:r>
            <a:r>
              <a:rPr lang="en-US"/>
              <a:t> o "black sheep".     O </a:t>
            </a:r>
            <a:r>
              <a:rPr lang="en-US" err="1"/>
              <a:t>desenvolvimento</a:t>
            </a:r>
            <a:r>
              <a:rPr lang="en-US"/>
              <a:t> dos </a:t>
            </a:r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recomendação</a:t>
            </a:r>
            <a:r>
              <a:rPr lang="en-US"/>
              <a:t> </a:t>
            </a:r>
            <a:r>
              <a:rPr lang="en-US" err="1"/>
              <a:t>deve</a:t>
            </a:r>
            <a:r>
              <a:rPr lang="en-US"/>
              <a:t> ser </a:t>
            </a:r>
            <a:r>
              <a:rPr lang="en-US" err="1"/>
              <a:t>responsável</a:t>
            </a:r>
            <a:r>
              <a:rPr lang="en-US"/>
              <a:t> e </a:t>
            </a:r>
            <a:r>
              <a:rPr lang="en-US" err="1"/>
              <a:t>transparente</a:t>
            </a:r>
            <a:r>
              <a:rPr lang="en-US"/>
              <a:t>, </a:t>
            </a:r>
            <a:r>
              <a:rPr lang="en-US" err="1"/>
              <a:t>garantindo</a:t>
            </a:r>
            <a:r>
              <a:rPr lang="en-US"/>
              <a:t> a </a:t>
            </a:r>
            <a:r>
              <a:rPr lang="en-US" err="1"/>
              <a:t>privacidade</a:t>
            </a:r>
            <a:r>
              <a:rPr lang="en-US"/>
              <a:t> da </a:t>
            </a:r>
            <a:r>
              <a:rPr lang="en-US" err="1"/>
              <a:t>atividade</a:t>
            </a:r>
            <a:r>
              <a:rPr lang="en-US"/>
              <a:t> dos </a:t>
            </a:r>
            <a:r>
              <a:rPr lang="en-US" err="1"/>
              <a:t>utilizadores</a:t>
            </a:r>
            <a:r>
              <a:rPr lang="en-US"/>
              <a:t>, </a:t>
            </a:r>
            <a:r>
              <a:rPr lang="en-US" err="1"/>
              <a:t>clarificar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utilizados</a:t>
            </a:r>
            <a:r>
              <a:rPr lang="en-US"/>
              <a:t> para a </a:t>
            </a:r>
            <a:r>
              <a:rPr lang="en-US" err="1"/>
              <a:t>personalização</a:t>
            </a:r>
            <a:r>
              <a:rPr lang="en-US"/>
              <a:t> da </a:t>
            </a:r>
            <a:r>
              <a:rPr lang="en-US" err="1"/>
              <a:t>experiência</a:t>
            </a:r>
            <a:r>
              <a:rPr lang="en-US"/>
              <a:t> do </a:t>
            </a:r>
            <a:r>
              <a:rPr lang="en-US" err="1"/>
              <a:t>utilizador</a:t>
            </a:r>
            <a:r>
              <a:rPr lang="en-US"/>
              <a:t> e combater a </a:t>
            </a:r>
            <a:r>
              <a:rPr lang="en-US" err="1"/>
              <a:t>desinformação</a:t>
            </a:r>
            <a:r>
              <a:rPr lang="en-US"/>
              <a:t> para </a:t>
            </a:r>
            <a:r>
              <a:rPr lang="en-US" err="1"/>
              <a:t>evitar</a:t>
            </a:r>
            <a:r>
              <a:rPr lang="en-US"/>
              <a:t> </a:t>
            </a:r>
            <a:r>
              <a:rPr lang="en-US" err="1"/>
              <a:t>recomendações</a:t>
            </a:r>
            <a:r>
              <a:rPr lang="en-US"/>
              <a:t> que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corresponder</a:t>
            </a:r>
            <a:r>
              <a:rPr lang="en-US"/>
              <a:t> a algo real.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DB3E4-072E-467D-8270-C60246C1A892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D2949-490A-8CB0-AF8F-487D685F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05680-5EFB-7047-B56B-9A3D0909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29B0-C3DB-1120-B2D8-3819AE5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4599C0-15A2-7BF6-8F78-6E8563B0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9272AD-8B23-2DA0-87B1-3B74F3F6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5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8B972-6288-BB36-6A26-5170765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9837E5-C420-D1F3-A2B1-8B9CB759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4B69CE-0ECD-7BEE-5F4E-47DC03B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D1E90C-A59C-E802-6466-E581A79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229357-F75E-96FA-623D-2C071AF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1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24C7C4-F9D9-B5CD-8F3D-7F6A3C6CE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1A3C9BE-9EFD-1524-980F-A42C2F54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01EBA6-8145-64CA-B4F1-56D2C9FF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A6E014-4358-D61D-1735-9FD7712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9C778F-A03D-ECB1-97C3-30963E3F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9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BA865-A963-A327-0D8A-33615C2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315853-E1F0-FB33-C1BC-4F794E4C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DAB549-FC4B-F958-1F90-61C7A4B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E8CFBA-2EC8-A602-F39E-54B2687F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65B851-4C71-73F4-480F-6202ED2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3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82BC9-2106-E12C-18D4-BE152D77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DD65C1-850F-8130-8711-357A5689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C84592-2260-D1FF-06F0-D4BF674A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53B14E-E7C0-075A-97DA-04AFFB8A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02D-AFC7-6487-1CCD-24D2576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21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CCDC-D4BD-C011-0203-6E82968C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8A5B1A-FE5B-919B-C023-190155E14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940864-3ADC-5B66-1BAC-9D73966E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6FD1C4-F7A7-A1B8-3EA9-015693F3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842AC3-0C69-B7C7-C97E-CFD174F8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360A76-0D5E-47CA-3974-B6469A7F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6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8DE2-D6DC-2D04-3F16-25670B2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DDEA6A-1230-9031-B535-DB128651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A98F78-A71C-9C16-9899-FCEA87F0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48B16CF-941D-7AA4-CD45-11FF8FE9F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715AC5-D79F-1C35-F94D-65EA9843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733077-D483-3FE3-E665-33BA6AD5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63A3877-8DBB-1C07-DA65-CE51AD1B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13D872-00DF-6792-02D6-26D18657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024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8086-A511-8BEF-3C8C-1C5F817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70C6A5-8389-64B8-157D-39FFE17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29DA83-24BB-BA7C-947E-44360F5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B9DEF8F-B34F-46CD-11BD-D83E930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C8A642-6A85-A55D-073D-059DF6D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089B8C9-64B4-D7A5-64EA-5F040E55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1C2BE1-3E3B-B352-476C-4B2F2CD1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2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4642-1AFB-CA3A-0FCE-391B2206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3A08FF-5BD2-BC42-E874-32A802D0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3A5BE0-7C2A-D3D2-85FC-17A45309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B0D5BD-0A49-1B20-9C1A-381542AD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13C6D2-A6D9-502D-92EA-83E66100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76662F-57BC-23DD-20A7-06D4801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2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30537-D025-6DD4-8A96-3892752E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D18E46-B451-541A-1D2E-94E0914A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248A7F-CCF5-5F97-ECA3-142CB1A94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875207-DEDC-A999-B099-662DAC0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80D5E5C-68F8-1AB9-2B29-449D1CD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F924BC-934C-E53B-2BC8-F47E3EEF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0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655B6AF-DB7F-438B-8FED-825398C8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291AE7-5D5C-CE32-CB5A-DC808CFF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B52B29-9343-ADFF-53D2-E6FD78D33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A37C4-8BAA-46D0-B00E-0477C473E48B}" type="datetimeFigureOut">
              <a:rPr lang="pt-PT" smtClean="0"/>
              <a:t>03/04/2024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2C213D-DFE7-5392-3BD9-BCF56B1E2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7B9EB6-F773-F62D-9441-96A9AE55A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0A838-7ED8-48FF-807A-D56CD90570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0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F922E-4B59-AA9D-4570-56B670CC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2387600"/>
          </a:xfrm>
        </p:spPr>
        <p:txBody>
          <a:bodyPr/>
          <a:lstStyle/>
          <a:p>
            <a:r>
              <a:rPr lang="pt-PT" err="1">
                <a:ea typeface="+mj-lt"/>
                <a:cs typeface="+mj-lt"/>
              </a:rPr>
              <a:t>Recommendation</a:t>
            </a:r>
            <a:r>
              <a:rPr lang="pt-PT">
                <a:ea typeface="+mj-lt"/>
                <a:cs typeface="+mj-lt"/>
              </a:rPr>
              <a:t> </a:t>
            </a:r>
            <a:r>
              <a:rPr lang="pt-PT" err="1">
                <a:ea typeface="+mj-lt"/>
                <a:cs typeface="+mj-lt"/>
              </a:rPr>
              <a:t>Systems</a:t>
            </a:r>
            <a:r>
              <a:rPr lang="pt-PT">
                <a:ea typeface="+mj-lt"/>
                <a:cs typeface="+mj-lt"/>
              </a:rPr>
              <a:t> in Social Media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B5D22-433F-3475-097A-C6FD0754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885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Master in </a:t>
            </a:r>
            <a:r>
              <a:rPr lang="pt-PT" err="1"/>
              <a:t>Informatics</a:t>
            </a:r>
            <a:r>
              <a:rPr lang="pt-PT"/>
              <a:t> </a:t>
            </a:r>
            <a:r>
              <a:rPr lang="pt-PT" err="1"/>
              <a:t>Engineering</a:t>
            </a:r>
            <a:r>
              <a:rPr lang="pt-PT"/>
              <a:t> – </a:t>
            </a:r>
            <a:r>
              <a:rPr lang="pt-PT" err="1"/>
              <a:t>Knowledge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Information</a:t>
            </a:r>
            <a:r>
              <a:rPr lang="pt-PT"/>
              <a:t> </a:t>
            </a:r>
            <a:r>
              <a:rPr lang="pt-PT" err="1"/>
              <a:t>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927B4-5B0D-CCDB-D814-259793A44C78}"/>
              </a:ext>
            </a:extLst>
          </p:cNvPr>
          <p:cNvSpPr txBox="1"/>
          <p:nvPr/>
        </p:nvSpPr>
        <p:spPr>
          <a:xfrm>
            <a:off x="1073020" y="4040604"/>
            <a:ext cx="5022979" cy="996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Topic: SR </a:t>
            </a:r>
            <a:r>
              <a:rPr lang="en-US" sz="2800" err="1">
                <a:latin typeface="Arial"/>
                <a:cs typeface="Arial"/>
              </a:rPr>
              <a:t>nas</a:t>
            </a:r>
            <a:r>
              <a:rPr lang="en-US" sz="2800">
                <a:latin typeface="Arial"/>
                <a:cs typeface="Arial"/>
              </a:rPr>
              <a:t> Redes </a:t>
            </a:r>
            <a:r>
              <a:rPr lang="en-US" sz="2800" err="1">
                <a:latin typeface="Arial"/>
                <a:cs typeface="Arial"/>
              </a:rPr>
              <a:t>Sociais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Group: Nº4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7D6C8-7433-CC8D-BA72-3B2FF1B562E0}"/>
              </a:ext>
            </a:extLst>
          </p:cNvPr>
          <p:cNvSpPr txBox="1"/>
          <p:nvPr/>
        </p:nvSpPr>
        <p:spPr>
          <a:xfrm>
            <a:off x="6196263" y="4040605"/>
            <a:ext cx="5283868" cy="1512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latin typeface="Arial"/>
                <a:cs typeface="Arial"/>
              </a:rPr>
              <a:t>João Gaspar</a:t>
            </a:r>
            <a:r>
              <a:rPr lang="en-US" sz="2800">
                <a:latin typeface="Arial"/>
                <a:cs typeface="Arial"/>
              </a:rPr>
              <a:t> Nº 1200884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latin typeface="Arial"/>
                <a:cs typeface="Arial"/>
              </a:rPr>
              <a:t>João Figueiredo </a:t>
            </a:r>
            <a:r>
              <a:rPr lang="en-US" sz="2800">
                <a:latin typeface="Arial"/>
                <a:cs typeface="Arial"/>
              </a:rPr>
              <a:t>Nº1230194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latin typeface="Arial"/>
                <a:cs typeface="Arial"/>
              </a:rPr>
              <a:t>Tiago Nora </a:t>
            </a:r>
            <a:r>
              <a:rPr lang="en-US" sz="2800">
                <a:latin typeface="Arial"/>
                <a:cs typeface="Arial"/>
              </a:rPr>
              <a:t>Nº 1201050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B31-D5E1-E93A-A384-CFB988F1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Facebook</a:t>
            </a:r>
          </a:p>
        </p:txBody>
      </p:sp>
      <p:pic>
        <p:nvPicPr>
          <p:cNvPr id="5" name="Picture 4" descr="Muitos pontos de interrogação num fundo preto">
            <a:extLst>
              <a:ext uri="{FF2B5EF4-FFF2-40B4-BE49-F238E27FC236}">
                <a16:creationId xmlns:a16="http://schemas.microsoft.com/office/drawing/2014/main" id="{7863C926-FA21-FCE0-90EB-E33B9FFDF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61" r="7" b="7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D565-ED6F-A405-637E-9830474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904" y="2537505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100 billion ratings, over a billion users and millions of items.</a:t>
            </a:r>
          </a:p>
          <a:p>
            <a:r>
              <a:rPr lang="en-US" sz="2000">
                <a:ea typeface="+mn-lt"/>
                <a:cs typeface="+mn-lt"/>
              </a:rPr>
              <a:t>Most common approach is CF through matrix factorization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Hybrid approach to solve the problems of the most common approach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8CB59-EA91-A239-98B5-C5B07ACC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Instagram</a:t>
            </a:r>
            <a:br>
              <a:rPr lang="en-US" sz="4000"/>
            </a:br>
            <a:r>
              <a:rPr lang="en-US" sz="2000"/>
              <a:t>Explore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AC22-8548-06E8-0236-962CAB26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b="1">
                <a:ea typeface="+mn-lt"/>
                <a:cs typeface="+mn-lt"/>
              </a:rPr>
              <a:t>Retrieval</a:t>
            </a:r>
            <a:r>
              <a:rPr lang="en-US" sz="2000">
                <a:ea typeface="+mn-lt"/>
                <a:cs typeface="+mn-lt"/>
              </a:rPr>
              <a:t>: This stage selects hundreds of relevant items from a vast pool of media using various sources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Ranking</a:t>
            </a:r>
            <a:r>
              <a:rPr lang="en-US" sz="2000">
                <a:ea typeface="+mn-lt"/>
                <a:cs typeface="+mn-lt"/>
              </a:rPr>
              <a:t>: : Content candidates are ranked in two stages. The first stage employs a lightweight model trained to predict the output of the second stage, which uses a heavier multi-task multi-label neural network model</a:t>
            </a:r>
            <a:endParaRPr lang="en-US"/>
          </a:p>
          <a:p>
            <a:r>
              <a:rPr lang="en-US" sz="2000" b="1">
                <a:ea typeface="+mn-lt"/>
                <a:cs typeface="+mn-lt"/>
              </a:rPr>
              <a:t>Final Reranking</a:t>
            </a:r>
            <a:r>
              <a:rPr lang="en-US" sz="2000">
                <a:ea typeface="+mn-lt"/>
                <a:cs typeface="+mn-lt"/>
              </a:rPr>
              <a:t>: Additional filtering and adjustments are applied to the ranked items to ensure integrity, diversity, and alignment with user preferences</a:t>
            </a:r>
            <a:endParaRPr lang="en-US"/>
          </a:p>
        </p:txBody>
      </p:sp>
      <p:pic>
        <p:nvPicPr>
          <p:cNvPr id="23" name="Picture 22" descr="Lupa a mostrar desempenho em queda">
            <a:extLst>
              <a:ext uri="{FF2B5EF4-FFF2-40B4-BE49-F238E27FC236}">
                <a16:creationId xmlns:a16="http://schemas.microsoft.com/office/drawing/2014/main" id="{19DDFCE2-55EB-0A04-0E59-A63F5EC6C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Vista superior de cubos ligados com linhas pretas">
            <a:extLst>
              <a:ext uri="{FF2B5EF4-FFF2-40B4-BE49-F238E27FC236}">
                <a16:creationId xmlns:a16="http://schemas.microsoft.com/office/drawing/2014/main" id="{CB461DBF-FF77-B912-0A40-0F1E7A92D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6" r="1174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C427-ED04-3BE3-84C5-827E5BAF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F3C6-8ABE-D70E-436B-D1E78993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Obtaining the best Tweets from different recommendation sources in a process called candidate sourcing.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Classification of each Tweet using a machine learning model. 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Applying filters, such as filtering out Tweets from users who have been blocked and Tweets that have already been viewed.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âmpada num fundo amarelo com um cabo e raios de luz desenhados">
            <a:extLst>
              <a:ext uri="{FF2B5EF4-FFF2-40B4-BE49-F238E27FC236}">
                <a16:creationId xmlns:a16="http://schemas.microsoft.com/office/drawing/2014/main" id="{C28FC547-301F-2EEA-C21A-D5403FD2C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C427-ED04-3BE3-84C5-827E5BAF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F3C6-8ABE-D70E-436B-D1E78993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 of various sources of information</a:t>
            </a:r>
          </a:p>
          <a:p>
            <a:r>
              <a:rPr lang="en-US" sz="2000">
                <a:ea typeface="+mn-lt"/>
                <a:cs typeface="+mn-lt"/>
              </a:rPr>
              <a:t>Hybrid algorithm to cover more diverse content.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 of human evaluation to improve the user experience.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69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153A7-0BEC-860E-F150-25CACB43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Conclusions drawn from the review of articles</a:t>
            </a:r>
            <a:endParaRPr lang="en-US"/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350F10CD-813B-C901-F3B1-C35A0BE8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7DF0-43EB-3848-2540-D484289F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779" y="2253594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algorithms of these social networks are fundamental to their functioning.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It is important to know how to deal with problems such as "cold-start" or "black sheep".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Responsible development: privacy, transparency and combating disinformation</a:t>
            </a:r>
            <a:endParaRPr lang="en-US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3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fundo abstrato">
            <a:extLst>
              <a:ext uri="{FF2B5EF4-FFF2-40B4-BE49-F238E27FC236}">
                <a16:creationId xmlns:a16="http://schemas.microsoft.com/office/drawing/2014/main" id="{26BA477E-9713-8260-E831-B6027D0F0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2" r="18632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E997-5629-0EF2-F523-F1ECD2BF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Contextualization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794B-2283-10B5-BD66-292A1CCA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Social networks nowadays are widely used all over the world</a:t>
            </a:r>
            <a:endParaRPr lang="en-US" sz="2000" err="1"/>
          </a:p>
          <a:p>
            <a:r>
              <a:rPr lang="en-US" sz="2000">
                <a:ea typeface="+mn-lt"/>
                <a:cs typeface="+mn-lt"/>
              </a:rPr>
              <a:t>But what content is recommended and to whom?</a:t>
            </a:r>
          </a:p>
          <a:p>
            <a:r>
              <a:rPr lang="en-US" sz="2000">
                <a:ea typeface="+mn-lt"/>
                <a:cs typeface="+mn-lt"/>
              </a:rPr>
              <a:t>What are recommendation systems for?</a:t>
            </a:r>
          </a:p>
        </p:txBody>
      </p:sp>
    </p:spTree>
    <p:extLst>
      <p:ext uri="{BB962C8B-B14F-4D97-AF65-F5344CB8AC3E}">
        <p14:creationId xmlns:p14="http://schemas.microsoft.com/office/powerpoint/2010/main" val="14717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Posição de Conteúdo 7" descr="Uma imagem com texto, captura de ecrã, diagrama, Paralelo&#10;&#10;Descrição gerada automaticamente">
            <a:extLst>
              <a:ext uri="{FF2B5EF4-FFF2-40B4-BE49-F238E27FC236}">
                <a16:creationId xmlns:a16="http://schemas.microsoft.com/office/drawing/2014/main" id="{080D6CAD-941D-353B-42A9-CAFD78E8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63" y="642938"/>
            <a:ext cx="4679950" cy="5567363"/>
          </a:xfrm>
        </p:spPr>
      </p:pic>
      <p:pic>
        <p:nvPicPr>
          <p:cNvPr id="12" name="Picture 2" descr="ResearchGate">
            <a:extLst>
              <a:ext uri="{FF2B5EF4-FFF2-40B4-BE49-F238E27FC236}">
                <a16:creationId xmlns:a16="http://schemas.microsoft.com/office/drawing/2014/main" id="{F8166F2C-6843-9274-D81E-B9A7B983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75" y="642938"/>
            <a:ext cx="1924050" cy="1922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9AF01F-6A46-09E3-5C38-295461100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975" y="2633663"/>
            <a:ext cx="1924050" cy="10795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D2F2D6-31AA-8224-C733-9BDB03A3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975" y="3781425"/>
            <a:ext cx="1924050" cy="625475"/>
          </a:xfrm>
          <a:prstGeom prst="rect">
            <a:avLst/>
          </a:prstGeom>
        </p:spPr>
      </p:pic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0B27D6B4-7381-FFBD-9C3E-0F12D5B37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4473575"/>
            <a:ext cx="1924050" cy="847725"/>
          </a:xfrm>
          <a:prstGeom prst="rect">
            <a:avLst/>
          </a:prstGeom>
        </p:spPr>
      </p:pic>
      <p:pic>
        <p:nvPicPr>
          <p:cNvPr id="13" name="Picture 4" descr="Elsevier - Wikipedia">
            <a:extLst>
              <a:ext uri="{FF2B5EF4-FFF2-40B4-BE49-F238E27FC236}">
                <a16:creationId xmlns:a16="http://schemas.microsoft.com/office/drawing/2014/main" id="{A0B323A6-EA28-7BD5-14F6-88395B06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75" y="5391150"/>
            <a:ext cx="738188" cy="820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Google Scholar Logo PNG vector in SVG, PDF, AI, CDR format">
            <a:extLst>
              <a:ext uri="{FF2B5EF4-FFF2-40B4-BE49-F238E27FC236}">
                <a16:creationId xmlns:a16="http://schemas.microsoft.com/office/drawing/2014/main" id="{C60D5032-744A-164D-1229-0E524D54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425" y="5391150"/>
            <a:ext cx="1117600" cy="820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8E966-B902-3A97-EEC2-F414FEF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PRISMA</a:t>
            </a:r>
            <a:r>
              <a:rPr lang="en-US" sz="3600" dirty="0">
                <a:solidFill>
                  <a:srgbClr val="FFFFFF"/>
                </a:solidFill>
              </a:rPr>
              <a:t> 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(Preferred Reporting Items for Systematic Reviews and Meta-analysis)</a:t>
            </a:r>
            <a:endParaRPr lang="en-US" sz="1400" kern="12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0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5332-E257-0434-D75B-6B9FAE3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Prisma</a:t>
            </a:r>
            <a:br>
              <a:rPr lang="pt-PT"/>
            </a:br>
            <a:r>
              <a:rPr lang="pt-PT" sz="2700" err="1"/>
              <a:t>Inclusion</a:t>
            </a:r>
            <a:r>
              <a:rPr lang="pt-PT" sz="2700"/>
              <a:t>/</a:t>
            </a:r>
            <a:r>
              <a:rPr lang="pt-PT" sz="2700" err="1"/>
              <a:t>Exclusion</a:t>
            </a:r>
            <a:r>
              <a:rPr lang="pt-PT" sz="2700"/>
              <a:t> </a:t>
            </a:r>
            <a:r>
              <a:rPr lang="pt-PT" sz="2700" err="1"/>
              <a:t>Criteria</a:t>
            </a:r>
            <a:br>
              <a:rPr lang="pt-PT" sz="2700"/>
            </a:br>
            <a:endParaRPr lang="pt-PT" sz="2700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1998FBE-5640-DE9E-B521-011E6418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626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8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50CFE-56C5-478C-0643-956C3AA2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Prisma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D631ED-7987-1120-92C3-3A06D7CB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0" i="0">
                <a:effectLst/>
              </a:rPr>
              <a:t>Q1: How are collaborative filtering and content-based</a:t>
            </a:r>
            <a:br>
              <a:rPr lang="en-US" sz="1400"/>
            </a:br>
            <a:r>
              <a:rPr lang="en-US" sz="1400" b="0" i="0">
                <a:effectLst/>
              </a:rPr>
              <a:t>algorithms applied in the context of social networks to</a:t>
            </a:r>
            <a:br>
              <a:rPr lang="en-US" sz="1400"/>
            </a:br>
            <a:r>
              <a:rPr lang="en-US" sz="1400" b="0" i="0">
                <a:effectLst/>
              </a:rPr>
              <a:t>customize content recommendations?</a:t>
            </a:r>
          </a:p>
          <a:p>
            <a:pPr marL="0" indent="0">
              <a:buNone/>
            </a:pPr>
            <a:endParaRPr lang="en-US" sz="1400" b="0" i="0">
              <a:effectLst/>
            </a:endParaRPr>
          </a:p>
          <a:p>
            <a:r>
              <a:rPr lang="en-US" sz="1400" b="0" i="0">
                <a:effectLst/>
              </a:rPr>
              <a:t>Q2: What is the impact of social data mining on improving the accuracy of recommendations in social</a:t>
            </a:r>
            <a:br>
              <a:rPr lang="en-US" sz="1400"/>
            </a:br>
            <a:r>
              <a:rPr lang="en-US" sz="1400" b="0" i="0">
                <a:effectLst/>
              </a:rPr>
              <a:t>networks?</a:t>
            </a:r>
          </a:p>
          <a:p>
            <a:pPr marL="0" indent="0">
              <a:buNone/>
            </a:pPr>
            <a:endParaRPr lang="en-US" sz="1400" b="0" i="0">
              <a:effectLst/>
            </a:endParaRPr>
          </a:p>
          <a:p>
            <a:r>
              <a:rPr lang="en-US" sz="1400" b="0" i="0">
                <a:effectLst/>
              </a:rPr>
              <a:t>Q3:How is user engagement influenced by the effectiveness of recommendation systems in social networks?</a:t>
            </a:r>
            <a:br>
              <a:rPr lang="en-US" sz="1400"/>
            </a:br>
            <a:endParaRPr lang="en-US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B9D965C-5C9C-9EEF-4A84-3398C7D5053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>
                <a:effectLst/>
              </a:rPr>
              <a:t>• Q4: What are the main machine learning techniques used to enhance recommendation systems in social</a:t>
            </a:r>
            <a:br>
              <a:rPr lang="en-US" sz="1400"/>
            </a:br>
            <a:r>
              <a:rPr lang="en-US" sz="1400" b="0" i="0">
                <a:effectLst/>
              </a:rPr>
              <a:t>networks?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1400" b="0" i="0">
                <a:effectLst/>
              </a:rPr>
              <a:t>• Q5: How does the interaction between user and system affect the quality of recommendations in social</a:t>
            </a:r>
            <a:br>
              <a:rPr lang="en-US" sz="1400"/>
            </a:br>
            <a:r>
              <a:rPr lang="en-US" sz="1400" b="0" i="0">
                <a:effectLst/>
              </a:rPr>
              <a:t>networks?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1400" b="0" i="0">
                <a:effectLst/>
              </a:rPr>
              <a:t>• Q6: What are the challenges and considerations related</a:t>
            </a:r>
            <a:br>
              <a:rPr lang="en-US" sz="1400"/>
            </a:br>
            <a:r>
              <a:rPr lang="en-US" sz="1400" b="0" i="0">
                <a:effectLst/>
              </a:rPr>
              <a:t>to privacy and security in the implementation of recommendation systems in social networks?</a:t>
            </a: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23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bra-cabeças branco com uma peça vermelha">
            <a:extLst>
              <a:ext uri="{FF2B5EF4-FFF2-40B4-BE49-F238E27FC236}">
                <a16:creationId xmlns:a16="http://schemas.microsoft.com/office/drawing/2014/main" id="{2848B1FA-F694-CA9B-6835-AEB9685A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5" r="2698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0613-2593-8FE1-AE1D-B6E347B0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Theoretical 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5192-65DB-FB46-29EB-404FEA94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Presentation of the various techniques that can be used to recommend items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Problems that can arise in 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677EB-2B98-0874-4E91-8201B119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Recommendations</a:t>
            </a:r>
            <a:r>
              <a:rPr lang="pt-PT" sz="4000">
                <a:ea typeface="+mj-lt"/>
                <a:cs typeface="+mj-lt"/>
              </a:rPr>
              <a:t> </a:t>
            </a:r>
            <a:r>
              <a:rPr lang="pt-PT" sz="4000" err="1">
                <a:ea typeface="+mj-lt"/>
                <a:cs typeface="+mj-lt"/>
              </a:rPr>
              <a:t>Approaches</a:t>
            </a:r>
            <a:endParaRPr lang="en-US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E4975F-7C99-5D09-BDB7-00F238D6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Content-Based Filtering</a:t>
            </a:r>
          </a:p>
          <a:p>
            <a:r>
              <a:rPr lang="en-US" sz="2000"/>
              <a:t>Collaborative Filtering</a:t>
            </a:r>
          </a:p>
          <a:p>
            <a:r>
              <a:rPr lang="en-US" sz="2000"/>
              <a:t>Demographic Filtering</a:t>
            </a:r>
          </a:p>
          <a:p>
            <a:r>
              <a:rPr lang="en-US" sz="2000"/>
              <a:t>Hybrid Approaches</a:t>
            </a:r>
          </a:p>
          <a:p>
            <a:r>
              <a:rPr lang="en-US" sz="2000"/>
              <a:t>Context-Aware Recommendation </a:t>
            </a:r>
          </a:p>
          <a:p>
            <a:r>
              <a:rPr lang="en-US" sz="2000"/>
              <a:t>Knowledge-Based Recommendation</a:t>
            </a:r>
            <a:endParaRPr lang="pt-PT" sz="200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A4AD89C9-B409-5D37-531F-07F74852A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6" r="3201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82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F1B27-B393-953C-3B4D-11683517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PT" sz="4000" err="1"/>
              <a:t>Recommendation</a:t>
            </a:r>
            <a:r>
              <a:rPr lang="pt-PT" sz="4000"/>
              <a:t> </a:t>
            </a:r>
            <a:r>
              <a:rPr lang="pt-PT" sz="4000" err="1"/>
              <a:t>Systems</a:t>
            </a:r>
            <a:r>
              <a:rPr lang="pt-PT" sz="4000"/>
              <a:t> </a:t>
            </a:r>
            <a:r>
              <a:rPr lang="pt-PT" sz="4000" err="1"/>
              <a:t>Problems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E825A4-83BE-1A5F-F510-EB8DE1B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Black Box,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Long Tail,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Cold start,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Sparsity,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Analysis limited to content,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Excessive specialization,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Scalability problems,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Black Sheep. </a:t>
            </a:r>
            <a:endParaRPr lang="pt-PT"/>
          </a:p>
        </p:txBody>
      </p:sp>
      <p:pic>
        <p:nvPicPr>
          <p:cNvPr id="6" name="Picture 4" descr="Exclamation mark on a yellow background">
            <a:extLst>
              <a:ext uri="{FF2B5EF4-FFF2-40B4-BE49-F238E27FC236}">
                <a16:creationId xmlns:a16="http://schemas.microsoft.com/office/drawing/2014/main" id="{F40369F7-165F-C4D3-78E1-BE180E3B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7" r="144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3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63F76-4CEC-F47F-1A25-0B4270B14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" r="51521" b="625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70CC-32FE-B3CB-427C-48B1C9BF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Social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ED27-9469-254A-C6C1-4E83C7D34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Facebook</a:t>
            </a:r>
          </a:p>
          <a:p>
            <a:r>
              <a:rPr lang="en-US" sz="2000"/>
              <a:t>Instagram</a:t>
            </a:r>
          </a:p>
          <a:p>
            <a:r>
              <a:rPr lang="en-US" sz="2000"/>
              <a:t>Twitter</a:t>
            </a:r>
          </a:p>
          <a:p>
            <a:r>
              <a:rPr lang="en-US" sz="200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745742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AC7DF79903D438BFAC8EE2BC84F45" ma:contentTypeVersion="7" ma:contentTypeDescription="Create a new document." ma:contentTypeScope="" ma:versionID="4a5d5fa8be4396a93f6b228f63c9eda0">
  <xsd:schema xmlns:xsd="http://www.w3.org/2001/XMLSchema" xmlns:xs="http://www.w3.org/2001/XMLSchema" xmlns:p="http://schemas.microsoft.com/office/2006/metadata/properties" xmlns:ns3="5e10699d-cf53-4609-b654-957d4ff174ff" xmlns:ns4="dc827609-1951-4962-8f63-92c99eb606e0" targetNamespace="http://schemas.microsoft.com/office/2006/metadata/properties" ma:root="true" ma:fieldsID="ab910eae233b47dccc78f0fb0ab9a40b" ns3:_="" ns4:_="">
    <xsd:import namespace="5e10699d-cf53-4609-b654-957d4ff174ff"/>
    <xsd:import namespace="dc827609-1951-4962-8f63-92c99eb606e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0699d-cf53-4609-b654-957d4ff174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27609-1951-4962-8f63-92c99eb606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10699d-cf53-4609-b654-957d4ff174ff" xsi:nil="true"/>
  </documentManagement>
</p:properties>
</file>

<file path=customXml/itemProps1.xml><?xml version="1.0" encoding="utf-8"?>
<ds:datastoreItem xmlns:ds="http://schemas.openxmlformats.org/officeDocument/2006/customXml" ds:itemID="{91938128-4410-4E4C-BB18-FD12F6CE1A2D}">
  <ds:schemaRefs>
    <ds:schemaRef ds:uri="5e10699d-cf53-4609-b654-957d4ff174ff"/>
    <ds:schemaRef ds:uri="dc827609-1951-4962-8f63-92c99eb606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5A1746-93B9-4A95-A109-77726604E6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893D9-1B04-4A41-ABE9-2876E65D44AE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5e10699d-cf53-4609-b654-957d4ff174ff"/>
    <ds:schemaRef ds:uri="http://purl.org/dc/terms/"/>
    <ds:schemaRef ds:uri="http://schemas.microsoft.com/office/infopath/2007/PartnerControls"/>
    <ds:schemaRef ds:uri="http://www.w3.org/XML/1998/namespace"/>
    <ds:schemaRef ds:uri="dc827609-1951-4962-8f63-92c99eb606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Ecrã Panorâmico</PresentationFormat>
  <Paragraphs>95</Paragraphs>
  <Slides>14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do Office</vt:lpstr>
      <vt:lpstr>Recommendation Systems in Social Media</vt:lpstr>
      <vt:lpstr>Contextualization</vt:lpstr>
      <vt:lpstr>PRISMA  (Preferred Reporting Items for Systematic Reviews and Meta-analysis)</vt:lpstr>
      <vt:lpstr>Prisma Inclusion/Exclusion Criteria </vt:lpstr>
      <vt:lpstr>Prisma Research questions</vt:lpstr>
      <vt:lpstr>Theoretical Introduction</vt:lpstr>
      <vt:lpstr>Recommendations Approaches</vt:lpstr>
      <vt:lpstr>Recommendation Systems Problems</vt:lpstr>
      <vt:lpstr>Social Networks</vt:lpstr>
      <vt:lpstr>Facebook</vt:lpstr>
      <vt:lpstr>Instagram Explore section</vt:lpstr>
      <vt:lpstr>Twitter</vt:lpstr>
      <vt:lpstr>Youtube</vt:lpstr>
      <vt:lpstr>Conclusions drawn from the review of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Cidra Figueiredo</dc:creator>
  <cp:lastModifiedBy>João Ricardo Cidra Figueiredo</cp:lastModifiedBy>
  <cp:revision>2</cp:revision>
  <dcterms:created xsi:type="dcterms:W3CDTF">2024-03-06T21:46:33Z</dcterms:created>
  <dcterms:modified xsi:type="dcterms:W3CDTF">2024-04-03T20:21:30Z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0x0101003C0AC7DF79903D438BFAC8EE2BC84F45</vt:lpwstr>
  </property>
</Properties>
</file>