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77" r:id="rId5"/>
    <p:sldId id="278" r:id="rId6"/>
    <p:sldId id="276" r:id="rId7"/>
    <p:sldId id="257" r:id="rId8"/>
    <p:sldId id="261" r:id="rId9"/>
    <p:sldId id="258" r:id="rId10"/>
    <p:sldId id="268" r:id="rId11"/>
    <p:sldId id="259" r:id="rId12"/>
    <p:sldId id="266" r:id="rId13"/>
    <p:sldId id="263" r:id="rId14"/>
    <p:sldId id="271" r:id="rId15"/>
    <p:sldId id="260" r:id="rId16"/>
    <p:sldId id="272" r:id="rId17"/>
    <p:sldId id="267" r:id="rId18"/>
    <p:sldId id="273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01B027-3307-40A1-9585-12CAD484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pt-PT">
                <a:cs typeface="Times New Roman" panose="02020603050405020304" pitchFamily="18" charset="0"/>
              </a:rPr>
              <a:t>Layout Flip-Flop D com Saída Tristate</a:t>
            </a:r>
            <a:endParaRPr lang="pt-PT" dirty="0"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93C914-7690-4586-89C1-4EE44DFC3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pt-PT"/>
              <a:t>Grupo: Nuno Rodrigues &amp; João Ribeiro</a:t>
            </a:r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7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33E6E-FBEC-4A7A-B09A-54F6185D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Cross </a:t>
            </a:r>
            <a:r>
              <a:rPr lang="pt-PT" dirty="0" err="1"/>
              <a:t>section</a:t>
            </a:r>
            <a:r>
              <a:rPr lang="pt-PT" dirty="0"/>
              <a:t> inversor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722BC845-552F-41F7-AD45-5253E0B45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176" y="1999880"/>
            <a:ext cx="2860199" cy="4320025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ABF8DB4C-029B-4C47-A90E-606A3C8D76F0}"/>
              </a:ext>
            </a:extLst>
          </p:cNvPr>
          <p:cNvSpPr/>
          <p:nvPr/>
        </p:nvSpPr>
        <p:spPr>
          <a:xfrm>
            <a:off x="4581596" y="3717664"/>
            <a:ext cx="1748413" cy="964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EA7ED2-C47B-462F-B9A3-4944015E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82" y="3669906"/>
            <a:ext cx="5578518" cy="96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96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AF5DC57-3C56-46F2-9177-38F1FC19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PT" dirty="0"/>
              <a:t>Layout Flip-flop 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56BB1B-632E-40A3-B7AF-40B5FCB3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pt-PT" dirty="0"/>
              <a:t>Optámos por instanciar o FFD, de forma separada.</a:t>
            </a:r>
          </a:p>
          <a:p>
            <a:r>
              <a:rPr lang="pt-PT" dirty="0"/>
              <a:t>Master FFD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pic>
        <p:nvPicPr>
          <p:cNvPr id="6" name="Imagem 5" descr="Uma imagem com texto, símbolo, quadro de resultados&#10;&#10;Descrição gerada automaticamente">
            <a:extLst>
              <a:ext uri="{FF2B5EF4-FFF2-40B4-BE49-F238E27FC236}">
                <a16:creationId xmlns:a16="http://schemas.microsoft.com/office/drawing/2014/main" id="{C5CE449D-EF37-49DA-9EA4-689A683A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77550"/>
            <a:ext cx="5629247" cy="470791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8990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CC01273-05CD-4466-BBF6-E828F6B1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PT" dirty="0"/>
              <a:t>Layout Flip-flop 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E7F982-B24D-4881-A2C4-07C76879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pt-PT" dirty="0" err="1"/>
              <a:t>Slave</a:t>
            </a:r>
            <a:r>
              <a:rPr lang="pt-PT" dirty="0"/>
              <a:t> FFD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F724EB-097E-41CE-8747-6C1D74708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4520"/>
            <a:ext cx="5508712" cy="42388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331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0043FE2-4F51-4A5D-BCB0-240BE0B2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Layout Flip-Flop D (master+slave)</a:t>
            </a:r>
          </a:p>
        </p:txBody>
      </p:sp>
      <p:pic>
        <p:nvPicPr>
          <p:cNvPr id="4" name="Imagem 3" descr="Uma imagem com texto, apresentação&#10;&#10;Descrição gerada automaticamente">
            <a:extLst>
              <a:ext uri="{FF2B5EF4-FFF2-40B4-BE49-F238E27FC236}">
                <a16:creationId xmlns:a16="http://schemas.microsoft.com/office/drawing/2014/main" id="{10C5A4C9-5ED6-4628-9980-4E24923E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64" y="2026141"/>
            <a:ext cx="8678422" cy="373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020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5829B-17B3-4AE9-A335-35DDD9CF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Cross </a:t>
            </a:r>
            <a:r>
              <a:rPr lang="pt-PT" dirty="0" err="1"/>
              <a:t>section</a:t>
            </a:r>
            <a:r>
              <a:rPr lang="pt-PT" dirty="0"/>
              <a:t> </a:t>
            </a:r>
            <a:r>
              <a:rPr lang="pt-PT" dirty="0" err="1"/>
              <a:t>ffd</a:t>
            </a:r>
            <a:r>
              <a:rPr lang="pt-PT" dirty="0"/>
              <a:t> (</a:t>
            </a:r>
            <a:r>
              <a:rPr lang="pt-PT" dirty="0" err="1"/>
              <a:t>master+slave</a:t>
            </a:r>
            <a:r>
              <a:rPr lang="pt-PT" dirty="0"/>
              <a:t>)</a:t>
            </a:r>
          </a:p>
        </p:txBody>
      </p:sp>
      <p:pic>
        <p:nvPicPr>
          <p:cNvPr id="7" name="Imagem 6" descr="Uma imagem com texto, apresentação&#10;&#10;Descrição gerada automaticamente">
            <a:extLst>
              <a:ext uri="{FF2B5EF4-FFF2-40B4-BE49-F238E27FC236}">
                <a16:creationId xmlns:a16="http://schemas.microsoft.com/office/drawing/2014/main" id="{C0214829-4F6A-47E2-9EAE-C14F0416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43" y="2018577"/>
            <a:ext cx="6911071" cy="28208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922D0CF-D821-4E65-B045-722235343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63" y="5185657"/>
            <a:ext cx="10958673" cy="10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4423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596272-9B31-4A12-A8FA-25DF8CD5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Layout Buffer TriState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6B47FABA-9EF3-4C14-8913-B77774389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23" y="962902"/>
            <a:ext cx="5932035" cy="386582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834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6A7A6-555D-4230-9D5C-387242C3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Cross </a:t>
            </a:r>
            <a:r>
              <a:rPr lang="pt-PT" dirty="0" err="1"/>
              <a:t>section</a:t>
            </a:r>
            <a:r>
              <a:rPr lang="pt-PT" dirty="0"/>
              <a:t> buffer </a:t>
            </a:r>
            <a:r>
              <a:rPr lang="pt-PT" dirty="0" err="1"/>
              <a:t>tristate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0645D8-9E65-47AA-B9DD-9F35E568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1941765"/>
            <a:ext cx="5799681" cy="4175248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A3A4EED-92FE-458B-B401-F2DF0A34A659}"/>
              </a:ext>
            </a:extLst>
          </p:cNvPr>
          <p:cNvSpPr/>
          <p:nvPr/>
        </p:nvSpPr>
        <p:spPr>
          <a:xfrm>
            <a:off x="6032566" y="3429000"/>
            <a:ext cx="1033000" cy="70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5DAAB8-4F8D-4E31-AD85-6E33AE856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349" y="3278437"/>
            <a:ext cx="4893548" cy="9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0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Uma imagem com texto, apresentação&#10;&#10;Descrição gerada automaticamente">
            <a:extLst>
              <a:ext uri="{FF2B5EF4-FFF2-40B4-BE49-F238E27FC236}">
                <a16:creationId xmlns:a16="http://schemas.microsoft.com/office/drawing/2014/main" id="{4FA2BB8B-79C4-4744-AB66-EF25A3772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4" r="2427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7EB52C-CD45-4212-9FE4-BA152147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solidFill>
                  <a:srgbClr val="FFFFFE"/>
                </a:solidFill>
              </a:rPr>
              <a:t>Layout Flip-Flop d SAÍDA tRISTATE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FF614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517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9D914-DA11-479D-BD57-F7C803B8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Cross </a:t>
            </a:r>
            <a:r>
              <a:rPr lang="pt-PT" dirty="0" err="1"/>
              <a:t>section</a:t>
            </a:r>
            <a:r>
              <a:rPr lang="pt-PT" dirty="0"/>
              <a:t> </a:t>
            </a:r>
            <a:r>
              <a:rPr lang="pt-PT" dirty="0" err="1"/>
              <a:t>ffd</a:t>
            </a:r>
            <a:r>
              <a:rPr lang="pt-PT" dirty="0"/>
              <a:t> com saída </a:t>
            </a:r>
            <a:r>
              <a:rPr lang="pt-PT" dirty="0" err="1"/>
              <a:t>tristate</a:t>
            </a:r>
            <a:endParaRPr lang="pt-PT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E5BEBFA-D110-4034-A9D5-3DED635CAA43}"/>
              </a:ext>
            </a:extLst>
          </p:cNvPr>
          <p:cNvSpPr/>
          <p:nvPr/>
        </p:nvSpPr>
        <p:spPr>
          <a:xfrm>
            <a:off x="4905785" y="5445325"/>
            <a:ext cx="1033000" cy="70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79375B2-E410-4C00-8618-0854C19A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5230241"/>
            <a:ext cx="5563376" cy="1133633"/>
          </a:xfrm>
          <a:prstGeom prst="rect">
            <a:avLst/>
          </a:prstGeom>
        </p:spPr>
      </p:pic>
      <p:pic>
        <p:nvPicPr>
          <p:cNvPr id="15" name="Marcador de Posição de Conteúdo 14" descr="Uma imagem com texto&#10;&#10;Descrição gerada automaticamente">
            <a:extLst>
              <a:ext uri="{FF2B5EF4-FFF2-40B4-BE49-F238E27FC236}">
                <a16:creationId xmlns:a16="http://schemas.microsoft.com/office/drawing/2014/main" id="{3725F9E8-6A5C-48F8-98C4-8D4F01472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482" y="1982388"/>
            <a:ext cx="7503128" cy="2886351"/>
          </a:xfrm>
        </p:spPr>
      </p:pic>
    </p:spTree>
    <p:extLst>
      <p:ext uri="{BB962C8B-B14F-4D97-AF65-F5344CB8AC3E}">
        <p14:creationId xmlns:p14="http://schemas.microsoft.com/office/powerpoint/2010/main" val="309471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06775-E18E-4A4D-9EC3-3C1617C9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Cross </a:t>
            </a:r>
            <a:r>
              <a:rPr lang="pt-PT" dirty="0" err="1"/>
              <a:t>section</a:t>
            </a:r>
            <a:r>
              <a:rPr lang="pt-PT" dirty="0"/>
              <a:t> condensador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6EBC5FE8-E3E9-4F64-B8C7-AF9267209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6642"/>
            <a:ext cx="6128208" cy="362743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E98CB8E9-162A-4125-9AA0-542723921E92}"/>
              </a:ext>
            </a:extLst>
          </p:cNvPr>
          <p:cNvSpPr/>
          <p:nvPr/>
        </p:nvSpPr>
        <p:spPr>
          <a:xfrm>
            <a:off x="6354701" y="3564491"/>
            <a:ext cx="582952" cy="579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C3A759-2B9E-484E-8B0E-D617870B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200" y="3529484"/>
            <a:ext cx="5064369" cy="6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34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A30844B-811A-4C68-BCCE-932100AB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Relembrando o circuito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BB5C39DB-004D-4452-AB18-76595087BA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2015732"/>
            <a:ext cx="7978296" cy="3450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770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675FD6E-44CD-454F-8A96-3AFF56C9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Otimizações</a:t>
            </a:r>
            <a:r>
              <a:rPr lang="en-US" dirty="0"/>
              <a:t> – </a:t>
            </a:r>
            <a:r>
              <a:rPr lang="en-US"/>
              <a:t>Funcionamento</a:t>
            </a:r>
            <a:r>
              <a:rPr lang="en-US" dirty="0"/>
              <a:t> </a:t>
            </a:r>
            <a:r>
              <a:rPr lang="en-US"/>
              <a:t>conforme</a:t>
            </a:r>
            <a:r>
              <a:rPr lang="en-US" dirty="0"/>
              <a:t> VDD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CCCF4D5C-2A81-4DF8-A0A8-7A39A12DAD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2015732"/>
            <a:ext cx="8365124" cy="3450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02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2C4D5-8523-407A-8AC5-1B432B52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Otimizações - redimensionamento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D2381A59-AE58-4EB4-837E-03B04A5059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41" y="2016125"/>
            <a:ext cx="8120843" cy="344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05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1240F3-71B0-4369-A025-FCFEDFB6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Otimizações – Tempo de setup e de hold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1D81A9A-A311-411A-8D09-2B6B312D1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8933" y="963739"/>
            <a:ext cx="7642654" cy="236922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59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0BB91-C655-4291-9DEA-E4F9096C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Tempo de setup e hold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" name="Group 23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27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79F99B5A-20AE-4357-999B-7E11D67E5F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2298" y="1116345"/>
            <a:ext cx="2397230" cy="3866172"/>
          </a:xfrm>
          <a:prstGeom prst="rect">
            <a:avLst/>
          </a:prstGeom>
          <a:noFill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FF81996-742A-44E9-8300-7D6C0A20AB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9810" y="1361525"/>
            <a:ext cx="3059596" cy="3375811"/>
          </a:xfrm>
          <a:prstGeom prst="rect">
            <a:avLst/>
          </a:prstGeom>
          <a:noFill/>
        </p:spPr>
      </p:pic>
      <p:pic>
        <p:nvPicPr>
          <p:cNvPr id="39" name="Picture 29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1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A82FBB-8441-4FFF-9067-ED7802A96DAA}"/>
              </a:ext>
            </a:extLst>
          </p:cNvPr>
          <p:cNvSpPr txBox="1"/>
          <p:nvPr/>
        </p:nvSpPr>
        <p:spPr>
          <a:xfrm>
            <a:off x="484009" y="3943350"/>
            <a:ext cx="3187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Tempo de Setup (esquerda) é de 0.8ns aproximadamente, e o tempo de </a:t>
            </a:r>
            <a:r>
              <a:rPr lang="pt-PT" dirty="0" err="1"/>
              <a:t>Hold</a:t>
            </a:r>
            <a:r>
              <a:rPr lang="pt-PT" dirty="0"/>
              <a:t> (direita) é de 0.42ns aproximadamente.</a:t>
            </a:r>
          </a:p>
        </p:txBody>
      </p:sp>
    </p:spTree>
    <p:extLst>
      <p:ext uri="{BB962C8B-B14F-4D97-AF65-F5344CB8AC3E}">
        <p14:creationId xmlns:p14="http://schemas.microsoft.com/office/powerpoint/2010/main" val="204965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66885-C3BF-4264-9188-3160DD55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15772"/>
            <a:ext cx="9603275" cy="1049235"/>
          </a:xfrm>
        </p:spPr>
        <p:txBody>
          <a:bodyPr/>
          <a:lstStyle/>
          <a:p>
            <a:r>
              <a:rPr lang="pt-PT" dirty="0"/>
              <a:t>Ideias Base Layout, objetivos e </a:t>
            </a:r>
            <a:br>
              <a:rPr lang="pt-PT" dirty="0"/>
            </a:br>
            <a:r>
              <a:rPr lang="pt-PT" dirty="0"/>
              <a:t>considerações gerais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791A07-E5F4-4064-8B2D-50876281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65007"/>
            <a:ext cx="9603275" cy="3963037"/>
          </a:xfrm>
        </p:spPr>
        <p:txBody>
          <a:bodyPr>
            <a:normAutofit/>
          </a:bodyPr>
          <a:lstStyle/>
          <a:p>
            <a:r>
              <a:rPr lang="pt-PT" dirty="0"/>
              <a:t>A</a:t>
            </a:r>
            <a:r>
              <a:rPr lang="pt-PT" sz="1800" dirty="0"/>
              <a:t> </a:t>
            </a:r>
            <a:r>
              <a:rPr lang="pt-PT" dirty="0"/>
              <a:t>representação física do Flip-Flop D (com saída </a:t>
            </a:r>
            <a:r>
              <a:rPr lang="pt-PT" dirty="0" err="1"/>
              <a:t>Tristate</a:t>
            </a:r>
            <a:r>
              <a:rPr lang="pt-PT" dirty="0"/>
              <a:t>) obedece às Design Rules impostas em tecnologia 0.7um.</a:t>
            </a:r>
          </a:p>
          <a:p>
            <a:r>
              <a:rPr lang="pt-PT" dirty="0"/>
              <a:t>Apresentar componente a componente do circuito e, efetuar/avaliar em termos de layout, as máscaras representadas através do cross-</a:t>
            </a:r>
            <a:r>
              <a:rPr lang="pt-PT" dirty="0" err="1"/>
              <a:t>section</a:t>
            </a:r>
            <a:r>
              <a:rPr lang="pt-PT" dirty="0"/>
              <a:t> efetuado.</a:t>
            </a:r>
          </a:p>
          <a:p>
            <a:r>
              <a:rPr lang="pt-PT" dirty="0"/>
              <a:t>Por uma questão de otimização do circuito, diminuímos espaçamentos entre componentes e construímos o buffer em paralelo.</a:t>
            </a:r>
          </a:p>
        </p:txBody>
      </p:sp>
    </p:spTree>
    <p:extLst>
      <p:ext uri="{BB962C8B-B14F-4D97-AF65-F5344CB8AC3E}">
        <p14:creationId xmlns:p14="http://schemas.microsoft.com/office/powerpoint/2010/main" val="95906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7D348-9882-42EF-8A4E-1401909C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Máscaras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3C7006-8AC6-42DD-8D57-91E67253F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869324" cy="4636859"/>
          </a:xfrm>
        </p:spPr>
        <p:txBody>
          <a:bodyPr>
            <a:normAutofit fontScale="62500" lnSpcReduction="20000"/>
          </a:bodyPr>
          <a:lstStyle/>
          <a:p>
            <a:r>
              <a:rPr lang="pt-PT" sz="3200" dirty="0"/>
              <a:t>Na construção dos componentes em L-</a:t>
            </a:r>
            <a:r>
              <a:rPr lang="pt-PT" sz="3200" dirty="0" err="1"/>
              <a:t>edit</a:t>
            </a:r>
            <a:r>
              <a:rPr lang="pt-PT" sz="3200" dirty="0"/>
              <a:t>, usámos oito máscaras: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sz="3600" dirty="0"/>
              <a:t>N-</a:t>
            </a:r>
            <a:r>
              <a:rPr lang="pt-PT" sz="3600" dirty="0" err="1"/>
              <a:t>well</a:t>
            </a:r>
            <a:endParaRPr lang="pt-PT" sz="3600" dirty="0"/>
          </a:p>
          <a:p>
            <a:pPr marL="0" indent="0">
              <a:buNone/>
            </a:pPr>
            <a:r>
              <a:rPr lang="pt-PT" sz="3600" dirty="0" err="1"/>
              <a:t>Polisilício</a:t>
            </a:r>
            <a:endParaRPr lang="pt-PT" sz="3600" dirty="0"/>
          </a:p>
          <a:p>
            <a:pPr marL="0" indent="0">
              <a:buNone/>
            </a:pPr>
            <a:r>
              <a:rPr lang="pt-PT" sz="3600" dirty="0"/>
              <a:t>Zona Ativa</a:t>
            </a:r>
          </a:p>
          <a:p>
            <a:pPr marL="0" indent="0">
              <a:buNone/>
            </a:pPr>
            <a:r>
              <a:rPr lang="pt-PT" sz="3600" dirty="0" err="1"/>
              <a:t>Overlay</a:t>
            </a:r>
            <a:r>
              <a:rPr lang="pt-PT" sz="3600" dirty="0"/>
              <a:t>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PT" sz="3600" dirty="0"/>
              <a:t>N-difusão (n+)</a:t>
            </a:r>
            <a:br>
              <a:rPr lang="pt-PT" sz="3600" dirty="0"/>
            </a:br>
            <a:r>
              <a:rPr lang="pt-PT" sz="3600" dirty="0"/>
              <a:t>P-difusão (p+)</a:t>
            </a:r>
          </a:p>
          <a:p>
            <a:pPr marL="0" indent="0">
              <a:buNone/>
            </a:pPr>
            <a:r>
              <a:rPr lang="pt-PT" sz="3600" dirty="0"/>
              <a:t>Contactos</a:t>
            </a:r>
          </a:p>
          <a:p>
            <a:pPr marL="0" indent="0">
              <a:buNone/>
            </a:pPr>
            <a:r>
              <a:rPr lang="pt-PT" sz="3600" dirty="0"/>
              <a:t>Metalização</a:t>
            </a:r>
          </a:p>
          <a:p>
            <a:pPr marL="0" indent="0">
              <a:buNone/>
            </a:pP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65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F566BF-19E3-4AB8-84DD-1E578026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Layout Inversor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D952BF89-55E1-4B04-925C-3DD7AF557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5849" y="729586"/>
            <a:ext cx="5147014" cy="488306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129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204</Words>
  <Application>Microsoft Office PowerPoint</Application>
  <PresentationFormat>Ecrã Panorâmico</PresentationFormat>
  <Paragraphs>36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Times New Roman</vt:lpstr>
      <vt:lpstr>Galeria</vt:lpstr>
      <vt:lpstr>Layout Flip-Flop D com Saída Tristate</vt:lpstr>
      <vt:lpstr>Relembrando o circuito</vt:lpstr>
      <vt:lpstr>Otimizações – Funcionamento conforme VDD</vt:lpstr>
      <vt:lpstr>Otimizações - redimensionamento</vt:lpstr>
      <vt:lpstr>Otimizações – Tempo de setup e de hold</vt:lpstr>
      <vt:lpstr>Tempo de setup e hold</vt:lpstr>
      <vt:lpstr>Ideias Base Layout, objetivos e  considerações gerais</vt:lpstr>
      <vt:lpstr>Máscaras</vt:lpstr>
      <vt:lpstr>Layout Inversor</vt:lpstr>
      <vt:lpstr>Cross section inversor</vt:lpstr>
      <vt:lpstr>Layout Flip-flop D</vt:lpstr>
      <vt:lpstr>Layout Flip-flop D</vt:lpstr>
      <vt:lpstr>Layout Flip-Flop D (master+slave)</vt:lpstr>
      <vt:lpstr>Cross section ffd (master+slave)</vt:lpstr>
      <vt:lpstr>Layout Buffer TriState</vt:lpstr>
      <vt:lpstr>Cross section buffer tristate</vt:lpstr>
      <vt:lpstr>Layout Flip-Flop d SAÍDA tRISTATE</vt:lpstr>
      <vt:lpstr>Cross section ffd com saída tristate</vt:lpstr>
      <vt:lpstr>Cross section condensador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Flip-Flop D com Saída Tristate</dc:title>
  <dc:creator>Nuno Rodrigues</dc:creator>
  <cp:lastModifiedBy>CloudPc</cp:lastModifiedBy>
  <cp:revision>7</cp:revision>
  <dcterms:created xsi:type="dcterms:W3CDTF">2021-01-14T11:18:10Z</dcterms:created>
  <dcterms:modified xsi:type="dcterms:W3CDTF">2021-01-14T18:34:59Z</dcterms:modified>
</cp:coreProperties>
</file>