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24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731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241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56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446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88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59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27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4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277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8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25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88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5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20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58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C6F3-7DDB-4EE1-8FCE-6B26996BCAE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1676-5C82-4BFA-93D0-7BB236B526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224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F15DD-27CC-44C1-9523-764FE8308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Controlo de Porta com Cartão Magnético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CCE8C3-6E4D-4CED-9684-2BCD72249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Afonso Correia, João Ribeiro</a:t>
            </a:r>
            <a:br>
              <a:rPr lang="pt-PT" dirty="0"/>
            </a:br>
            <a:r>
              <a:rPr lang="pt-PT" dirty="0"/>
              <a:t>Sensores e Atuadores, Departamento Física</a:t>
            </a:r>
            <a:br>
              <a:rPr lang="pt-PT" dirty="0"/>
            </a:br>
            <a:r>
              <a:rPr lang="pt-PT" dirty="0"/>
              <a:t>Universidade de Aveiro</a:t>
            </a:r>
          </a:p>
        </p:txBody>
      </p:sp>
    </p:spTree>
    <p:extLst>
      <p:ext uri="{BB962C8B-B14F-4D97-AF65-F5344CB8AC3E}">
        <p14:creationId xmlns:p14="http://schemas.microsoft.com/office/powerpoint/2010/main" val="286480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F2B82F-02C6-432B-AB1B-7E79646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Circuito implementado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8A8E58DC-D106-4E59-828C-9E07C6FF1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2494" y="497632"/>
            <a:ext cx="7007006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0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21BC9-F598-4E99-9765-A29225EA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de Custos de cada componente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99DBC9A-6167-D260-F90A-58504C0FE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65305"/>
              </p:ext>
            </p:extLst>
          </p:nvPr>
        </p:nvGraphicFramePr>
        <p:xfrm>
          <a:off x="913795" y="2885243"/>
          <a:ext cx="10353675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656310568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74454893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896925784"/>
                    </a:ext>
                  </a:extLst>
                </a:gridCol>
              </a:tblGrid>
              <a:tr h="353455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Cartão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Leitor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6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effectLst/>
                        </a:rPr>
                        <a:t>Smart</a:t>
                      </a:r>
                      <a:r>
                        <a:rPr lang="pt-PT" b="0" dirty="0">
                          <a:effectLst/>
                        </a:rPr>
                        <a:t> </a:t>
                      </a:r>
                      <a:r>
                        <a:rPr lang="pt-PT" b="0" dirty="0" err="1">
                          <a:effectLst/>
                        </a:rPr>
                        <a:t>Card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1,84€ - </a:t>
                      </a:r>
                      <a:r>
                        <a:rPr lang="pt-PT" b="0" dirty="0" err="1">
                          <a:effectLst/>
                        </a:rPr>
                        <a:t>Satkit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9,18€ - </a:t>
                      </a:r>
                      <a:r>
                        <a:rPr lang="pt-PT" b="0" dirty="0" err="1">
                          <a:effectLst/>
                        </a:rPr>
                        <a:t>ElectroFun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Cartão Magnético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1,20€ - </a:t>
                      </a:r>
                      <a:r>
                        <a:rPr lang="pt-PT" b="0" dirty="0" err="1">
                          <a:effectLst/>
                        </a:rPr>
                        <a:t>AliExpress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17,52€ - </a:t>
                      </a:r>
                      <a:r>
                        <a:rPr lang="pt-PT" b="0" dirty="0" err="1">
                          <a:effectLst/>
                        </a:rPr>
                        <a:t>AliExpress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7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NFC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1,71€ - </a:t>
                      </a:r>
                      <a:r>
                        <a:rPr lang="pt-PT" b="0" dirty="0" err="1">
                          <a:effectLst/>
                        </a:rPr>
                        <a:t>AliExpress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27,39€ - </a:t>
                      </a:r>
                      <a:r>
                        <a:rPr lang="pt-PT" b="0" dirty="0" err="1">
                          <a:effectLst/>
                        </a:rPr>
                        <a:t>ElectroFun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51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59756-D23A-445B-AF8B-D2EF05BC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de Custo total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E5F0785-96C4-CAFF-4E46-7425C536E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805713"/>
              </p:ext>
            </p:extLst>
          </p:nvPr>
        </p:nvGraphicFramePr>
        <p:xfrm>
          <a:off x="913881" y="2687320"/>
          <a:ext cx="1035367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1327197493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272535301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114244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Valor Específico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Total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3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effectLst/>
                        </a:rPr>
                        <a:t>Smart</a:t>
                      </a:r>
                      <a:r>
                        <a:rPr lang="pt-PT" b="0" dirty="0">
                          <a:effectLst/>
                        </a:rPr>
                        <a:t> </a:t>
                      </a:r>
                      <a:r>
                        <a:rPr lang="pt-PT" b="0" dirty="0" err="1">
                          <a:effectLst/>
                        </a:rPr>
                        <a:t>Card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11,02€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54,98€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Cartão Magnético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18,52€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62,48€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NFC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29,10€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effectLst/>
                        </a:rPr>
                        <a:t>73,06€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8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79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951C0-06A8-7D87-FA95-F73E5ED0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Considerações Finais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107652-77F6-55EE-28F1-E8A58C0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89831"/>
          </a:xfrm>
        </p:spPr>
        <p:txBody>
          <a:bodyPr>
            <a:normAutofit/>
          </a:bodyPr>
          <a:lstStyle/>
          <a:p>
            <a:r>
              <a:rPr lang="pt-PT" dirty="0"/>
              <a:t>A escolha do tipo de cartão deve depender não só da dimensão da implementação, como ainda da qualidade do componentes (cartão e leitor)</a:t>
            </a:r>
          </a:p>
          <a:p>
            <a:r>
              <a:rPr lang="pt-PT" dirty="0"/>
              <a:t>Para implementações de pequenas dimensões com pouca exigência na qualidade dos componentes, </a:t>
            </a:r>
            <a:r>
              <a:rPr lang="pt-PT" dirty="0" err="1"/>
              <a:t>smart</a:t>
            </a:r>
            <a:r>
              <a:rPr lang="pt-PT" dirty="0"/>
              <a:t> </a:t>
            </a:r>
            <a:r>
              <a:rPr lang="pt-PT" dirty="0" err="1"/>
              <a:t>cards</a:t>
            </a:r>
            <a:r>
              <a:rPr lang="pt-PT" dirty="0"/>
              <a:t> são a escolha apropriada</a:t>
            </a:r>
          </a:p>
          <a:p>
            <a:r>
              <a:rPr lang="pt-PT" dirty="0"/>
              <a:t>Para implementações de grande dimensão com qualidade de componentes, poderá ser preferível recorrer a cartões de banda magnética</a:t>
            </a:r>
          </a:p>
          <a:p>
            <a:r>
              <a:rPr lang="pt-PT" dirty="0"/>
              <a:t>Os cartões NFC conferem bastante versatilidade e praticidade, sendo, tendo também, no entanto, tendência a aumentar de preço com o aumento da sua qualidade</a:t>
            </a:r>
          </a:p>
        </p:txBody>
      </p:sp>
    </p:spTree>
    <p:extLst>
      <p:ext uri="{BB962C8B-B14F-4D97-AF65-F5344CB8AC3E}">
        <p14:creationId xmlns:p14="http://schemas.microsoft.com/office/powerpoint/2010/main" val="25557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F15DD-27CC-44C1-9523-764FE8308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Controlo de Porta com Cartão Magnético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CCE8C3-6E4D-4CED-9684-2BCD72249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Afonso Correia, João Ribeiro</a:t>
            </a:r>
            <a:br>
              <a:rPr lang="pt-PT" dirty="0"/>
            </a:br>
            <a:r>
              <a:rPr lang="pt-PT" dirty="0"/>
              <a:t>Sensores e Atuadores, Departamento Física</a:t>
            </a:r>
            <a:br>
              <a:rPr lang="pt-PT" dirty="0"/>
            </a:br>
            <a:r>
              <a:rPr lang="pt-PT" dirty="0"/>
              <a:t>Universidade de Aveiro</a:t>
            </a:r>
          </a:p>
        </p:txBody>
      </p:sp>
    </p:spTree>
    <p:extLst>
      <p:ext uri="{BB962C8B-B14F-4D97-AF65-F5344CB8AC3E}">
        <p14:creationId xmlns:p14="http://schemas.microsoft.com/office/powerpoint/2010/main" val="151681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DD716-4834-4314-9B1D-C6979E92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pt-PT" dirty="0"/>
              <a:t>Objetivos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05D04-5A24-8A22-3322-48FB56E85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93" r="29182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5FB00B-36CD-418A-9682-E6F02BE4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pt-PT" sz="2800" dirty="0"/>
              <a:t>Implementação de um circuito eletrónico que permitisse controlar uma porta com travamento elétrico, por cartão magnético.</a:t>
            </a:r>
          </a:p>
          <a:p>
            <a:endParaRPr lang="pt-PT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5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FC8C3-B5C2-4870-9DD4-26AA144E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pt-PT" sz="2900"/>
              <a:t>Ideias para implementação circuito</a:t>
            </a:r>
          </a:p>
        </p:txBody>
      </p:sp>
      <p:pic>
        <p:nvPicPr>
          <p:cNvPr id="11" name="Picture 4" descr="CPU com números binários e cópia heliográfica">
            <a:extLst>
              <a:ext uri="{FF2B5EF4-FFF2-40B4-BE49-F238E27FC236}">
                <a16:creationId xmlns:a16="http://schemas.microsoft.com/office/drawing/2014/main" id="{FDCCAFD4-AC16-0612-1BD2-66D7C80E1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50" r="2205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796803-E4B3-4ECA-B46F-B2A9FC370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 lnSpcReduction="10000"/>
          </a:bodyPr>
          <a:lstStyle/>
          <a:p>
            <a:r>
              <a:rPr lang="pt-PT" sz="2800" dirty="0"/>
              <a:t>Ideia inicial: implementação de um circuito prático comercial</a:t>
            </a:r>
          </a:p>
          <a:p>
            <a:r>
              <a:rPr lang="pt-PT" sz="2800" dirty="0"/>
              <a:t>Ideia final: implementação de um circuito prático, com baixo custo associado.</a:t>
            </a:r>
          </a:p>
          <a:p>
            <a:endParaRPr lang="pt-PT" dirty="0"/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5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Gráfico num documento e uma caneta">
            <a:extLst>
              <a:ext uri="{FF2B5EF4-FFF2-40B4-BE49-F238E27FC236}">
                <a16:creationId xmlns:a16="http://schemas.microsoft.com/office/drawing/2014/main" id="{C646EE9C-BE24-5931-5AC2-701B6297B4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23" b="14232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1D6DA9-7F89-4CAB-AC9D-596553DA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pt-PT" dirty="0"/>
              <a:t>Cartão Magnético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EEBB2F-6715-46FF-8BA6-7B571F87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3"/>
            <a:ext cx="10713913" cy="4378877"/>
          </a:xfrm>
        </p:spPr>
        <p:txBody>
          <a:bodyPr>
            <a:normAutofit/>
          </a:bodyPr>
          <a:lstStyle/>
          <a:p>
            <a:r>
              <a:rPr lang="pt-PT" sz="2800" dirty="0"/>
              <a:t>O estudo passou pela compreensão do mecanismo de funcionamento do cartão magnético, analisando-se o efeito magnético de </a:t>
            </a:r>
            <a:r>
              <a:rPr lang="pt-PT" sz="2800" dirty="0" err="1"/>
              <a:t>Wiegand</a:t>
            </a:r>
            <a:r>
              <a:rPr lang="pt-PT" sz="2800" dirty="0"/>
              <a:t>.</a:t>
            </a:r>
          </a:p>
          <a:p>
            <a:r>
              <a:rPr lang="pt-PT" sz="2800" dirty="0"/>
              <a:t>O efeito de </a:t>
            </a:r>
            <a:r>
              <a:rPr lang="pt-PT" sz="2800" dirty="0" err="1"/>
              <a:t>Wiegand</a:t>
            </a:r>
            <a:r>
              <a:rPr lang="pt-PT" sz="2800" dirty="0"/>
              <a:t> permite aplicar um campo magnético na liga do cartão, permitindo a inversão de polarização da liga.</a:t>
            </a:r>
          </a:p>
          <a:p>
            <a:r>
              <a:rPr lang="pt-PT" sz="2800" dirty="0"/>
              <a:t>Após isso, analisou-se o mecanismo de transmissão do código eletrónico e a abertura de porta.</a:t>
            </a:r>
          </a:p>
        </p:txBody>
      </p:sp>
    </p:spTree>
    <p:extLst>
      <p:ext uri="{BB962C8B-B14F-4D97-AF65-F5344CB8AC3E}">
        <p14:creationId xmlns:p14="http://schemas.microsoft.com/office/powerpoint/2010/main" val="127448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45C2C9-2D6F-450F-A24A-01961052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pt-PT" sz="3100"/>
              <a:t>Mecanismo </a:t>
            </a:r>
            <a:r>
              <a:rPr lang="pt-PT" sz="3100" err="1"/>
              <a:t>rfid</a:t>
            </a:r>
            <a:r>
              <a:rPr lang="pt-PT" sz="3100"/>
              <a:t> Transmissão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3AED1D-B95C-4428-B390-A38CD956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pt-PT" sz="2800" dirty="0" err="1"/>
              <a:t>RadioFrequency</a:t>
            </a:r>
            <a:r>
              <a:rPr lang="pt-PT" sz="2800" dirty="0"/>
              <a:t> </a:t>
            </a:r>
            <a:r>
              <a:rPr lang="pt-PT" sz="2800" dirty="0" err="1"/>
              <a:t>Identification</a:t>
            </a:r>
            <a:r>
              <a:rPr lang="pt-PT" sz="2800" dirty="0"/>
              <a:t> ou simplesmente RFID, o mecanismo de transmissão baseia-se na emissão de ondas de radiofrequência, numa gama vasta de frequências, permitindo o uso de diversos cartões para controlo.</a:t>
            </a:r>
          </a:p>
        </p:txBody>
      </p:sp>
    </p:spTree>
    <p:extLst>
      <p:ext uri="{BB962C8B-B14F-4D97-AF65-F5344CB8AC3E}">
        <p14:creationId xmlns:p14="http://schemas.microsoft.com/office/powerpoint/2010/main" val="71457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A0DA-1BDC-4F25-AEF1-3D3ED3ED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Cartões RFID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22430612-F20B-E29A-6696-570B7451E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44147"/>
              </p:ext>
            </p:extLst>
          </p:nvPr>
        </p:nvGraphicFramePr>
        <p:xfrm>
          <a:off x="913881" y="1811414"/>
          <a:ext cx="10353675" cy="450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306548714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541443555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53123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Cartão de proximidade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Smart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Card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4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(Maioritariamente) Passivo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Passivo ou Ativo com transmissor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Passivo ou 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Microchip RFID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Microcontrolador inteligente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Microchip NFC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(Maioritariamente) Leitura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Leitura e Escrita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Leitura e Escrita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Número de cartão e código de fabrico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Número de cartão, código de fabrico e informação biográfica, códigos de pin, valores de transação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Armazena informação suficiente para gerar códigos pin ou desenvolver uma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38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Não efetua autenticação do dispositivo de leitura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Efetua autenticação do dispositivo de leitura e disponibiliza a informação necessária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Verifica a viabilidade do leitor antes de transmitir a informação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6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13,56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13,56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82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94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E9E8FD0-7A4E-4DC6-AEAE-0F84F04E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23972" r="11732" b="-1"/>
          <a:stretch/>
        </p:blipFill>
        <p:spPr>
          <a:xfrm>
            <a:off x="10653" y="10"/>
            <a:ext cx="6080027" cy="6855960"/>
          </a:xfrm>
          <a:prstGeom prst="rect">
            <a:avLst/>
          </a:prstGeom>
        </p:spPr>
      </p:pic>
      <p:pic>
        <p:nvPicPr>
          <p:cNvPr id="5" name="Picture 4" descr="Ficheiros">
            <a:extLst>
              <a:ext uri="{FF2B5EF4-FFF2-40B4-BE49-F238E27FC236}">
                <a16:creationId xmlns:a16="http://schemas.microsoft.com/office/drawing/2014/main" id="{4600F446-A197-D4C1-86A9-8D4E528F8D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l="9920" r="30782" b="1"/>
          <a:stretch/>
        </p:blipFill>
        <p:spPr>
          <a:xfrm>
            <a:off x="6090672" y="2030"/>
            <a:ext cx="6090674" cy="68559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892D4D9-D7AC-488B-8B22-46CABF23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9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F0C72F-A825-466D-A8BB-E944DD14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pt-PT" dirty="0"/>
              <a:t>Cartão Magnético em modo </a:t>
            </a:r>
            <a:r>
              <a:rPr lang="pt-PT" dirty="0" err="1"/>
              <a:t>contactless</a:t>
            </a:r>
            <a:r>
              <a:rPr lang="pt-PT" dirty="0"/>
              <a:t> + Leitor RFID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3C449A-317B-4CF4-A250-7C9D276D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r>
              <a:rPr lang="pt-PT"/>
              <a:t>O cartão magnético usado operará em modo </a:t>
            </a:r>
            <a:r>
              <a:rPr lang="pt-PT" err="1"/>
              <a:t>contactless</a:t>
            </a:r>
            <a:r>
              <a:rPr lang="pt-PT"/>
              <a:t>, permitindo a leitura da chave eletrónica a 5-10 cm de distância do leitor.</a:t>
            </a:r>
          </a:p>
          <a:p>
            <a:endParaRPr lang="pt-PT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3A24201-0643-4AE6-8B08-94D31B53A1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61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B715A-87B0-4BBA-8F0C-2BDD9087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Relay 5v</a:t>
            </a:r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429D81-BF02-49B4-AF9B-82790D6D6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" b="2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C257AC-303E-4902-9798-3A4BA83A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 fontScale="92500"/>
          </a:bodyPr>
          <a:lstStyle/>
          <a:p>
            <a:r>
              <a:rPr lang="pt-PT" sz="2800" dirty="0"/>
              <a:t>O </a:t>
            </a:r>
            <a:r>
              <a:rPr lang="pt-PT" sz="2800" dirty="0" err="1"/>
              <a:t>relay</a:t>
            </a:r>
            <a:r>
              <a:rPr lang="pt-PT" sz="2800" dirty="0"/>
              <a:t> usado permite-nos efetuar um controlo da tensão fornecida aos terminais da porta elétrica.</a:t>
            </a:r>
          </a:p>
          <a:p>
            <a:endParaRPr lang="pt-PT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4C731-E7A7-4660-8A00-2178D58B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pt-PT"/>
              <a:t>Porta elétrica 12V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FCA0FE-9BBA-4111-8B6B-A5391AA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pt-PT" sz="2800" dirty="0"/>
              <a:t>O acionamento da porta é verificado caso haja correspondência entre código eletrónico lido e a base de dados do leitor.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C7DD07-0BBA-48D0-95E3-55489DCBF2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67" r="-2" b="-2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373966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300</TotalTime>
  <Words>524</Words>
  <Application>Microsoft Office PowerPoint</Application>
  <PresentationFormat>Ecrã Panorâmico</PresentationFormat>
  <Paragraphs>73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Controlo de Porta com Cartão Magnético</vt:lpstr>
      <vt:lpstr>Objetivos </vt:lpstr>
      <vt:lpstr>Ideias para implementação circuito</vt:lpstr>
      <vt:lpstr>Cartão Magnético</vt:lpstr>
      <vt:lpstr>Mecanismo rfid Transmissão</vt:lpstr>
      <vt:lpstr>Cartões RFID</vt:lpstr>
      <vt:lpstr>Cartão Magnético em modo contactless + Leitor RFID</vt:lpstr>
      <vt:lpstr>Relay 5v</vt:lpstr>
      <vt:lpstr>Porta elétrica 12V</vt:lpstr>
      <vt:lpstr>Circuito implementado </vt:lpstr>
      <vt:lpstr>Comparação de Custos de cada componente</vt:lpstr>
      <vt:lpstr>Comparação de Custo total</vt:lpstr>
      <vt:lpstr>Considerações Finais</vt:lpstr>
      <vt:lpstr>Controlo de Porta com Cartão Magnético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Controlo de Porta com Cartão Magnético</dc:title>
  <dc:creator>João Ribeiro</dc:creator>
  <cp:lastModifiedBy>João Ribeiro</cp:lastModifiedBy>
  <cp:revision>5</cp:revision>
  <dcterms:created xsi:type="dcterms:W3CDTF">2023-01-03T23:40:47Z</dcterms:created>
  <dcterms:modified xsi:type="dcterms:W3CDTF">2023-01-04T22:06:08Z</dcterms:modified>
</cp:coreProperties>
</file>