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3bec9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d3bec9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3bec91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3bec91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d3bec91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d3bec91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d3bec91b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d3bec91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3bec91b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d3bec91b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d7b9f8e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d7b9f8e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d7b9f8e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d7b9f8e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7b9f8e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7b9f8e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d7b9f8e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d7b9f8e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7b9f8e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d7b9f8e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3bec91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3bec91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9d64c9d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9d64c9d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9d64c9d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9d64c9d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9d64c9d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9d64c9d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9d64c9d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9d64c9d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3bec91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3bec91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5db447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a5db447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5db44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5db44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WW6YqiBFpU6yjHllBun9DqUxozwZXS54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lura.com.br/artigos/django-framework?utm_term=&amp;utm_campaign=%5BSearch%5D+%5BPerformance%5D+-+Dynamic+Search+Ads+-+Artigos+e+Conte%C3%BAdos&amp;utm_source=adwords&amp;utm_medium=ppc&amp;hsa_acc=7964138385&amp;hsa_cam=11384329873&amp;hsa_grp=164240702375&amp;hsa_ad=722752682305&amp;hsa_src=g&amp;hsa_tgt=aud-546438175126:dsa-2276348409543&amp;hsa_kw=&amp;hsa_mt=&amp;hsa_net=adwords&amp;hsa_ver=3&amp;gad_source=1&amp;gclid=CjwKCAiA6aW6BhBqEiwA6KzDc7i6HoyK1gTlYnpODZMgXJOLdCQuE59qZcvePeOfjG0glJJ1mBiNFBoCHJ8QAvD_BwE" TargetMode="External"/><Relationship Id="rId4" Type="http://schemas.openxmlformats.org/officeDocument/2006/relationships/hyperlink" Target="https://www.alura.com.br/artigos/pandas-o-que-e-para-que-serve-como-instalar?utm_term=&amp;utm_campaign=%5BSearch%5D+%5BPerformance%5D+-+Dynamic+Search+Ads+-+Artigos+e+Conte%C3%BAdos&amp;utm_source=adwords&amp;utm_medium=ppc&amp;hsa_acc=7964138385&amp;hsa_cam=11384329873&amp;hsa_grp=164212380672&amp;hsa_ad=722752682281&amp;hsa_src=g&amp;hsa_tgt=aud-1188215191080:dsa-425656816943&amp;hsa_kw=&amp;hsa_mt=&amp;hsa_net=adwords&amp;hsa_ver=3&amp;gad_source=1&amp;gclid=CjwKCAiA6aW6BhBqEiwA6KzDc_dEIjN8pX4ZJ6rA0H7Mn_80KB2LZFTZDrhreMAWmdcBLseq3IDbpxoCi9wQAvD_BwE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ww.hashtagtreinamentos.com/tensorflow-o-que-e?gad_source=1&amp;gclid=CjwKCAiA6aW6BhBqEiwA6KzDc-VqG4MYyQQP_dKO62yoszxhvN2D3fc9UTcjGYpcEyLlgJWHbFhuKhoCAz8QAvD_BwE" TargetMode="External"/><Relationship Id="rId6" Type="http://schemas.openxmlformats.org/officeDocument/2006/relationships/image" Target="../media/image9.jpg"/><Relationship Id="rId7" Type="http://schemas.openxmlformats.org/officeDocument/2006/relationships/image" Target="../media/image4.png"/><Relationship Id="rId8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Introdução ao Python </a:t>
            </a:r>
            <a:endParaRPr b="1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e</a:t>
            </a:r>
            <a:r>
              <a:rPr b="1" lang="en">
                <a:highlight>
                  <a:schemeClr val="lt1"/>
                </a:highlight>
              </a:rPr>
              <a:t> Lógica de Programação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Legibilidade</a:t>
            </a:r>
            <a:endParaRPr b="1" sz="322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075" y="1732925"/>
            <a:ext cx="25622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04" y="2264500"/>
            <a:ext cx="1927371" cy="164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00" y="1648413"/>
            <a:ext cx="2562224" cy="288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Legibilidade</a:t>
            </a:r>
            <a:endParaRPr b="1" sz="3220"/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1339300"/>
            <a:ext cx="45558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 include &lt;iostream&gt;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 main()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std:cout &lt;&lt; “Hello Wolrd”;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return 0;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867500" y="1339300"/>
            <a:ext cx="39648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print(“Hello World”)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275" y="3449839"/>
            <a:ext cx="1412425" cy="1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900" y="3356050"/>
            <a:ext cx="1412426" cy="158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Legibilidade</a:t>
            </a:r>
            <a:endParaRPr b="1" sz="3220"/>
          </a:p>
        </p:txBody>
      </p:sp>
      <p:sp>
        <p:nvSpPr>
          <p:cNvPr id="133" name="Google Shape;133;p24"/>
          <p:cNvSpPr txBox="1"/>
          <p:nvPr/>
        </p:nvSpPr>
        <p:spPr>
          <a:xfrm>
            <a:off x="396050" y="1495625"/>
            <a:ext cx="84363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legibilidade é fundamental para garantir que o código seja fácil de </a:t>
            </a:r>
            <a:r>
              <a:rPr b="1" lang="en" sz="2000">
                <a:solidFill>
                  <a:schemeClr val="dk1"/>
                </a:solidFill>
              </a:rPr>
              <a:t>entender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manter</a:t>
            </a:r>
            <a:r>
              <a:rPr lang="en" sz="2000">
                <a:solidFill>
                  <a:schemeClr val="dk1"/>
                </a:solidFill>
              </a:rPr>
              <a:t> e </a:t>
            </a:r>
            <a:r>
              <a:rPr b="1" lang="en" sz="2000">
                <a:solidFill>
                  <a:schemeClr val="dk1"/>
                </a:solidFill>
              </a:rPr>
              <a:t>colaborar</a:t>
            </a:r>
            <a:r>
              <a:rPr lang="en" sz="2000">
                <a:solidFill>
                  <a:schemeClr val="dk1"/>
                </a:solidFill>
              </a:rPr>
              <a:t>. Python se destaca por sua sintaxe limpa e estrutura intuitiva, tornando-o uma das linguagens mais legíveis disponíveis.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0" y="205860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Instalação do Python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Instalação do Python</a:t>
            </a:r>
            <a:endParaRPr b="1" sz="3220"/>
          </a:p>
        </p:txBody>
      </p:sp>
      <p:sp>
        <p:nvSpPr>
          <p:cNvPr id="144" name="Google Shape;144;p26"/>
          <p:cNvSpPr txBox="1"/>
          <p:nvPr/>
        </p:nvSpPr>
        <p:spPr>
          <a:xfrm>
            <a:off x="353850" y="1191150"/>
            <a:ext cx="84363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Siga passo a passo do vídeo: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6" title="Gravando 2024-12-10 11305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625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Shell do Python</a:t>
            </a:r>
            <a:endParaRPr b="1" sz="3220"/>
          </a:p>
        </p:txBody>
      </p:sp>
      <p:sp>
        <p:nvSpPr>
          <p:cNvPr id="151" name="Google Shape;151;p27"/>
          <p:cNvSpPr txBox="1"/>
          <p:nvPr/>
        </p:nvSpPr>
        <p:spPr>
          <a:xfrm>
            <a:off x="396050" y="1495625"/>
            <a:ext cx="84363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Após</a:t>
            </a:r>
            <a:r>
              <a:rPr lang="en" sz="2000">
                <a:solidFill>
                  <a:schemeClr val="dk1"/>
                </a:solidFill>
              </a:rPr>
              <a:t> a </a:t>
            </a:r>
            <a:r>
              <a:rPr lang="en" sz="2000">
                <a:solidFill>
                  <a:schemeClr val="dk1"/>
                </a:solidFill>
              </a:rPr>
              <a:t>instalação</a:t>
            </a:r>
            <a:r>
              <a:rPr lang="en" sz="2000">
                <a:solidFill>
                  <a:schemeClr val="dk1"/>
                </a:solidFill>
              </a:rPr>
              <a:t> do python na sua </a:t>
            </a:r>
            <a:r>
              <a:rPr lang="en" sz="2000">
                <a:solidFill>
                  <a:schemeClr val="dk1"/>
                </a:solidFill>
              </a:rPr>
              <a:t>máquina e verificar se ele está “baixado” no terminal de linhas de comandos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Ele irá abrir uma seguinte sessão: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6425"/>
            <a:ext cx="8596449" cy="1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Shell do Python</a:t>
            </a:r>
            <a:endParaRPr b="1" sz="3220"/>
          </a:p>
        </p:txBody>
      </p:sp>
      <p:sp>
        <p:nvSpPr>
          <p:cNvPr id="158" name="Google Shape;158;p28"/>
          <p:cNvSpPr txBox="1"/>
          <p:nvPr/>
        </p:nvSpPr>
        <p:spPr>
          <a:xfrm>
            <a:off x="396050" y="1495625"/>
            <a:ext cx="84363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Isso é o shell do python, um ambiente onde podemos escrever pequenos </a:t>
            </a:r>
            <a:r>
              <a:rPr lang="en" sz="2000">
                <a:solidFill>
                  <a:schemeClr val="dk1"/>
                </a:solidFill>
              </a:rPr>
              <a:t>códigos</a:t>
            </a:r>
            <a:r>
              <a:rPr lang="en" sz="2000">
                <a:solidFill>
                  <a:schemeClr val="dk1"/>
                </a:solidFill>
              </a:rPr>
              <a:t> python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Exemplo: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7550"/>
            <a:ext cx="8520599" cy="20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311700" y="205860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Sua primeira linha de código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Função print()</a:t>
            </a:r>
            <a:endParaRPr b="1" sz="3220"/>
          </a:p>
        </p:txBody>
      </p:sp>
      <p:sp>
        <p:nvSpPr>
          <p:cNvPr id="170" name="Google Shape;170;p30"/>
          <p:cNvSpPr txBox="1"/>
          <p:nvPr/>
        </p:nvSpPr>
        <p:spPr>
          <a:xfrm>
            <a:off x="396050" y="1495625"/>
            <a:ext cx="84363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 sz="1800">
                <a:solidFill>
                  <a:srgbClr val="0D0D0D"/>
                </a:solidFill>
              </a:rPr>
              <a:t>Após</a:t>
            </a:r>
            <a:r>
              <a:rPr lang="en" sz="1800">
                <a:solidFill>
                  <a:srgbClr val="0D0D0D"/>
                </a:solidFill>
              </a:rPr>
              <a:t> a instalação do python na sua </a:t>
            </a:r>
            <a:r>
              <a:rPr lang="en" sz="1800">
                <a:solidFill>
                  <a:srgbClr val="0D0D0D"/>
                </a:solidFill>
              </a:rPr>
              <a:t>máquina</a:t>
            </a:r>
            <a:r>
              <a:rPr lang="en" sz="1800">
                <a:solidFill>
                  <a:srgbClr val="0D0D0D"/>
                </a:solidFill>
              </a:rPr>
              <a:t>, acesse o terminal de linhas de comando e digite o seguinte comando:</a:t>
            </a:r>
            <a:endParaRPr sz="1800">
              <a:solidFill>
                <a:srgbClr val="0D0D0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 sz="1800">
                <a:solidFill>
                  <a:srgbClr val="0D0D0D"/>
                </a:solidFill>
              </a:rPr>
              <a:t>print(“Hello World”)</a:t>
            </a:r>
            <a:endParaRPr sz="1800">
              <a:solidFill>
                <a:srgbClr val="0D0D0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en" sz="1800">
                <a:solidFill>
                  <a:srgbClr val="0D0D0D"/>
                </a:solidFill>
              </a:rPr>
              <a:t>A </a:t>
            </a:r>
            <a:r>
              <a:rPr lang="en" sz="1800">
                <a:solidFill>
                  <a:srgbClr val="0D0D0D"/>
                </a:solidFill>
              </a:rPr>
              <a:t>saída</a:t>
            </a:r>
            <a:r>
              <a:rPr lang="en" sz="1800">
                <a:solidFill>
                  <a:srgbClr val="0D0D0D"/>
                </a:solidFill>
              </a:rPr>
              <a:t> </a:t>
            </a:r>
            <a:r>
              <a:rPr lang="en" sz="1800">
                <a:solidFill>
                  <a:srgbClr val="0D0D0D"/>
                </a:solidFill>
              </a:rPr>
              <a:t>será</a:t>
            </a:r>
            <a:r>
              <a:rPr lang="en" sz="1800">
                <a:solidFill>
                  <a:srgbClr val="0D0D0D"/>
                </a:solidFill>
              </a:rPr>
              <a:t> o texto que </a:t>
            </a:r>
            <a:r>
              <a:rPr lang="en" sz="1800">
                <a:solidFill>
                  <a:srgbClr val="0D0D0D"/>
                </a:solidFill>
              </a:rPr>
              <a:t>você</a:t>
            </a:r>
            <a:r>
              <a:rPr lang="en" sz="1800">
                <a:solidFill>
                  <a:srgbClr val="0D0D0D"/>
                </a:solidFill>
              </a:rPr>
              <a:t> digitou entre </a:t>
            </a:r>
            <a:r>
              <a:rPr lang="en" sz="1800">
                <a:solidFill>
                  <a:srgbClr val="0D0D0D"/>
                </a:solidFill>
              </a:rPr>
              <a:t>parêntesis</a:t>
            </a:r>
            <a:endParaRPr sz="18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ctrTitle"/>
          </p:nvPr>
        </p:nvSpPr>
        <p:spPr>
          <a:xfrm>
            <a:off x="311700" y="205860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Abordar outros exemplos no quadro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2493575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O que é uma linguagem de programação?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05860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O que é Python?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Definição</a:t>
            </a:r>
            <a:endParaRPr b="1" sz="3220"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433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D0D0D"/>
                </a:solidFill>
                <a:highlight>
                  <a:srgbClr val="FFFFFF"/>
                </a:highlight>
              </a:rPr>
              <a:t>Python é uma linguagem de programação de alto nível, interpretada e de tipagem dinâmica. Ela foi criada por Guido van Rossum em 1989 e é conhecida por sua sintaxe simples e legível.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500" y="1496025"/>
            <a:ext cx="3778125" cy="251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rgbClr val="0D0D0D"/>
                </a:solidFill>
                <a:highlight>
                  <a:srgbClr val="FFFFFF"/>
                </a:highlight>
              </a:rPr>
              <a:t>Características Principais</a:t>
            </a:r>
            <a:endParaRPr b="1" sz="3200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Char char="●"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Simples e Legível: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 A sintaxe do Python é parecida com o inglês, tornando o código fácil de escrever e entender.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●"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Interpretada: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 O código é executado diretamente, sem a necessidade de compilação, o que facilita a execução e o debug.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●"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Versátil: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 Python pode ser usado em várias áreas como desenvolvimento web, automação, análise de dados, inteligência artificial, e muito mais.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Char char="●"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Multiparadigma: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 Python suporta programação orientada a objetos, programação funcional e imperativa.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D0D0D"/>
                </a:solidFill>
                <a:highlight>
                  <a:srgbClr val="FFFFFF"/>
                </a:highlight>
              </a:rPr>
              <a:t>Por que Python é Popular?</a:t>
            </a:r>
            <a:endParaRPr b="1" sz="320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72550" y="1225050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45">
                <a:solidFill>
                  <a:srgbClr val="0D0D0D"/>
                </a:solidFill>
                <a:highlight>
                  <a:srgbClr val="FFFFFF"/>
                </a:highlight>
              </a:rPr>
              <a:t>Bibliotecas Poderosas: </a:t>
            </a:r>
            <a:r>
              <a:rPr lang="en" sz="2645">
                <a:solidFill>
                  <a:srgbClr val="0D0D0D"/>
                </a:solidFill>
                <a:highlight>
                  <a:srgbClr val="FFFFFF"/>
                </a:highlight>
              </a:rPr>
              <a:t>Python possui muitas bibliotecas e frameworks que aceleram o desenvolvimento, como </a:t>
            </a:r>
            <a:r>
              <a:rPr lang="en" sz="2645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Django</a:t>
            </a:r>
            <a:r>
              <a:rPr lang="en" sz="2645">
                <a:solidFill>
                  <a:srgbClr val="0D0D0D"/>
                </a:solidFill>
                <a:highlight>
                  <a:srgbClr val="FFFFFF"/>
                </a:highlight>
              </a:rPr>
              <a:t> (web), </a:t>
            </a:r>
            <a:r>
              <a:rPr lang="en" sz="2645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Pandas</a:t>
            </a:r>
            <a:r>
              <a:rPr lang="en" sz="2645">
                <a:solidFill>
                  <a:srgbClr val="0D0D0D"/>
                </a:solidFill>
                <a:highlight>
                  <a:srgbClr val="FFFFFF"/>
                </a:highlight>
              </a:rPr>
              <a:t> (dados), </a:t>
            </a:r>
            <a:r>
              <a:rPr lang="en" sz="2645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TensorFlow</a:t>
            </a:r>
            <a:r>
              <a:rPr lang="en" sz="2645">
                <a:solidFill>
                  <a:srgbClr val="0D0D0D"/>
                </a:solidFill>
                <a:highlight>
                  <a:srgbClr val="FFFFFF"/>
                </a:highlight>
              </a:rPr>
              <a:t> (IA), entre outras.</a:t>
            </a:r>
            <a:endParaRPr sz="2645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45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45">
                <a:solidFill>
                  <a:srgbClr val="0D0D0D"/>
                </a:solidFill>
                <a:highlight>
                  <a:srgbClr val="FFFFFF"/>
                </a:highlight>
              </a:rPr>
              <a:t>Comunidade Ativa:</a:t>
            </a:r>
            <a:r>
              <a:rPr lang="en" sz="2645">
                <a:solidFill>
                  <a:srgbClr val="0D0D0D"/>
                </a:solidFill>
                <a:highlight>
                  <a:srgbClr val="FFFFFF"/>
                </a:highlight>
              </a:rPr>
              <a:t> A comunidade de Python é muito grande, com vastos recursos, tutoriais e suporte.</a:t>
            </a:r>
            <a:endParaRPr sz="2645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45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45">
                <a:solidFill>
                  <a:srgbClr val="0D0D0D"/>
                </a:solidFill>
                <a:highlight>
                  <a:srgbClr val="FFFFFF"/>
                </a:highlight>
              </a:rPr>
              <a:t>Usabilidade:</a:t>
            </a:r>
            <a:r>
              <a:rPr lang="en" sz="2645">
                <a:solidFill>
                  <a:srgbClr val="0D0D0D"/>
                </a:solidFill>
                <a:highlight>
                  <a:srgbClr val="FFFFFF"/>
                </a:highlight>
              </a:rPr>
              <a:t> Usado por grandes empresas como Google, Instagram, Spotify e NASA.</a:t>
            </a:r>
            <a:endParaRPr sz="2645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5550" y="1446950"/>
            <a:ext cx="1316400" cy="13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2450" y="3192562"/>
            <a:ext cx="1316401" cy="131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1950" y="1360713"/>
            <a:ext cx="1787103" cy="143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5750" y="3135550"/>
            <a:ext cx="1521350" cy="1431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Legibilidade</a:t>
            </a:r>
            <a:endParaRPr b="1" sz="3220"/>
          </a:p>
        </p:txBody>
      </p:sp>
      <p:sp>
        <p:nvSpPr>
          <p:cNvPr id="93" name="Google Shape;93;p19"/>
          <p:cNvSpPr txBox="1"/>
          <p:nvPr/>
        </p:nvSpPr>
        <p:spPr>
          <a:xfrm>
            <a:off x="396050" y="1495625"/>
            <a:ext cx="84363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Legibilidade é a facilidade com que um código pode ser lido e entendido por seres humanos, não apenas por máquinas.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Um código legível é </a:t>
            </a:r>
            <a:r>
              <a:rPr b="1" lang="en" sz="2000">
                <a:solidFill>
                  <a:schemeClr val="dk1"/>
                </a:solidFill>
              </a:rPr>
              <a:t>claro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conciso</a:t>
            </a:r>
            <a:r>
              <a:rPr lang="en" sz="2000">
                <a:solidFill>
                  <a:schemeClr val="dk1"/>
                </a:solidFill>
              </a:rPr>
              <a:t> e segue padrões que facilitam sua manutenção e colaboração.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Legibilidade</a:t>
            </a:r>
            <a:endParaRPr b="1" sz="322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075" y="1732925"/>
            <a:ext cx="25622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47525"/>
            <a:ext cx="3299204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904" y="2264500"/>
            <a:ext cx="1927371" cy="164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Legibilidade</a:t>
            </a:r>
            <a:endParaRPr b="1" sz="3220"/>
          </a:p>
        </p:txBody>
      </p:sp>
      <p:sp>
        <p:nvSpPr>
          <p:cNvPr id="107" name="Google Shape;107;p21"/>
          <p:cNvSpPr txBox="1"/>
          <p:nvPr/>
        </p:nvSpPr>
        <p:spPr>
          <a:xfrm>
            <a:off x="311700" y="1339300"/>
            <a:ext cx="45558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</a:t>
            </a:r>
            <a:r>
              <a:rPr lang="en" sz="1800">
                <a:solidFill>
                  <a:schemeClr val="dk1"/>
                </a:solidFill>
              </a:rPr>
              <a:t>ublic class Program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chemeClr val="dk1"/>
                </a:solidFill>
              </a:rPr>
              <a:t>p</a:t>
            </a:r>
            <a:r>
              <a:rPr lang="en" sz="1800">
                <a:solidFill>
                  <a:schemeClr val="dk1"/>
                </a:solidFill>
              </a:rPr>
              <a:t>ublic static void main(String args[]) 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System.out.println(“Hello World”);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867500" y="1339300"/>
            <a:ext cx="39648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print(“Hello World”)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675" y="3223325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275" y="3449839"/>
            <a:ext cx="1412425" cy="17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