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313" r:id="rId7"/>
    <p:sldId id="314" r:id="rId8"/>
    <p:sldId id="315" r:id="rId9"/>
    <p:sldId id="316" r:id="rId10"/>
    <p:sldId id="270" r:id="rId11"/>
    <p:sldId id="268" r:id="rId12"/>
    <p:sldId id="31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50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48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728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18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957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712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8917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88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8327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4822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534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F48F-2C13-46A5-9F50-96414E0FF655}" type="datetimeFigureOut">
              <a:rPr lang="pt-BR" smtClean="0"/>
              <a:pPr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8FA6-58F8-40B3-9998-2972DE26EE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7721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pt.wikipedia.org/wiki/Meio_norte" TargetMode="External"/><Relationship Id="rId7" Type="http://schemas.openxmlformats.org/officeDocument/2006/relationships/hyperlink" Target="http://pt.wikipedia.org/wiki/Imagem:Brazil_Region_Nordeste_Subregions.svg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t.wikipedia.org/wiki/Zona_da_Mata_(Nordeste)" TargetMode="External"/><Relationship Id="rId5" Type="http://schemas.openxmlformats.org/officeDocument/2006/relationships/hyperlink" Target="http://pt.wikipedia.org/wiki/Agreste" TargetMode="External"/><Relationship Id="rId4" Type="http://schemas.openxmlformats.org/officeDocument/2006/relationships/hyperlink" Target="http://pt.wikipedia.org/wiki/Sert%C3%A3o_nordestin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Litora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4481" y="2608731"/>
            <a:ext cx="3870869" cy="410445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19" y="1628800"/>
            <a:ext cx="86977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pt-BR" sz="4800" b="1" dirty="0">
                <a:latin typeface="Arial" charset="0"/>
              </a:rPr>
              <a:t>REGIÃO NORDESTE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44624"/>
            <a:ext cx="8049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Características Regionais e regionalismo Brasileiro </a:t>
            </a:r>
            <a:endParaRPr lang="pt-BR" sz="40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314" y="2628305"/>
            <a:ext cx="3267566" cy="216884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4365104"/>
            <a:ext cx="3080307" cy="23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60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484784"/>
            <a:ext cx="4244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turismo, atrai milhares de pessoas do país e do mundo. Para crescer ainda mais nesse segmento, governos estão investindo pesado em infraestrutura, tudo isso, para receber melhor seu visitantes.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1846162"/>
            <a:ext cx="3187013" cy="22309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4529962"/>
            <a:ext cx="4098358" cy="221140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4410626"/>
            <a:ext cx="3107656" cy="233074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508104" y="1403484"/>
            <a:ext cx="338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Resort “</a:t>
            </a:r>
            <a:r>
              <a:rPr lang="pt-BR" b="1" dirty="0" err="1" smtClean="0"/>
              <a:t>mega</a:t>
            </a:r>
            <a:r>
              <a:rPr lang="pt-BR" b="1" dirty="0" smtClean="0"/>
              <a:t> empreendimentos”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580112" y="1844824"/>
            <a:ext cx="2147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/>
              <a:t>Costa do Sauipe - BA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4529962"/>
            <a:ext cx="12168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/>
              <a:t>Resort - AL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80112" y="4410626"/>
            <a:ext cx="22930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/>
              <a:t>Porto de Galinhas - PE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91464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908720"/>
            <a:ext cx="9144000" cy="7651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800" dirty="0" smtClean="0">
                <a:latin typeface="Arial" charset="0"/>
              </a:rPr>
              <a:t>Sub-regiões do Nordeste: </a:t>
            </a:r>
            <a:br>
              <a:rPr lang="pt-PT" sz="2800" dirty="0" smtClean="0">
                <a:latin typeface="Arial" charset="0"/>
              </a:rPr>
            </a:br>
            <a:r>
              <a:rPr lang="pt-PT" sz="2600" dirty="0" smtClean="0">
                <a:latin typeface="Arial" charset="0"/>
              </a:rPr>
              <a:t>1 • </a:t>
            </a:r>
            <a:r>
              <a:rPr lang="pt-PT" sz="2600" dirty="0" smtClean="0">
                <a:latin typeface="Arial" charset="0"/>
                <a:hlinkClick r:id="rId3" tooltip="Meio norte"/>
              </a:rPr>
              <a:t>Meio norte</a:t>
            </a:r>
            <a:r>
              <a:rPr lang="pt-PT" sz="2600" dirty="0" smtClean="0">
                <a:latin typeface="Arial" charset="0"/>
              </a:rPr>
              <a:t>, 2 • </a:t>
            </a:r>
            <a:r>
              <a:rPr lang="pt-PT" sz="2600" dirty="0" smtClean="0">
                <a:latin typeface="Arial" charset="0"/>
                <a:hlinkClick r:id="rId4" tooltip="Sertão nordestino"/>
              </a:rPr>
              <a:t>Sertão</a:t>
            </a:r>
            <a:r>
              <a:rPr lang="pt-PT" sz="2600" dirty="0" smtClean="0">
                <a:latin typeface="Arial" charset="0"/>
              </a:rPr>
              <a:t>, 3 • </a:t>
            </a:r>
            <a:r>
              <a:rPr lang="pt-PT" sz="2600" dirty="0" smtClean="0">
                <a:latin typeface="Arial" charset="0"/>
                <a:hlinkClick r:id="rId5" tooltip="Agreste"/>
              </a:rPr>
              <a:t>Agreste</a:t>
            </a:r>
            <a:r>
              <a:rPr lang="pt-PT" sz="2600" dirty="0" smtClean="0">
                <a:latin typeface="Arial" charset="0"/>
              </a:rPr>
              <a:t> e 4 • </a:t>
            </a:r>
            <a:r>
              <a:rPr lang="pt-PT" sz="2600" dirty="0" smtClean="0">
                <a:latin typeface="Arial" charset="0"/>
                <a:hlinkClick r:id="rId6" tooltip="Zona da Mata (Nordeste)"/>
              </a:rPr>
              <a:t>Zona da Mata</a:t>
            </a:r>
            <a:endParaRPr lang="pt-BR" sz="2600" dirty="0">
              <a:latin typeface="Arial" charset="0"/>
            </a:endParaRPr>
          </a:p>
        </p:txBody>
      </p:sp>
      <p:pic>
        <p:nvPicPr>
          <p:cNvPr id="6" name="Picture 3" descr="Sub-regiões do Nordeste: 1 • Meio norte, 2 • Sertão, 3 • Agreste e 4 • Zona da Mata">
            <a:hlinkClick r:id="rId7" tooltip="&quot;Sub-regiões do Nordeste: 1 • Meio norte, 2 • Sertão, 3 • Agreste e 4 • Zona da Mata&quot;"/>
          </p:cNvPr>
          <p:cNvPicPr>
            <a:picLocks noChangeAspect="1" noChangeArrowheads="1"/>
          </p:cNvPicPr>
          <p:nvPr/>
        </p:nvPicPr>
        <p:blipFill>
          <a:blip r:embed="rId8" cstate="print">
            <a:lum contrast="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772197" y="2181190"/>
            <a:ext cx="3672011" cy="44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464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osme Jesus Matos\Pictures\MAPA1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0648"/>
            <a:ext cx="6408712" cy="63606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4334330"/>
            <a:ext cx="3192486" cy="24233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5713" y="1454595"/>
            <a:ext cx="2714719" cy="27622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480161"/>
            <a:ext cx="3242939" cy="271109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4365104"/>
            <a:ext cx="3437204" cy="2451872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79512" y="1475492"/>
            <a:ext cx="324293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/>
              <a:t>Polo petroquímico de Camaçari - BA</a:t>
            </a:r>
            <a:endParaRPr lang="pt-BR" sz="16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79511" y="4334330"/>
            <a:ext cx="184646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/>
              <a:t>Porto de Suape - PE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508104" y="4365104"/>
            <a:ext cx="11866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/>
              <a:t>FORD Bahia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51153" y="1412776"/>
            <a:ext cx="183550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/>
              <a:t>Estaleiro Naval - BA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xmlns="" val="360180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094" y="1628799"/>
            <a:ext cx="3205786" cy="260535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13798" y="1644769"/>
            <a:ext cx="131779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/>
              <a:t>Salvador - BA</a:t>
            </a:r>
            <a:endParaRPr lang="pt-BR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1687618"/>
            <a:ext cx="3456384" cy="250587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391944" y="1687619"/>
            <a:ext cx="225048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/>
              <a:t>Ponte Petrolina-Juazeiro</a:t>
            </a:r>
            <a:endParaRPr lang="pt-BR" sz="16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395"/>
          <a:stretch/>
        </p:blipFill>
        <p:spPr>
          <a:xfrm>
            <a:off x="5391944" y="4519538"/>
            <a:ext cx="3428528" cy="214982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399152" y="4519538"/>
            <a:ext cx="263264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/>
              <a:t>Luiz Eduardo Magalhães - BA</a:t>
            </a:r>
            <a:endParaRPr lang="pt-BR" sz="16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094" y="4438179"/>
            <a:ext cx="3205786" cy="212955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13798" y="4438179"/>
            <a:ext cx="10874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/>
              <a:t>Sobral - 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xmlns="" val="19146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534623"/>
            <a:ext cx="3684477" cy="24455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19" y="4317665"/>
            <a:ext cx="3684477" cy="24538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732400" y="4303048"/>
            <a:ext cx="4160080" cy="24383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-3858"/>
          <a:stretch/>
        </p:blipFill>
        <p:spPr>
          <a:xfrm>
            <a:off x="4732400" y="1700808"/>
            <a:ext cx="4250006" cy="227938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1534623"/>
            <a:ext cx="362219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Perímetro de Irrigação do Vale do São </a:t>
            </a:r>
          </a:p>
          <a:p>
            <a:r>
              <a:rPr lang="pt-BR" sz="1600" b="1" dirty="0" smtClean="0"/>
              <a:t>Francisco - BA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9795" y="4293096"/>
            <a:ext cx="36221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Produção de Soja LEM - BA</a:t>
            </a:r>
            <a:endParaRPr lang="pt-BR" sz="1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732400" y="1700808"/>
            <a:ext cx="36221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As </a:t>
            </a:r>
            <a:r>
              <a:rPr lang="pt-BR" sz="1600" b="1" smtClean="0"/>
              <a:t>frutas amargas </a:t>
            </a:r>
            <a:r>
              <a:rPr lang="pt-BR" sz="1600" b="1" dirty="0" smtClean="0"/>
              <a:t>do Velho Chico</a:t>
            </a:r>
            <a:endParaRPr lang="pt-BR" sz="16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732400" y="4317665"/>
            <a:ext cx="36221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Sertão da Paraíba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xmlns="" val="191464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1" y="2060848"/>
            <a:ext cx="8640960" cy="3672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400" b="1" dirty="0" smtClean="0"/>
              <a:t>A área do Nordeste brasileiro equivalente a 18% do território nacional e é a região que possui a maior </a:t>
            </a:r>
            <a:r>
              <a:rPr lang="pt-PT" sz="2400" b="1" dirty="0" smtClean="0">
                <a:hlinkClick r:id="rId3" tooltip="Litoral"/>
              </a:rPr>
              <a:t>costa litorânea</a:t>
            </a:r>
            <a:r>
              <a:rPr lang="pt-PT" sz="2400" b="1" dirty="0" smtClean="0"/>
              <a:t>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2400" b="1" dirty="0" smtClean="0"/>
          </a:p>
          <a:p>
            <a:pPr algn="just">
              <a:lnSpc>
                <a:spcPct val="150000"/>
              </a:lnSpc>
            </a:pPr>
            <a:r>
              <a:rPr lang="pt-BR" sz="2400" b="1" dirty="0"/>
              <a:t>Demograficamente, o Nordeste possui aproximadamente cerca de 49 milhões de habitantes, quase 30% da população brasileira, atrás apenas da região Sudeste.</a:t>
            </a:r>
            <a:endParaRPr lang="pt-PT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PT" sz="2400" b="1" dirty="0">
              <a:latin typeface="Arial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PT" sz="2400" b="1" dirty="0" smtClean="0">
              <a:latin typeface="Arial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PT" sz="2400" b="1" dirty="0" smtClean="0">
              <a:latin typeface="Arial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PT" sz="2400" b="1" dirty="0" smtClean="0">
              <a:latin typeface="Arial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400" b="1" dirty="0" smtClean="0">
                <a:latin typeface="Arial" charset="0"/>
              </a:rPr>
              <a:t> </a:t>
            </a:r>
            <a:endParaRPr lang="pt-BR" sz="2400" b="1" dirty="0"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19146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3943" y="242088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Economicamente, a região Nordeste ainda apresenta graves problemas, segundo levantamentos do UNICEF. Apesar de, nos últimos anos renda per capta ter aumentado, a região ainda convive muito com a pobreza, ou seja, cerca de 50,12% da população possui uma renda familiar de meio salário mínimo.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377712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764099"/>
            <a:ext cx="87398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/>
              <a:t>O levantamento do PIB do Nordeste em 2003, foi de 13,8% do total brasileiro, esse dado porém, não é resultado de um processo uniforme, onde todos os estados produzem efetivamente, nesse caso, temos por exemplo o estado da Bahia como o mais Rico e o Piauí como mais pobre, não só do nordeste, mas também do </a:t>
            </a:r>
            <a:r>
              <a:rPr lang="pt-BR" sz="2800" dirty="0" smtClean="0"/>
              <a:t>Brasil;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28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 smtClean="0"/>
              <a:t> Isso </a:t>
            </a:r>
            <a:r>
              <a:rPr lang="pt-BR" sz="2800" dirty="0"/>
              <a:t>mostra uma grande desigualdade </a:t>
            </a:r>
            <a:r>
              <a:rPr lang="pt-BR" sz="2800" dirty="0" err="1"/>
              <a:t>sócio-econômica</a:t>
            </a:r>
            <a:r>
              <a:rPr lang="pt-BR" sz="2800" dirty="0"/>
              <a:t> nos estados nordestinos.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288933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6811" y="1631697"/>
            <a:ext cx="87276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400" dirty="0" smtClean="0"/>
              <a:t>A economia </a:t>
            </a:r>
            <a:r>
              <a:rPr lang="pt-BR" sz="2400" dirty="0"/>
              <a:t>gira em torno de setores como agricultura, pecuária, </a:t>
            </a:r>
            <a:r>
              <a:rPr lang="pt-BR" sz="2400" dirty="0" smtClean="0"/>
              <a:t>indústria </a:t>
            </a:r>
            <a:r>
              <a:rPr lang="pt-BR" sz="2400" dirty="0"/>
              <a:t>e </a:t>
            </a:r>
            <a:r>
              <a:rPr lang="pt-BR" sz="2400" dirty="0" smtClean="0"/>
              <a:t>turismo;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400" dirty="0" smtClean="0"/>
              <a:t>Na </a:t>
            </a:r>
            <a:r>
              <a:rPr lang="pt-BR" sz="2400" dirty="0"/>
              <a:t>agricultura a referência na região é o cultivo de cana-de-açúcar principalmente nos estados de Alagoas, Pernambuco e Paraíba, também é importante destacar o cultivo de algodão, caju, tabaco, uvas finas, manga, melão e </a:t>
            </a:r>
            <a:r>
              <a:rPr lang="pt-BR" sz="2400" dirty="0" smtClean="0"/>
              <a:t>acerola;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400" dirty="0" smtClean="0"/>
              <a:t>Nas </a:t>
            </a:r>
            <a:r>
              <a:rPr lang="pt-BR" sz="2400" dirty="0"/>
              <a:t>margens do Rio São Francisco, encontramos a plantações de frutas para exportação e no </a:t>
            </a:r>
            <a:r>
              <a:rPr lang="pt-BR" sz="2400" dirty="0" smtClean="0"/>
              <a:t>sertão;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400" dirty="0" smtClean="0"/>
              <a:t>Cultura </a:t>
            </a:r>
            <a:r>
              <a:rPr lang="pt-BR" sz="2400" dirty="0"/>
              <a:t>de subsistência, produção essa, que muitas vezes acaba sendo prejudicada pelas constantes secas.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39977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1949345"/>
            <a:ext cx="8280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400" dirty="0"/>
              <a:t>A pecuária caracteriza-se pela criação bovina, presente em maior número nos estados da Bahia, Pernambuco e Ceará</a:t>
            </a:r>
            <a:r>
              <a:rPr lang="pt-BR" sz="2400" dirty="0" smtClean="0"/>
              <a:t>.;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400" dirty="0" smtClean="0"/>
              <a:t>Na </a:t>
            </a:r>
            <a:r>
              <a:rPr lang="pt-BR" sz="2400" dirty="0"/>
              <a:t>Industria observa-se grandes investimentos nos últimos anos, principalmente nas regiões metropolitanas de Salvador, Fortaleza e Recife</a:t>
            </a:r>
            <a:r>
              <a:rPr lang="pt-BR" sz="2400" dirty="0" smtClean="0"/>
              <a:t>.;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400" dirty="0" smtClean="0"/>
              <a:t>Nesses </a:t>
            </a:r>
            <a:r>
              <a:rPr lang="pt-BR" sz="2400" dirty="0" err="1"/>
              <a:t>pólos</a:t>
            </a:r>
            <a:r>
              <a:rPr lang="pt-BR" sz="2400" dirty="0"/>
              <a:t> destaca-se principalmente a produção de aços especiais e produtos eletrônicos, além de equipamentos para irrigação, barcos, chips, softwares, produtos famosos da linha de vestuário, entre outros</a:t>
            </a:r>
            <a:r>
              <a:rPr lang="pt-BR" sz="2400" dirty="0" smtClean="0"/>
              <a:t>.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95" y="265956"/>
            <a:ext cx="1002804" cy="1002804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340768"/>
            <a:ext cx="9135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0" y="49932"/>
            <a:ext cx="92795" cy="6691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11560" y="488866"/>
            <a:ext cx="804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 Nordeste Brasileiro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xmlns="" val="3524206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498</Words>
  <Application>Microsoft Office PowerPoint</Application>
  <PresentationFormat>Apresentação na tela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Regiões Brasileira e desigualdade regional</dc:title>
  <dc:creator>Ricardo</dc:creator>
  <cp:lastModifiedBy>LINDALVA</cp:lastModifiedBy>
  <cp:revision>64</cp:revision>
  <dcterms:created xsi:type="dcterms:W3CDTF">2013-02-22T13:43:51Z</dcterms:created>
  <dcterms:modified xsi:type="dcterms:W3CDTF">2016-10-07T15:45:24Z</dcterms:modified>
</cp:coreProperties>
</file>