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542BA-FB6E-476C-B2F7-EB27127F61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99B3-FED9-410E-87A7-EE05F561B9D2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D593-86D5-4F9B-8D53-F7496F2357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D%C3%A9cada_de_1970" TargetMode="External"/><Relationship Id="rId3" Type="http://schemas.openxmlformats.org/officeDocument/2006/relationships/hyperlink" Target="http://pt.wikipedia.org/w/index.php?title=Concentra%C3%A7%C3%A3o_fundi%C3%A1ria&amp;action=edit" TargetMode="External"/><Relationship Id="rId7" Type="http://schemas.openxmlformats.org/officeDocument/2006/relationships/hyperlink" Target="http://pt.wikipedia.org/wiki/D%C3%A9cada_de_1960" TargetMode="External"/><Relationship Id="rId2" Type="http://schemas.openxmlformats.org/officeDocument/2006/relationships/hyperlink" Target="http://pt.wikipedia.org/w/index.php?title=Desigualdade_de_renda&amp;action=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Brasil" TargetMode="External"/><Relationship Id="rId5" Type="http://schemas.openxmlformats.org/officeDocument/2006/relationships/hyperlink" Target="http://pt.wikipedia.org/wiki/S%C3%A9culo_XX" TargetMode="External"/><Relationship Id="rId10" Type="http://schemas.openxmlformats.org/officeDocument/2006/relationships/hyperlink" Target="http://pt.wikipedia.org/wiki/Regi%C3%A3o_Sudeste_do_Brasil" TargetMode="External"/><Relationship Id="rId4" Type="http://schemas.openxmlformats.org/officeDocument/2006/relationships/hyperlink" Target="http://pt.wikipedia.org/wiki/Sert%C3%A3o_brasileiro" TargetMode="External"/><Relationship Id="rId9" Type="http://schemas.openxmlformats.org/officeDocument/2006/relationships/hyperlink" Target="http://pt.wikipedia.org/wiki/D%C3%A9cada_de_198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pt.wikipedia.org/wiki/Imagem:Chapada_diamantin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BA" TargetMode="External"/><Relationship Id="rId5" Type="http://schemas.openxmlformats.org/officeDocument/2006/relationships/hyperlink" Target="http://pt.wikipedia.org/wiki/Chapada_Diamantina" TargetMode="External"/><Relationship Id="rId4" Type="http://schemas.openxmlformats.org/officeDocument/2006/relationships/image" Target="http://upload.wikimedia.org/wikipedia/commons/thumb/c/ca/Chapada_diamantina.jpg/250px-Chapada_diamantina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/index.php?title=Planato_da_Bacia_do_Parna%C3%ADba&amp;action=edit" TargetMode="External"/><Relationship Id="rId7" Type="http://schemas.openxmlformats.org/officeDocument/2006/relationships/hyperlink" Target="http://pt.wikipedia.org/wiki/Semi-%C3%A1rido" TargetMode="External"/><Relationship Id="rId2" Type="http://schemas.openxmlformats.org/officeDocument/2006/relationships/hyperlink" Target="http://pt.wikipedia.org/wiki/Planalto_da_Borbore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Sert%C3%A3o" TargetMode="External"/><Relationship Id="rId5" Type="http://schemas.openxmlformats.org/officeDocument/2006/relationships/hyperlink" Target="http://pt.wikipedia.org/wiki/Chapada_do_Araripe" TargetMode="External"/><Relationship Id="rId4" Type="http://schemas.openxmlformats.org/officeDocument/2006/relationships/hyperlink" Target="http://pt.wikipedia.org/wiki/Chapada_Diamantina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/index.php?title=Clima_litor%C3%A2neo_%C3%BAmido&amp;action=edit" TargetMode="External"/><Relationship Id="rId13" Type="http://schemas.openxmlformats.org/officeDocument/2006/relationships/hyperlink" Target="http://pt.wikipedia.org/wiki/Cear%C3%A1" TargetMode="External"/><Relationship Id="rId3" Type="http://schemas.openxmlformats.org/officeDocument/2006/relationships/hyperlink" Target="http://pt.wikipedia.org/wiki/M%C3%A9dia" TargetMode="External"/><Relationship Id="rId7" Type="http://schemas.openxmlformats.org/officeDocument/2006/relationships/hyperlink" Target="http://pt.wikipedia.org/wiki/Par%C3%A1" TargetMode="External"/><Relationship Id="rId12" Type="http://schemas.openxmlformats.org/officeDocument/2006/relationships/hyperlink" Target="http://pt.wikipedia.org/wiki/Clima_tropical" TargetMode="External"/><Relationship Id="rId2" Type="http://schemas.openxmlformats.org/officeDocument/2006/relationships/hyperlink" Target="http://pt.wikipedia.org/wiki/Brasil" TargetMode="External"/><Relationship Id="rId16" Type="http://schemas.openxmlformats.org/officeDocument/2006/relationships/hyperlink" Target="http://pt.wikipedia.org/wiki/Sert%C3%A3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Maranh%C3%A3o" TargetMode="External"/><Relationship Id="rId11" Type="http://schemas.openxmlformats.org/officeDocument/2006/relationships/hyperlink" Target="http://pt.wikipedia.org/wiki/Rio_Grande_do_Norte" TargetMode="External"/><Relationship Id="rId5" Type="http://schemas.openxmlformats.org/officeDocument/2006/relationships/hyperlink" Target="http://pt.wikipedia.org/wiki/Clima_equatorial_%C3%BAmido" TargetMode="External"/><Relationship Id="rId15" Type="http://schemas.openxmlformats.org/officeDocument/2006/relationships/hyperlink" Target="http://pt.wikipedia.org/wiki/Clima_tropical_semi-%C3%A1rido" TargetMode="External"/><Relationship Id="rId10" Type="http://schemas.openxmlformats.org/officeDocument/2006/relationships/hyperlink" Target="http://pt.wikipedia.org/wiki/Bahia" TargetMode="External"/><Relationship Id="rId4" Type="http://schemas.openxmlformats.org/officeDocument/2006/relationships/hyperlink" Target="http://pt.wikipedia.org/wiki/Clima" TargetMode="External"/><Relationship Id="rId9" Type="http://schemas.openxmlformats.org/officeDocument/2006/relationships/hyperlink" Target="http://pt.wikipedia.org/wiki/Litoral" TargetMode="External"/><Relationship Id="rId14" Type="http://schemas.openxmlformats.org/officeDocument/2006/relationships/hyperlink" Target="http://pt.wikipedia.org/wiki/Piau%C3%A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Caating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pt.wikipedia.org/wiki/Sert%C3%A3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Vegeta%C3%A7%C3%A3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://upload.wikimedia.org/wikipedia/commons/thumb/d/d4/Rio_S%C3%A3o_Francisco.jpg/250px-Rio_S%C3%A3o_Francisco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t.wikipedia.org/wiki/Rio_S%C3%A3o_Francisc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Bacia_do_Parna%C3%ADba" TargetMode="External"/><Relationship Id="rId2" Type="http://schemas.openxmlformats.org/officeDocument/2006/relationships/hyperlink" Target="http://pt.wikipedia.org/wiki/Bacia_do_S%C3%A3o_Francis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Bacia_do_leste" TargetMode="External"/><Relationship Id="rId5" Type="http://schemas.openxmlformats.org/officeDocument/2006/relationships/hyperlink" Target="http://pt.wikipedia.org/wiki/Bacia_do_Atl%C3%A2ntico_Nordeste_Ocidental" TargetMode="External"/><Relationship Id="rId4" Type="http://schemas.openxmlformats.org/officeDocument/2006/relationships/hyperlink" Target="http://pt.wikipedia.org/wiki/Bacia_do_Atl%C3%A2ntico_Nordeste_Orienta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Quil%C3%B4metro_quadrado" TargetMode="External"/><Relationship Id="rId13" Type="http://schemas.openxmlformats.org/officeDocument/2006/relationships/hyperlink" Target="http://pt.wikipedia.org/wiki/Teresina" TargetMode="External"/><Relationship Id="rId18" Type="http://schemas.openxmlformats.org/officeDocument/2006/relationships/hyperlink" Target="http://pt.wikipedia.org/wiki/Aracaju" TargetMode="External"/><Relationship Id="rId3" Type="http://schemas.openxmlformats.org/officeDocument/2006/relationships/hyperlink" Target="http://pt.wikipedia.org/wiki/Regi%C3%A3o_Sudeste_do_Brasil" TargetMode="External"/><Relationship Id="rId21" Type="http://schemas.openxmlformats.org/officeDocument/2006/relationships/hyperlink" Target="http://pt.wikipedia.org/wiki/Caucaia" TargetMode="External"/><Relationship Id="rId7" Type="http://schemas.openxmlformats.org/officeDocument/2006/relationships/hyperlink" Target="http://pt.wikipedia.org/wiki/Popula%C3%A7%C3%A3o_residente" TargetMode="External"/><Relationship Id="rId12" Type="http://schemas.openxmlformats.org/officeDocument/2006/relationships/hyperlink" Target="http://pt.wikipedia.org/wiki/Macei%C3%B3" TargetMode="External"/><Relationship Id="rId17" Type="http://schemas.openxmlformats.org/officeDocument/2006/relationships/hyperlink" Target="http://pt.wikipedia.org/wiki/Feira_de_Santana" TargetMode="External"/><Relationship Id="rId25" Type="http://schemas.openxmlformats.org/officeDocument/2006/relationships/hyperlink" Target="http://pt.wikipedia.org/wiki/Petrolina" TargetMode="External"/><Relationship Id="rId2" Type="http://schemas.openxmlformats.org/officeDocument/2006/relationships/hyperlink" Target="http://pt.wikipedia.org/wiki/IBGE" TargetMode="External"/><Relationship Id="rId16" Type="http://schemas.openxmlformats.org/officeDocument/2006/relationships/hyperlink" Target="http://pt.wikipedia.org/wiki/Jaboat%C3%A3o_dos_Guararapes" TargetMode="External"/><Relationship Id="rId20" Type="http://schemas.openxmlformats.org/officeDocument/2006/relationships/hyperlink" Target="http://pt.wikipedia.org/wiki/Campina_Gran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Fortaleza_(Cear%C3%A1)" TargetMode="External"/><Relationship Id="rId11" Type="http://schemas.openxmlformats.org/officeDocument/2006/relationships/hyperlink" Target="http://pt.wikipedia.org/wiki/S%C3%A3o_Lu%C3%ADs_(Maranh%C3%A3o)" TargetMode="External"/><Relationship Id="rId24" Type="http://schemas.openxmlformats.org/officeDocument/2006/relationships/hyperlink" Target="http://pt.wikipedia.org/wiki/Caruaru" TargetMode="External"/><Relationship Id="rId5" Type="http://schemas.openxmlformats.org/officeDocument/2006/relationships/hyperlink" Target="http://pt.wikipedia.org/wiki/Recife_(Pernambuco)" TargetMode="External"/><Relationship Id="rId15" Type="http://schemas.openxmlformats.org/officeDocument/2006/relationships/hyperlink" Target="http://pt.wikipedia.org/wiki/Jo%C3%A3o_Pessoa" TargetMode="External"/><Relationship Id="rId23" Type="http://schemas.openxmlformats.org/officeDocument/2006/relationships/hyperlink" Target="http://pt.wikipedia.org/wiki/Vit%C3%B3ria_da_Conquista" TargetMode="External"/><Relationship Id="rId10" Type="http://schemas.openxmlformats.org/officeDocument/2006/relationships/hyperlink" Target="http://pt.wikipedia.org/wiki/Recife" TargetMode="External"/><Relationship Id="rId19" Type="http://schemas.openxmlformats.org/officeDocument/2006/relationships/hyperlink" Target="http://pt.wikipedia.org/wiki/Olinda" TargetMode="External"/><Relationship Id="rId4" Type="http://schemas.openxmlformats.org/officeDocument/2006/relationships/hyperlink" Target="http://pt.wikipedia.org/wiki/Salvador_(Bahia)" TargetMode="External"/><Relationship Id="rId9" Type="http://schemas.openxmlformats.org/officeDocument/2006/relationships/hyperlink" Target="http://pt.wikipedia.org/wiki/Fortaleza" TargetMode="External"/><Relationship Id="rId14" Type="http://schemas.openxmlformats.org/officeDocument/2006/relationships/hyperlink" Target="http://pt.wikipedia.org/wiki/Natal_(Rio_Grande_do_Norte)" TargetMode="External"/><Relationship Id="rId22" Type="http://schemas.openxmlformats.org/officeDocument/2006/relationships/hyperlink" Target="http://pt.wikipedia.org/wiki/Paulista_(Pernambuco)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1999" TargetMode="External"/><Relationship Id="rId3" Type="http://schemas.openxmlformats.org/officeDocument/2006/relationships/hyperlink" Target="http://pt.wikipedia.org/wiki/Renda_per_capita" TargetMode="External"/><Relationship Id="rId7" Type="http://schemas.openxmlformats.org/officeDocument/2006/relationships/hyperlink" Target="http://pt.wikipedia.org/wiki/UNICEF" TargetMode="External"/><Relationship Id="rId2" Type="http://schemas.openxmlformats.org/officeDocument/2006/relationships/hyperlink" Target="http://pt.wikipedia.org/wiki/Economia_da_Regi%C3%A3o_Nordeste_do_Brasi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Pobreza" TargetMode="External"/><Relationship Id="rId5" Type="http://schemas.openxmlformats.org/officeDocument/2006/relationships/hyperlink" Target="http://pt.wikipedia.org/wiki/1998" TargetMode="External"/><Relationship Id="rId4" Type="http://schemas.openxmlformats.org/officeDocument/2006/relationships/hyperlink" Target="http://pt.wikipedia.org/wiki/196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t.wikipedia.org/wiki/Imagem:Brazil_Region_Nordeste.sv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http://upload.wikimedia.org/wikipedia/commons/thumb/9/91/Cacao.jpeg/250px-Cacao.jpe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Bahia" TargetMode="External"/><Relationship Id="rId5" Type="http://schemas.openxmlformats.org/officeDocument/2006/relationships/hyperlink" Target="http://pt.wikipedia.org/wiki/Ilh%C3%A9us" TargetMode="External"/><Relationship Id="rId4" Type="http://schemas.openxmlformats.org/officeDocument/2006/relationships/hyperlink" Target="http://pt.wikipedia.org/wiki/Cacau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Rio_Grande_do_Norte" TargetMode="External"/><Relationship Id="rId13" Type="http://schemas.openxmlformats.org/officeDocument/2006/relationships/hyperlink" Target="http://pt.wikipedia.org/wiki/Uva" TargetMode="External"/><Relationship Id="rId3" Type="http://schemas.openxmlformats.org/officeDocument/2006/relationships/hyperlink" Target="http://pt.wikipedia.org/wiki/Alagoas" TargetMode="External"/><Relationship Id="rId7" Type="http://schemas.openxmlformats.org/officeDocument/2006/relationships/hyperlink" Target="http://pt.wikipedia.org/wiki/Cear%C3%A1" TargetMode="External"/><Relationship Id="rId12" Type="http://schemas.openxmlformats.org/officeDocument/2006/relationships/hyperlink" Target="http://pt.wikipedia.org/wiki/Piau%C3%AD" TargetMode="External"/><Relationship Id="rId2" Type="http://schemas.openxmlformats.org/officeDocument/2006/relationships/hyperlink" Target="http://pt.wikipedia.org/wiki/Cana-de-a%C3%A7%C3%BAcar" TargetMode="External"/><Relationship Id="rId16" Type="http://schemas.openxmlformats.org/officeDocument/2006/relationships/hyperlink" Target="http://pt.wikipedia.org/wiki/Acero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Algod%C3%A3o" TargetMode="External"/><Relationship Id="rId11" Type="http://schemas.openxmlformats.org/officeDocument/2006/relationships/hyperlink" Target="http://pt.wikipedia.org/wiki/Caju" TargetMode="External"/><Relationship Id="rId5" Type="http://schemas.openxmlformats.org/officeDocument/2006/relationships/hyperlink" Target="http://pt.wikipedia.org/wiki/Para%C3%ADba" TargetMode="External"/><Relationship Id="rId15" Type="http://schemas.openxmlformats.org/officeDocument/2006/relationships/hyperlink" Target="http://pt.wikipedia.org/wiki/Mel%C3%A3o" TargetMode="External"/><Relationship Id="rId10" Type="http://schemas.openxmlformats.org/officeDocument/2006/relationships/hyperlink" Target="http://pt.wikipedia.org/wiki/Bahia" TargetMode="External"/><Relationship Id="rId4" Type="http://schemas.openxmlformats.org/officeDocument/2006/relationships/hyperlink" Target="http://pt.wikipedia.org/wiki/Pernambuco" TargetMode="External"/><Relationship Id="rId9" Type="http://schemas.openxmlformats.org/officeDocument/2006/relationships/hyperlink" Target="http://pt.wikipedia.org/wiki/Tabaco" TargetMode="External"/><Relationship Id="rId14" Type="http://schemas.openxmlformats.org/officeDocument/2006/relationships/hyperlink" Target="http://pt.wikipedia.org/wiki/Manga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Suinocultura" TargetMode="External"/><Relationship Id="rId3" Type="http://schemas.openxmlformats.org/officeDocument/2006/relationships/hyperlink" Target="http://pt.wikipedia.org/wiki/Bahia" TargetMode="External"/><Relationship Id="rId7" Type="http://schemas.openxmlformats.org/officeDocument/2006/relationships/hyperlink" Target="http://pt.wikipedia.org/wiki/Caprinocultura" TargetMode="External"/><Relationship Id="rId2" Type="http://schemas.openxmlformats.org/officeDocument/2006/relationships/hyperlink" Target="http://pt.wikipedia.org/wiki/Bovinocultu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Sert%C3%A3o" TargetMode="External"/><Relationship Id="rId5" Type="http://schemas.openxmlformats.org/officeDocument/2006/relationships/hyperlink" Target="http://pt.wikipedia.org/wiki/Cear%C3%A1" TargetMode="External"/><Relationship Id="rId10" Type="http://schemas.openxmlformats.org/officeDocument/2006/relationships/hyperlink" Target="http://pt.wikipedia.org/wiki/Avicultura" TargetMode="External"/><Relationship Id="rId4" Type="http://schemas.openxmlformats.org/officeDocument/2006/relationships/hyperlink" Target="http://pt.wikipedia.org/wiki/Pernambuco" TargetMode="External"/><Relationship Id="rId9" Type="http://schemas.openxmlformats.org/officeDocument/2006/relationships/hyperlink" Target="http://pt.wikipedia.org/wiki/Ovinocultu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22_de_abril" TargetMode="External"/><Relationship Id="rId7" Type="http://schemas.openxmlformats.org/officeDocument/2006/relationships/hyperlink" Target="http://pt.wikipedia.org/wiki/Bahia" TargetMode="External"/><Relationship Id="rId2" Type="http://schemas.openxmlformats.org/officeDocument/2006/relationships/hyperlink" Target="http://pt.wikipedia.org/wiki/Portug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Porto_Seguro" TargetMode="External"/><Relationship Id="rId5" Type="http://schemas.openxmlformats.org/officeDocument/2006/relationships/hyperlink" Target="http://pt.wikipedia.org/wiki/Pedro_%C3%81lvares_Cabral" TargetMode="External"/><Relationship Id="rId4" Type="http://schemas.openxmlformats.org/officeDocument/2006/relationships/hyperlink" Target="http://pt.wikipedia.org/wiki/150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Goi%C3%A1s" TargetMode="External"/><Relationship Id="rId3" Type="http://schemas.openxmlformats.org/officeDocument/2006/relationships/hyperlink" Target="http://pt.wikipedia.org/wiki/Oceano_Atl%C3%A2ntico" TargetMode="External"/><Relationship Id="rId7" Type="http://schemas.openxmlformats.org/officeDocument/2006/relationships/hyperlink" Target="http://pt.wikipedia.org/wiki/Tocantins" TargetMode="External"/><Relationship Id="rId2" Type="http://schemas.openxmlformats.org/officeDocument/2006/relationships/hyperlink" Target="http://pt.wikipedia.org/wiki/Litor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Par%C3%A1" TargetMode="External"/><Relationship Id="rId5" Type="http://schemas.openxmlformats.org/officeDocument/2006/relationships/hyperlink" Target="http://pt.wikipedia.org/wiki/Esp%C3%ADrito_Santo_(estado)" TargetMode="External"/><Relationship Id="rId4" Type="http://schemas.openxmlformats.org/officeDocument/2006/relationships/hyperlink" Target="http://pt.wikipedia.org/wiki/Minas_Gera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Sert%C3%A3o_nordestino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pt.wikipedia.org/wiki/Meio_nor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Imagem:Brazil_Region_Nordeste_Subregions.svg" TargetMode="External"/><Relationship Id="rId5" Type="http://schemas.openxmlformats.org/officeDocument/2006/relationships/hyperlink" Target="http://pt.wikipedia.org/wiki/Zona_da_Mata_(Nordeste)" TargetMode="External"/><Relationship Id="rId4" Type="http://schemas.openxmlformats.org/officeDocument/2006/relationships/hyperlink" Target="http://pt.wikipedia.org/wiki/Agrest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Mata_dos_Cocais" TargetMode="External"/><Relationship Id="rId13" Type="http://schemas.openxmlformats.org/officeDocument/2006/relationships/hyperlink" Target="http://pt.wikipedia.org/wiki/Cear%C3%A1" TargetMode="External"/><Relationship Id="rId3" Type="http://schemas.openxmlformats.org/officeDocument/2006/relationships/hyperlink" Target="http://pt.wikipedia.org/wiki/Meio-norte" TargetMode="External"/><Relationship Id="rId7" Type="http://schemas.openxmlformats.org/officeDocument/2006/relationships/hyperlink" Target="http://pt.wikipedia.org/wiki/Piau%C3%AD" TargetMode="External"/><Relationship Id="rId12" Type="http://schemas.openxmlformats.org/officeDocument/2006/relationships/hyperlink" Target="http://pt.wikipedia.org/wiki/Semi-%C3%A1rido" TargetMode="External"/><Relationship Id="rId17" Type="http://schemas.openxmlformats.org/officeDocument/2006/relationships/hyperlink" Target="http://pt.wikipedia.org/wiki/Caatinga" TargetMode="External"/><Relationship Id="rId2" Type="http://schemas.openxmlformats.org/officeDocument/2006/relationships/hyperlink" Target="http://pt.wikipedia.org/wiki/IBGE" TargetMode="External"/><Relationship Id="rId16" Type="http://schemas.openxmlformats.org/officeDocument/2006/relationships/hyperlink" Target="http://pt.wikipedia.org/wiki/Sudes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Maranh%C3%A3o" TargetMode="External"/><Relationship Id="rId11" Type="http://schemas.openxmlformats.org/officeDocument/2006/relationships/hyperlink" Target="http://pt.wikipedia.org/wiki/Sert%C3%A3o_nordestino" TargetMode="External"/><Relationship Id="rId5" Type="http://schemas.openxmlformats.org/officeDocument/2006/relationships/hyperlink" Target="http://pt.wikipedia.org/wiki/Sert%C3%A3o" TargetMode="External"/><Relationship Id="rId15" Type="http://schemas.openxmlformats.org/officeDocument/2006/relationships/hyperlink" Target="http://pt.wikipedia.org/wiki/Minas_Gerais" TargetMode="External"/><Relationship Id="rId10" Type="http://schemas.openxmlformats.org/officeDocument/2006/relationships/hyperlink" Target="http://pt.wikipedia.org/wiki/Carna%C3%BAba" TargetMode="External"/><Relationship Id="rId4" Type="http://schemas.openxmlformats.org/officeDocument/2006/relationships/hyperlink" Target="http://pt.wikipedia.org/wiki/Amaz%C3%B4nia" TargetMode="External"/><Relationship Id="rId9" Type="http://schemas.openxmlformats.org/officeDocument/2006/relationships/hyperlink" Target="http://pt.wikipedia.org/wiki/Baba%C3%A7u" TargetMode="External"/><Relationship Id="rId14" Type="http://schemas.openxmlformats.org/officeDocument/2006/relationships/hyperlink" Target="http://pt.wikipedia.org/wiki/Rio_Grande_do_Nort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Zona_da_Mata_(Nordeste)" TargetMode="External"/><Relationship Id="rId3" Type="http://schemas.openxmlformats.org/officeDocument/2006/relationships/hyperlink" Target="http://pt.wikipedia.org/wiki/Sert%C3%A3o" TargetMode="External"/><Relationship Id="rId7" Type="http://schemas.openxmlformats.org/officeDocument/2006/relationships/hyperlink" Target="http://pt.wikipedia.org/wiki/Zona_da_Mata" TargetMode="External"/><Relationship Id="rId2" Type="http://schemas.openxmlformats.org/officeDocument/2006/relationships/hyperlink" Target="http://pt.wikipedia.org/wiki/Agres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Rio_Grande_do_Norte" TargetMode="External"/><Relationship Id="rId11" Type="http://schemas.openxmlformats.org/officeDocument/2006/relationships/hyperlink" Target="http://pt.wikipedia.org/wiki/Cacau" TargetMode="External"/><Relationship Id="rId5" Type="http://schemas.openxmlformats.org/officeDocument/2006/relationships/hyperlink" Target="http://pt.wikipedia.org/wiki/Bahia" TargetMode="External"/><Relationship Id="rId10" Type="http://schemas.openxmlformats.org/officeDocument/2006/relationships/hyperlink" Target="http://pt.wikipedia.org/wiki/Cana-de-a%C3%A7%C3%BAcar" TargetMode="External"/><Relationship Id="rId4" Type="http://schemas.openxmlformats.org/officeDocument/2006/relationships/hyperlink" Target="http://pt.wikipedia.org/wiki/Planalto_da_Borborema" TargetMode="External"/><Relationship Id="rId9" Type="http://schemas.openxmlformats.org/officeDocument/2006/relationships/hyperlink" Target="http://pt.wikipedia.org/wiki/Mata_Atl%C3%A2ntic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pt.wikipedia.org/wiki/Imagem:Caraubasdopiaui10122006-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t.wikipedia.org/wiki/Seca" TargetMode="External"/><Relationship Id="rId4" Type="http://schemas.openxmlformats.org/officeDocument/2006/relationships/image" Target="http://upload.wikimedia.org/wikipedia/commons/thumb/2/2c/Caraubasdopiaui10122006-2.jpg/250px-Caraubasdopiaui10122006-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68313" y="2852738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pt-BR" sz="4800" b="1">
                <a:latin typeface="Arial" pitchFamily="34" charset="0"/>
              </a:rPr>
              <a:t>REGIÃO NORDESTE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35975" cy="3975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pt-PT" sz="2400" b="1" smtClean="0">
                <a:latin typeface="Arial" charset="0"/>
              </a:rPr>
              <a:t>Devido à enorme </a:t>
            </a:r>
            <a:r>
              <a:rPr lang="pt-PT" sz="2400" b="1" smtClean="0">
                <a:latin typeface="Arial" charset="0"/>
                <a:hlinkClick r:id="rId2" tooltip="Desigualdade de renda"/>
              </a:rPr>
              <a:t>desigualdade de renda</a:t>
            </a:r>
            <a:r>
              <a:rPr lang="pt-PT" sz="2400" b="1" smtClean="0">
                <a:latin typeface="Arial" charset="0"/>
              </a:rPr>
              <a:t>, à grande </a:t>
            </a:r>
            <a:r>
              <a:rPr lang="pt-PT" sz="2400" b="1" smtClean="0">
                <a:latin typeface="Arial" charset="0"/>
                <a:hlinkClick r:id="rId3" tooltip="Concentração fundiária"/>
              </a:rPr>
              <a:t>concentração fundiária</a:t>
            </a:r>
            <a:r>
              <a:rPr lang="pt-PT" sz="2400" b="1" smtClean="0">
                <a:latin typeface="Arial" charset="0"/>
              </a:rPr>
              <a:t> e ao problema da seca no </a:t>
            </a:r>
            <a:r>
              <a:rPr lang="pt-PT" sz="2400" b="1" smtClean="0">
                <a:latin typeface="Arial" charset="0"/>
                <a:hlinkClick r:id="rId4" tooltip="Sertão brasileiro"/>
              </a:rPr>
              <a:t>Sertão Nordestino</a:t>
            </a:r>
            <a:r>
              <a:rPr lang="pt-PT" sz="2400" b="1" smtClean="0">
                <a:latin typeface="Arial" charset="0"/>
              </a:rPr>
              <a:t> (agravado pela chamada "indústria da seca", que beneficia políticos e latifundiários em detrimento das massas), o Nordeste foi durante muito tempo e especialmente na segunda metade do </a:t>
            </a:r>
            <a:r>
              <a:rPr lang="pt-PT" sz="2400" b="1" smtClean="0">
                <a:latin typeface="Arial" charset="0"/>
                <a:hlinkClick r:id="rId5" tooltip="Século XX"/>
              </a:rPr>
              <a:t>século XX</a:t>
            </a:r>
            <a:r>
              <a:rPr lang="pt-PT" sz="2400" b="1" smtClean="0">
                <a:latin typeface="Arial" charset="0"/>
              </a:rPr>
              <a:t> uma região de forte repulsão populacional. Devido à grande oferta de empregos em outras regiões do </a:t>
            </a:r>
            <a:r>
              <a:rPr lang="pt-PT" sz="2400" b="1" smtClean="0">
                <a:latin typeface="Arial" charset="0"/>
                <a:hlinkClick r:id="rId6" tooltip="Brasil"/>
              </a:rPr>
              <a:t>Brasil</a:t>
            </a:r>
            <a:r>
              <a:rPr lang="pt-PT" sz="2400" b="1" smtClean="0">
                <a:latin typeface="Arial" charset="0"/>
              </a:rPr>
              <a:t>, principalmente nas décadas de </a:t>
            </a:r>
            <a:r>
              <a:rPr lang="pt-PT" sz="2400" b="1" smtClean="0">
                <a:latin typeface="Arial" charset="0"/>
                <a:hlinkClick r:id="rId7" tooltip="Década de 1960"/>
              </a:rPr>
              <a:t>60</a:t>
            </a:r>
            <a:r>
              <a:rPr lang="pt-PT" sz="2400" b="1" smtClean="0">
                <a:latin typeface="Arial" charset="0"/>
              </a:rPr>
              <a:t>, </a:t>
            </a:r>
            <a:r>
              <a:rPr lang="pt-PT" sz="2400" b="1" smtClean="0">
                <a:latin typeface="Arial" charset="0"/>
                <a:hlinkClick r:id="rId8" tooltip="Década de 1970"/>
              </a:rPr>
              <a:t>70</a:t>
            </a:r>
            <a:r>
              <a:rPr lang="pt-PT" sz="2400" b="1" smtClean="0">
                <a:latin typeface="Arial" charset="0"/>
              </a:rPr>
              <a:t> e </a:t>
            </a:r>
            <a:r>
              <a:rPr lang="pt-PT" sz="2400" b="1" smtClean="0">
                <a:latin typeface="Arial" charset="0"/>
                <a:hlinkClick r:id="rId9" tooltip="Década de 1980"/>
              </a:rPr>
              <a:t>80</a:t>
            </a:r>
            <a:r>
              <a:rPr lang="pt-PT" sz="2400" b="1" smtClean="0">
                <a:latin typeface="Arial" charset="0"/>
              </a:rPr>
              <a:t>, a emigração nordestina tem sido destaque na dinâmica populacional brasileira, em especial na </a:t>
            </a:r>
            <a:r>
              <a:rPr lang="pt-PT" sz="2400" b="1" smtClean="0">
                <a:latin typeface="Arial" charset="0"/>
                <a:hlinkClick r:id="rId10" tooltip="Região Sudeste do Brasil"/>
              </a:rPr>
              <a:t>Sudeste</a:t>
            </a:r>
            <a:r>
              <a:rPr lang="pt-PT" sz="2400" b="1" smtClean="0">
                <a:latin typeface="Arial" charset="0"/>
              </a:rPr>
              <a:t>.</a:t>
            </a:r>
            <a:endParaRPr lang="pt-BR" sz="2400" b="1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788988"/>
          </a:xfrm>
        </p:spPr>
        <p:txBody>
          <a:bodyPr/>
          <a:lstStyle/>
          <a:p>
            <a:pPr eaLnBrk="1" hangingPunct="1">
              <a:defRPr/>
            </a:pPr>
            <a:r>
              <a:rPr lang="pt-PT" sz="360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Relevo</a:t>
            </a:r>
            <a:endParaRPr lang="pt-BR" sz="3600" smtClean="0">
              <a:solidFill>
                <a:schemeClr val="tx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4035" name="Rectangle 3">
            <a:hlinkClick r:id="rId2" tooltip="Vista do morro Pai Inácio, Chapada Diamantina/BA."/>
          </p:cNvPr>
          <p:cNvSpPr>
            <a:spLocks noChangeArrowheads="1"/>
          </p:cNvSpPr>
          <p:nvPr/>
        </p:nvSpPr>
        <p:spPr bwMode="auto">
          <a:xfrm>
            <a:off x="2247900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44036" name="Picture 4" descr="Vista do morro Pai Inácio, Chapada Diamantina/BA.">
            <a:hlinkClick r:id="rId2" tooltip="Vista do morro Pai Inácio, Chapada Diamantina/BA.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971550" y="1341438"/>
            <a:ext cx="7561263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914400" y="5805488"/>
            <a:ext cx="79057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55000"/>
              </a:lnSpc>
              <a:defRPr/>
            </a:pPr>
            <a:r>
              <a:rPr lang="pt-P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Vista do morro Pai Inácio, </a:t>
            </a:r>
            <a:r>
              <a:rPr lang="pt-P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hlinkClick r:id="rId5" tooltip="Chapada Diamantina"/>
              </a:rPr>
              <a:t>Chapada Diamantina</a:t>
            </a:r>
            <a:r>
              <a:rPr lang="pt-P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/</a:t>
            </a:r>
            <a:r>
              <a:rPr lang="pt-P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hlinkClick r:id="rId6" tooltip="BA"/>
              </a:rPr>
              <a:t>BA</a:t>
            </a:r>
            <a:r>
              <a:rPr lang="pt-P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.</a:t>
            </a:r>
            <a:r>
              <a:rPr lang="pt-BR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35975" cy="3471862"/>
          </a:xfrm>
        </p:spPr>
        <p:txBody>
          <a:bodyPr/>
          <a:lstStyle/>
          <a:p>
            <a:pPr algn="just" eaLnBrk="1" hangingPunct="1">
              <a:defRPr/>
            </a:pPr>
            <a:r>
              <a:rPr lang="pt-PT" sz="2400" b="1" dirty="0" smtClean="0">
                <a:latin typeface="Arial" charset="0"/>
              </a:rPr>
              <a:t>Uma das características importantes do relevo nordestino é a existência de dois antigos e extensos planaltos, o </a:t>
            </a:r>
            <a:r>
              <a:rPr lang="pt-PT" sz="2400" b="1" dirty="0" smtClean="0">
                <a:latin typeface="Arial" charset="0"/>
                <a:hlinkClick r:id="rId2" tooltip="Planalto da Borborema"/>
              </a:rPr>
              <a:t>Borborema</a:t>
            </a:r>
            <a:r>
              <a:rPr lang="pt-PT" sz="2400" b="1" dirty="0" smtClean="0">
                <a:latin typeface="Arial" charset="0"/>
              </a:rPr>
              <a:t> e a </a:t>
            </a:r>
            <a:r>
              <a:rPr lang="pt-PT" sz="2400" b="1" dirty="0" smtClean="0">
                <a:latin typeface="Arial" charset="0"/>
                <a:hlinkClick r:id="rId3" tooltip="Planato da Bacia do Parnaíba"/>
              </a:rPr>
              <a:t>Bacia do Rio Parnaíba</a:t>
            </a:r>
            <a:r>
              <a:rPr lang="pt-PT" sz="2400" b="1" dirty="0" smtClean="0">
                <a:latin typeface="Arial" charset="0"/>
              </a:rPr>
              <a:t> e de algumas áreas altas e planas que formam as chamadas chapadas, como a </a:t>
            </a:r>
            <a:r>
              <a:rPr lang="pt-PT" sz="2400" b="1" dirty="0" smtClean="0">
                <a:latin typeface="Arial" charset="0"/>
                <a:hlinkClick r:id="rId4" tooltip="Chapada Diamantina"/>
              </a:rPr>
              <a:t>Diamantina</a:t>
            </a:r>
            <a:r>
              <a:rPr lang="pt-PT" sz="2400" b="1" dirty="0" smtClean="0">
                <a:latin typeface="Arial" charset="0"/>
              </a:rPr>
              <a:t> e a </a:t>
            </a:r>
            <a:r>
              <a:rPr lang="pt-PT" sz="2400" b="1" dirty="0" smtClean="0">
                <a:latin typeface="Arial" charset="0"/>
                <a:hlinkClick r:id="rId5" tooltip="Chapada do Araripe"/>
              </a:rPr>
              <a:t>Araripe</a:t>
            </a:r>
            <a:r>
              <a:rPr lang="pt-PT" sz="2400" b="1" dirty="0" smtClean="0">
                <a:latin typeface="Arial" charset="0"/>
              </a:rPr>
              <a:t>. Entre essas regiões ficam algumas depressões, nas quais está localizado o </a:t>
            </a:r>
            <a:r>
              <a:rPr lang="pt-PT" sz="2400" b="1" dirty="0" smtClean="0">
                <a:latin typeface="Arial" charset="0"/>
                <a:hlinkClick r:id="rId6" tooltip="Sertão"/>
              </a:rPr>
              <a:t>sertão</a:t>
            </a:r>
            <a:r>
              <a:rPr lang="pt-PT" sz="2400" b="1" dirty="0" smtClean="0">
                <a:latin typeface="Arial" charset="0"/>
              </a:rPr>
              <a:t>, que é uma região de clima </a:t>
            </a:r>
            <a:r>
              <a:rPr lang="pt-PT" sz="2400" b="1" dirty="0" smtClean="0">
                <a:latin typeface="Arial" charset="0"/>
                <a:hlinkClick r:id="rId7" tooltip="Semi-árido"/>
              </a:rPr>
              <a:t>semiárido</a:t>
            </a:r>
            <a:r>
              <a:rPr lang="pt-PT" dirty="0" smtClean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435975" cy="5919788"/>
          </a:xfrm>
        </p:spPr>
        <p:txBody>
          <a:bodyPr/>
          <a:lstStyle/>
          <a:p>
            <a:pPr algn="just" eaLnBrk="1" hangingPunct="1">
              <a:defRPr/>
            </a:pPr>
            <a:r>
              <a:rPr lang="pt-PT" sz="3600" b="1" smtClean="0">
                <a:latin typeface="Arial" charset="0"/>
                <a:cs typeface="Times New Roman" pitchFamily="18" charset="0"/>
              </a:rPr>
              <a:t>Clima</a:t>
            </a:r>
            <a:endParaRPr lang="pt-BR" sz="3600" b="1" smtClean="0">
              <a:latin typeface="Arial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PT" sz="2400" b="1" smtClean="0">
                <a:latin typeface="Arial" charset="0"/>
                <a:cs typeface="Times New Roman" pitchFamily="18" charset="0"/>
              </a:rPr>
              <a:t>A região Nordeste do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2" tooltip="Brasil"/>
              </a:rPr>
              <a:t>Brasil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, apresenta temperaturas elevadas cuja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3" tooltip="Média"/>
              </a:rPr>
              <a:t>média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 anual varia de 20° a 28°C.</a:t>
            </a:r>
            <a:endParaRPr lang="pt-BR" sz="2400" b="1" smtClean="0">
              <a:latin typeface="Arial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PT" sz="2400" b="1" smtClean="0">
                <a:latin typeface="Arial" charset="0"/>
                <a:cs typeface="Times New Roman" pitchFamily="18" charset="0"/>
              </a:rPr>
              <a:t>Quatro tipos de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4" tooltip="Clima"/>
              </a:rPr>
              <a:t>climas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 que existem no nordeste, são eles:</a:t>
            </a:r>
            <a:endParaRPr lang="pt-BR" sz="2400" b="1" smtClean="0">
              <a:latin typeface="Arial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PT" sz="2400" b="1" smtClean="0">
                <a:latin typeface="Arial" charset="0"/>
                <a:cs typeface="Times New Roman" pitchFamily="18" charset="0"/>
                <a:hlinkClick r:id="rId5" tooltip="Clima equatorial úmido"/>
              </a:rPr>
              <a:t>Clima Equatorial Úmido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: presente em uma pequena parte do estado do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6" tooltip="Maranhão"/>
              </a:rPr>
              <a:t>Maranhão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, na divisa com o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7" tooltip="Pará"/>
              </a:rPr>
              <a:t>Pará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; </a:t>
            </a:r>
            <a:endParaRPr lang="pt-BR" sz="2400" b="1" smtClean="0">
              <a:latin typeface="Arial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PT" sz="2400" b="1" smtClean="0">
                <a:latin typeface="Arial" charset="0"/>
                <a:cs typeface="Times New Roman" pitchFamily="18" charset="0"/>
                <a:hlinkClick r:id="rId8" tooltip="Clima litorâneo úmido"/>
              </a:rPr>
              <a:t>Clima Litorâneo Úmido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: presente do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9" tooltip="Litoral"/>
              </a:rPr>
              <a:t>litoral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 da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10" tooltip="Bahia"/>
              </a:rPr>
              <a:t>Bahia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 ao do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11" tooltip="Rio Grande do Norte"/>
              </a:rPr>
              <a:t>Rio Grande do Norte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; </a:t>
            </a:r>
            <a:endParaRPr lang="pt-BR" sz="2400" b="1" smtClean="0">
              <a:latin typeface="Arial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PT" sz="2400" b="1" smtClean="0">
                <a:latin typeface="Arial" charset="0"/>
                <a:cs typeface="Times New Roman" pitchFamily="18" charset="0"/>
                <a:hlinkClick r:id="rId12" tooltip="Clima tropical"/>
              </a:rPr>
              <a:t>Clima Tropical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: presente nos estados da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10" tooltip="Bahia"/>
              </a:rPr>
              <a:t>Bahia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,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13" tooltip="Ceará"/>
              </a:rPr>
              <a:t>Ceará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,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6" tooltip="Maranhão"/>
              </a:rPr>
              <a:t>Maranhão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 e </a:t>
            </a:r>
            <a:r>
              <a:rPr lang="pt-PT" sz="2400" b="1" smtClean="0">
                <a:latin typeface="Arial" charset="0"/>
                <a:cs typeface="Times New Roman" pitchFamily="18" charset="0"/>
                <a:hlinkClick r:id="rId14" tooltip="Piauí"/>
              </a:rPr>
              <a:t>Piauí</a:t>
            </a:r>
            <a:r>
              <a:rPr lang="pt-PT" sz="2400" b="1" smtClean="0">
                <a:latin typeface="Arial" charset="0"/>
                <a:cs typeface="Times New Roman" pitchFamily="18" charset="0"/>
              </a:rPr>
              <a:t>; </a:t>
            </a:r>
            <a:endParaRPr lang="pt-BR" sz="2400" b="1" smtClean="0">
              <a:latin typeface="Arial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PT" sz="2400" b="1" smtClean="0">
                <a:latin typeface="Arial" charset="0"/>
                <a:cs typeface="Arial" charset="0"/>
                <a:hlinkClick r:id="rId15" tooltip="Clima tropical semi-árido"/>
              </a:rPr>
              <a:t>Clima Tropical Semi-árido</a:t>
            </a:r>
            <a:r>
              <a:rPr lang="pt-PT" sz="2400" b="1" smtClean="0">
                <a:latin typeface="Arial" charset="0"/>
                <a:cs typeface="Arial" charset="0"/>
              </a:rPr>
              <a:t>: presente em todo o</a:t>
            </a:r>
            <a:r>
              <a:rPr lang="pt-PT" sz="2800" b="1" smtClean="0">
                <a:latin typeface="Arial" charset="0"/>
                <a:cs typeface="Arial" charset="0"/>
              </a:rPr>
              <a:t> </a:t>
            </a:r>
            <a:r>
              <a:rPr lang="pt-PT" sz="2800" b="1" smtClean="0">
                <a:latin typeface="Arial" charset="0"/>
                <a:cs typeface="Arial" charset="0"/>
                <a:hlinkClick r:id="rId16" tooltip="Sertão"/>
              </a:rPr>
              <a:t>sertão</a:t>
            </a:r>
            <a:r>
              <a:rPr lang="pt-PT" sz="2800" smtClean="0">
                <a:latin typeface="Arial" charset="0"/>
                <a:cs typeface="Arial" charset="0"/>
              </a:rPr>
              <a:t> nordestino</a:t>
            </a:r>
            <a:r>
              <a:rPr lang="pt-BR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A caatinga, vegetação típica do Sertão nordestino.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1268413"/>
            <a:ext cx="7777163" cy="4392612"/>
          </a:xfrm>
          <a:noFill/>
        </p:spPr>
      </p:pic>
      <p:sp>
        <p:nvSpPr>
          <p:cNvPr id="47107" name="Rectangle 6"/>
          <p:cNvSpPr>
            <a:spLocks noChangeArrowheads="1"/>
          </p:cNvSpPr>
          <p:nvPr/>
        </p:nvSpPr>
        <p:spPr bwMode="auto">
          <a:xfrm>
            <a:off x="1403350" y="476250"/>
            <a:ext cx="6481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3600" b="1">
                <a:latin typeface="Arial" pitchFamily="34" charset="0"/>
              </a:rPr>
              <a:t>Vegetação</a:t>
            </a:r>
            <a:endParaRPr lang="pt-BR" sz="3600" b="1">
              <a:latin typeface="Arial" pitchFamily="34" charset="0"/>
            </a:endParaRPr>
          </a:p>
        </p:txBody>
      </p:sp>
      <p:sp>
        <p:nvSpPr>
          <p:cNvPr id="47108" name="Rectangle 7"/>
          <p:cNvSpPr>
            <a:spLocks noChangeArrowheads="1"/>
          </p:cNvSpPr>
          <p:nvPr/>
        </p:nvSpPr>
        <p:spPr bwMode="auto">
          <a:xfrm>
            <a:off x="900113" y="5949950"/>
            <a:ext cx="749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>
                <a:latin typeface="Arial" pitchFamily="34" charset="0"/>
              </a:rPr>
              <a:t>A </a:t>
            </a:r>
            <a:r>
              <a:rPr lang="pt-PT" sz="2400" b="1">
                <a:latin typeface="Arial" pitchFamily="34" charset="0"/>
                <a:hlinkClick r:id="rId3" tooltip="Caatinga"/>
              </a:rPr>
              <a:t>caatinga</a:t>
            </a:r>
            <a:r>
              <a:rPr lang="pt-PT" sz="2400" b="1">
                <a:latin typeface="Arial" pitchFamily="34" charset="0"/>
              </a:rPr>
              <a:t>, vegetação típica do </a:t>
            </a:r>
            <a:r>
              <a:rPr lang="pt-PT" sz="2400" b="1">
                <a:latin typeface="Arial" pitchFamily="34" charset="0"/>
                <a:hlinkClick r:id="rId4" tooltip="Sertão"/>
              </a:rPr>
              <a:t>Sertão</a:t>
            </a:r>
            <a:r>
              <a:rPr lang="pt-PT" sz="2400" b="1">
                <a:latin typeface="Arial" pitchFamily="34" charset="0"/>
              </a:rPr>
              <a:t> nordestino</a:t>
            </a:r>
            <a:r>
              <a:rPr lang="pt-BR" sz="240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pt-PT" smtClean="0">
                <a:latin typeface="Arial" charset="0"/>
              </a:rPr>
              <a:t>A </a:t>
            </a:r>
            <a:r>
              <a:rPr lang="pt-PT" smtClean="0">
                <a:latin typeface="Arial" charset="0"/>
                <a:hlinkClick r:id="rId2" tooltip="Vegetação"/>
              </a:rPr>
              <a:t>vegetação</a:t>
            </a:r>
            <a:r>
              <a:rPr lang="pt-PT" smtClean="0">
                <a:latin typeface="Arial" charset="0"/>
              </a:rPr>
              <a:t> nordestina é bastante rica são elas: </a:t>
            </a:r>
          </a:p>
          <a:p>
            <a:pPr eaLnBrk="1" hangingPunct="1">
              <a:defRPr/>
            </a:pPr>
            <a:r>
              <a:rPr lang="pt-PT" smtClean="0">
                <a:latin typeface="Arial" charset="0"/>
              </a:rPr>
              <a:t>Mata Atlântica</a:t>
            </a:r>
          </a:p>
          <a:p>
            <a:pPr eaLnBrk="1" hangingPunct="1">
              <a:defRPr/>
            </a:pPr>
            <a:r>
              <a:rPr lang="pt-PT" smtClean="0">
                <a:latin typeface="Arial" charset="0"/>
              </a:rPr>
              <a:t>Mata dos Cocais</a:t>
            </a:r>
          </a:p>
          <a:p>
            <a:pPr eaLnBrk="1" hangingPunct="1">
              <a:defRPr/>
            </a:pPr>
            <a:r>
              <a:rPr lang="pt-PT" smtClean="0">
                <a:latin typeface="Arial" charset="0"/>
              </a:rPr>
              <a:t>Cerrado</a:t>
            </a:r>
          </a:p>
          <a:p>
            <a:pPr eaLnBrk="1" hangingPunct="1">
              <a:defRPr/>
            </a:pPr>
            <a:r>
              <a:rPr lang="pt-PT" smtClean="0">
                <a:latin typeface="Arial" charset="0"/>
              </a:rPr>
              <a:t>Caatinga</a:t>
            </a:r>
          </a:p>
          <a:p>
            <a:pPr eaLnBrk="1" hangingPunct="1">
              <a:defRPr/>
            </a:pPr>
            <a:r>
              <a:rPr lang="pt-PT" smtClean="0">
                <a:latin typeface="Arial" charset="0"/>
              </a:rPr>
              <a:t>Vegetação Litorânea e Matas Ciliares</a:t>
            </a:r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1835150" y="385763"/>
            <a:ext cx="46085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PT" sz="3600" b="1">
                <a:latin typeface="Arial" pitchFamily="34" charset="0"/>
                <a:ea typeface="Times New Roman" pitchFamily="18" charset="0"/>
                <a:cs typeface="Arial" pitchFamily="34" charset="0"/>
              </a:rPr>
              <a:t>Hidrografia</a:t>
            </a:r>
            <a:endParaRPr lang="pt-BR" sz="3600" b="1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endParaRPr lang="pt-BR" sz="3600" b="1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49155" name="Picture 3" descr="Trecho do Rio São Francisco, muito apreciado por banhistas.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900113" y="1268413"/>
            <a:ext cx="755967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755650" y="5516563"/>
            <a:ext cx="7993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</a:rPr>
              <a:t>Trecho do </a:t>
            </a:r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  <a:hlinkClick r:id="rId4" tooltip="Rio São Francisco"/>
              </a:rPr>
              <a:t>Rio São Francisco</a:t>
            </a:r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</a:rPr>
              <a:t>, muito apreciado por banhistas</a:t>
            </a:r>
            <a:r>
              <a:rPr lang="pt-BR" sz="2400" b="1">
                <a:ea typeface="Times New Roman" pitchFamily="18" charset="0"/>
                <a:cs typeface="Arial" pitchFamily="34" charset="0"/>
              </a:rPr>
              <a:t> </a:t>
            </a:r>
            <a:endParaRPr lang="pt-BR" sz="2400" b="1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836613"/>
            <a:ext cx="7272337" cy="38877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pt-PT" sz="2000" b="1" smtClean="0">
                <a:effectLst/>
                <a:latin typeface="Arial" charset="0"/>
              </a:rPr>
              <a:t>O Nordeste possui importantes bacias hidrográficas, dentre as quais podemos destacar: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pt-PT" sz="2000" b="1" smtClean="0">
              <a:effectLst/>
              <a:latin typeface="Arial" charset="0"/>
              <a:hlinkClick r:id="rId2" tooltip="Bacia do São Francisco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pt-PT" sz="2000" b="1" u="sng" smtClean="0">
                <a:effectLst/>
                <a:latin typeface="Arial" charset="0"/>
                <a:hlinkClick r:id="rId2" tooltip="Bacia do São Francisco"/>
              </a:rPr>
              <a:t>Bacia do São Francisco</a:t>
            </a:r>
            <a:endParaRPr lang="pt-PT" sz="2000" b="1" u="sng" smtClean="0">
              <a:effectLst/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pt-PT" sz="2000" b="1" u="sng" smtClean="0">
                <a:effectLst/>
                <a:latin typeface="Arial" charset="0"/>
                <a:hlinkClick r:id="rId3" tooltip="Bacia do Parnaíba"/>
              </a:rPr>
              <a:t>Bacia do Parnaíba</a:t>
            </a:r>
            <a:endParaRPr lang="pt-PT" sz="2000" b="1" u="sng" smtClean="0">
              <a:effectLst/>
              <a:latin typeface="Arial" charset="0"/>
              <a:hlinkClick r:id="rId4" tooltip="Bacia do Atlântico Nordeste Oriental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pt-PT" sz="2000" b="1" u="sng" smtClean="0">
                <a:effectLst/>
                <a:latin typeface="Arial" charset="0"/>
                <a:hlinkClick r:id="rId4" tooltip="Bacia do Atlântico Nordeste Oriental"/>
              </a:rPr>
              <a:t>Bacia do Atlântico Nordeste Oriental</a:t>
            </a:r>
            <a:endParaRPr lang="pt-PT" sz="2000" b="1" u="sng" smtClean="0">
              <a:effectLst/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pt-PT" sz="2000" b="1" u="sng" smtClean="0">
                <a:effectLst/>
                <a:latin typeface="Arial" charset="0"/>
                <a:hlinkClick r:id="rId5" tooltip="Bacia do Atlântico Nordeste Ocidental"/>
              </a:rPr>
              <a:t>Bacia do Atlântico Nordeste Ocidental</a:t>
            </a:r>
            <a:endParaRPr lang="pt-PT" sz="2000" b="1" u="sng" smtClean="0">
              <a:effectLst/>
              <a:latin typeface="Arial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pt-PT" sz="2000" b="1" u="sng" smtClean="0">
                <a:effectLst/>
                <a:latin typeface="Arial" charset="0"/>
                <a:hlinkClick r:id="rId6" tooltip="Bacia do leste"/>
              </a:rPr>
              <a:t>Bacia do Atlântico Leste</a:t>
            </a:r>
            <a:endParaRPr lang="pt-BR" sz="2000" u="sng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4675" y="765175"/>
            <a:ext cx="8318500" cy="54006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pt-PT" sz="3600" b="1" smtClean="0">
                <a:effectLst/>
                <a:latin typeface="Arial" charset="0"/>
              </a:rPr>
              <a:t>Demografia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pt-PT" sz="3600" b="1" smtClean="0">
              <a:effectLst/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pt-PT" sz="2400" b="1" smtClean="0">
                <a:effectLst/>
                <a:latin typeface="Arial" charset="0"/>
              </a:rPr>
              <a:t>Segundo dados do </a:t>
            </a:r>
            <a:r>
              <a:rPr lang="pt-PT" sz="2400" b="1" smtClean="0">
                <a:effectLst/>
                <a:latin typeface="Arial" charset="0"/>
                <a:hlinkClick r:id="rId2" tooltip="IBGE"/>
              </a:rPr>
              <a:t>IBGE</a:t>
            </a:r>
            <a:r>
              <a:rPr lang="pt-PT" sz="2400" b="1" smtClean="0">
                <a:effectLst/>
                <a:latin typeface="Arial" charset="0"/>
              </a:rPr>
              <a:t>, a região possui mais de 49 milhões de habitantes, quase 30% da população brasileira, sendo a segunda região mais populosa do país, atrás apenas da região </a:t>
            </a:r>
            <a:r>
              <a:rPr lang="pt-PT" sz="2400" b="1" smtClean="0">
                <a:effectLst/>
                <a:latin typeface="Arial" charset="0"/>
                <a:hlinkClick r:id="rId3" tooltip="Região Sudeste do Brasil"/>
              </a:rPr>
              <a:t>Sudeste</a:t>
            </a:r>
            <a:r>
              <a:rPr lang="pt-PT" sz="2400" b="1" smtClean="0">
                <a:effectLst/>
                <a:latin typeface="Arial" charset="0"/>
              </a:rPr>
              <a:t>. As maiores cidades são </a:t>
            </a:r>
            <a:r>
              <a:rPr lang="pt-PT" sz="2400" b="1" smtClean="0">
                <a:effectLst/>
                <a:latin typeface="Arial" charset="0"/>
                <a:hlinkClick r:id="rId4" tooltip="Salvador (Bahia)"/>
              </a:rPr>
              <a:t>Salvador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5" tooltip="Recife (Pernambuco)"/>
              </a:rPr>
              <a:t>Recife</a:t>
            </a:r>
            <a:r>
              <a:rPr lang="pt-PT" sz="2400" b="1" smtClean="0">
                <a:effectLst/>
                <a:latin typeface="Arial" charset="0"/>
              </a:rPr>
              <a:t> e </a:t>
            </a:r>
            <a:r>
              <a:rPr lang="pt-PT" sz="2400" b="1" smtClean="0">
                <a:effectLst/>
                <a:latin typeface="Arial" charset="0"/>
                <a:hlinkClick r:id="rId6" tooltip="Fortaleza (Ceará)"/>
              </a:rPr>
              <a:t>Fortaleza</a:t>
            </a:r>
            <a:r>
              <a:rPr lang="pt-PT" sz="2400" b="1" smtClean="0">
                <a:effectLst/>
                <a:latin typeface="Arial" charset="0"/>
              </a:rPr>
              <a:t>. É também a terceira região quanto à densidade demográfica, contando com 32 </a:t>
            </a:r>
            <a:r>
              <a:rPr lang="pt-PT" sz="2400" b="1" smtClean="0">
                <a:effectLst/>
                <a:latin typeface="Arial" charset="0"/>
                <a:hlinkClick r:id="rId7" tooltip="População residente"/>
              </a:rPr>
              <a:t>habitantes</a:t>
            </a:r>
            <a:r>
              <a:rPr lang="pt-PT" sz="2400" b="1" smtClean="0">
                <a:effectLst/>
                <a:latin typeface="Arial" charset="0"/>
              </a:rPr>
              <a:t> por </a:t>
            </a:r>
            <a:r>
              <a:rPr lang="pt-PT" sz="2400" b="1" smtClean="0">
                <a:effectLst/>
                <a:latin typeface="Arial" charset="0"/>
                <a:hlinkClick r:id="rId8" tooltip="Quilômetro quadrado"/>
              </a:rPr>
              <a:t>quilômetro quadrado</a:t>
            </a:r>
            <a:r>
              <a:rPr lang="pt-PT" sz="2400" b="1" smtClean="0">
                <a:effectLst/>
                <a:latin typeface="Arial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pt-PT" sz="2400" b="1" smtClean="0">
                <a:effectLst/>
                <a:latin typeface="Arial" charset="0"/>
              </a:rPr>
              <a:t>As maiores cidades nordestinas, em termos populacionais, são: </a:t>
            </a:r>
            <a:r>
              <a:rPr lang="pt-PT" sz="2400" b="1" smtClean="0">
                <a:effectLst/>
                <a:latin typeface="Arial" charset="0"/>
                <a:hlinkClick r:id="rId4" tooltip="Salvador (Bahia)"/>
              </a:rPr>
              <a:t>Salvador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9" tooltip="Fortaleza"/>
              </a:rPr>
              <a:t>Fortaleza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0" tooltip="Recife"/>
              </a:rPr>
              <a:t>Recife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1" tooltip="São Luís (Maranhão)"/>
              </a:rPr>
              <a:t>São Luís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2" tooltip="Maceió"/>
              </a:rPr>
              <a:t>Maceió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3" tooltip="Teresina"/>
              </a:rPr>
              <a:t>Teresina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4" tooltip="Natal (Rio Grande do Norte)"/>
              </a:rPr>
              <a:t>Natal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5" tooltip="João Pessoa"/>
              </a:rPr>
              <a:t>João Pessoa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6" tooltip="Jaboatão dos Guararapes"/>
              </a:rPr>
              <a:t>Jaboatão dos Guararapes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7" tooltip="Feira de Santana"/>
              </a:rPr>
              <a:t>Feira de Santana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8" tooltip="Aracaju"/>
              </a:rPr>
              <a:t>Aracaju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19" tooltip="Olinda"/>
              </a:rPr>
              <a:t>Olinda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20" tooltip="Campina Grande"/>
              </a:rPr>
              <a:t>Campina Grande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21" tooltip="Caucaia"/>
              </a:rPr>
              <a:t>Caucaia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22" tooltip="Paulista (Pernambuco)"/>
              </a:rPr>
              <a:t>Paulista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23" tooltip="Vitória da Conquista"/>
              </a:rPr>
              <a:t>Vitória da Conquista</a:t>
            </a:r>
            <a:r>
              <a:rPr lang="pt-PT" sz="2400" b="1" smtClean="0">
                <a:effectLst/>
                <a:latin typeface="Arial" charset="0"/>
              </a:rPr>
              <a:t>, </a:t>
            </a:r>
            <a:r>
              <a:rPr lang="pt-PT" sz="2400" b="1" smtClean="0">
                <a:effectLst/>
                <a:latin typeface="Arial" charset="0"/>
                <a:hlinkClick r:id="rId24" tooltip="Caruaru"/>
              </a:rPr>
              <a:t>Caruaru</a:t>
            </a:r>
            <a:r>
              <a:rPr lang="pt-PT" sz="2400" b="1" smtClean="0">
                <a:effectLst/>
                <a:latin typeface="Arial" charset="0"/>
              </a:rPr>
              <a:t> e </a:t>
            </a:r>
            <a:r>
              <a:rPr lang="pt-PT" sz="2400" b="1" smtClean="0">
                <a:effectLst/>
                <a:latin typeface="Arial" charset="0"/>
                <a:hlinkClick r:id="rId25" tooltip="Petrolina"/>
              </a:rPr>
              <a:t>Petrolina</a:t>
            </a:r>
            <a:r>
              <a:rPr lang="pt-PT" sz="2400" b="1" smtClean="0">
                <a:effectLst/>
                <a:latin typeface="Arial" charset="0"/>
              </a:rPr>
              <a:t>.</a:t>
            </a:r>
            <a:r>
              <a:rPr lang="pt-PT" sz="2400" b="1" smtClean="0">
                <a:latin typeface="Arial" charset="0"/>
              </a:rPr>
              <a:t> </a:t>
            </a:r>
            <a:endParaRPr lang="pt-BR" sz="2400" b="1" smtClean="0"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-71438"/>
            <a:ext cx="8174037" cy="4248151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pt-PT" sz="3600" b="1" smtClean="0">
                <a:effectLst/>
                <a:latin typeface="Arial" pitchFamily="34" charset="0"/>
              </a:rPr>
              <a:t>Economia</a:t>
            </a:r>
            <a:endParaRPr lang="pt-PT" sz="3600" b="1" i="1" smtClean="0">
              <a:effectLst/>
              <a:latin typeface="Arial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pt-PT" sz="2400" b="1" i="1" smtClean="0">
                <a:effectLst/>
                <a:latin typeface="Arial" pitchFamily="34" charset="0"/>
                <a:hlinkClick r:id="rId2" tooltip="Economia da Região Nordeste do Brasil"/>
              </a:rPr>
              <a:t>Economia da Região Nordeste do Brasil</a:t>
            </a:r>
            <a:endParaRPr lang="pt-PT" sz="2400" b="1" smtClean="0">
              <a:effectLst/>
              <a:latin typeface="Arial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pt-PT" sz="2400" b="1" smtClean="0">
                <a:effectLst/>
                <a:latin typeface="Arial" pitchFamily="34" charset="0"/>
              </a:rPr>
              <a:t>A </a:t>
            </a:r>
            <a:r>
              <a:rPr lang="pt-PT" sz="2400" b="1" i="1" smtClean="0">
                <a:effectLst/>
                <a:latin typeface="Arial" pitchFamily="34" charset="0"/>
                <a:hlinkClick r:id="rId3" tooltip="Renda per capita"/>
              </a:rPr>
              <a:t>renda per capita</a:t>
            </a:r>
            <a:r>
              <a:rPr lang="pt-PT" sz="2400" b="1" smtClean="0">
                <a:effectLst/>
                <a:latin typeface="Arial" pitchFamily="34" charset="0"/>
              </a:rPr>
              <a:t> nordestina evoluiu de US$ 397 em </a:t>
            </a:r>
            <a:r>
              <a:rPr lang="pt-PT" sz="2400" b="1" smtClean="0">
                <a:effectLst/>
                <a:latin typeface="Arial" pitchFamily="34" charset="0"/>
                <a:hlinkClick r:id="rId4" tooltip="1960"/>
              </a:rPr>
              <a:t>1960</a:t>
            </a:r>
            <a:r>
              <a:rPr lang="pt-PT" sz="2400" b="1" smtClean="0">
                <a:effectLst/>
                <a:latin typeface="Arial" pitchFamily="34" charset="0"/>
              </a:rPr>
              <a:t> (41,9% da nacional) para US$ 2.689,96 em </a:t>
            </a:r>
            <a:r>
              <a:rPr lang="pt-PT" sz="2400" b="1" smtClean="0">
                <a:effectLst/>
                <a:latin typeface="Arial" pitchFamily="34" charset="0"/>
                <a:hlinkClick r:id="rId5" tooltip="1998"/>
              </a:rPr>
              <a:t>1998</a:t>
            </a:r>
            <a:r>
              <a:rPr lang="pt-PT" sz="2400" b="1" smtClean="0">
                <a:effectLst/>
                <a:latin typeface="Arial" pitchFamily="34" charset="0"/>
              </a:rPr>
              <a:t> (56% da nacional). Ainda assim, é a região brasileira com a mais baixa </a:t>
            </a:r>
            <a:r>
              <a:rPr lang="pt-PT" sz="2400" b="1" i="1" smtClean="0">
                <a:effectLst/>
                <a:latin typeface="Arial" pitchFamily="34" charset="0"/>
              </a:rPr>
              <a:t>renda per capita</a:t>
            </a:r>
            <a:r>
              <a:rPr lang="pt-PT" sz="2400" b="1" smtClean="0">
                <a:effectLst/>
                <a:latin typeface="Arial" pitchFamily="34" charset="0"/>
              </a:rPr>
              <a:t> e maior nível de </a:t>
            </a:r>
            <a:r>
              <a:rPr lang="pt-PT" sz="2400" b="1" smtClean="0">
                <a:effectLst/>
                <a:latin typeface="Arial" pitchFamily="34" charset="0"/>
                <a:hlinkClick r:id="rId6" tooltip="Pobreza"/>
              </a:rPr>
              <a:t>pobreza</a:t>
            </a:r>
            <a:r>
              <a:rPr lang="pt-PT" sz="2400" b="1" smtClean="0">
                <a:effectLst/>
                <a:latin typeface="Arial" pitchFamily="34" charset="0"/>
              </a:rPr>
              <a:t>. 50,12% da população possui uma renda familiar de meio salário mínimo e de acordo com o levantamento da </a:t>
            </a:r>
            <a:r>
              <a:rPr lang="pt-PT" sz="2400" b="1" smtClean="0">
                <a:effectLst/>
                <a:latin typeface="Arial" pitchFamily="34" charset="0"/>
                <a:hlinkClick r:id="rId7" tooltip="UNICEF"/>
              </a:rPr>
              <a:t>UNICEF</a:t>
            </a:r>
            <a:r>
              <a:rPr lang="pt-PT" sz="2400" b="1" smtClean="0">
                <a:effectLst/>
                <a:latin typeface="Arial" pitchFamily="34" charset="0"/>
              </a:rPr>
              <a:t> divulgado em </a:t>
            </a:r>
            <a:r>
              <a:rPr lang="pt-PT" sz="2400" b="1" smtClean="0">
                <a:effectLst/>
                <a:latin typeface="Arial" pitchFamily="34" charset="0"/>
                <a:hlinkClick r:id="rId8" tooltip="1999"/>
              </a:rPr>
              <a:t>1999</a:t>
            </a:r>
            <a:r>
              <a:rPr lang="pt-PT" sz="2400" b="1" smtClean="0">
                <a:effectLst/>
                <a:latin typeface="Arial" pitchFamily="34" charset="0"/>
              </a:rPr>
              <a:t> as 150 cidades brasileiras com a maior taxa de desnutrição se encontram no Nordeste.</a:t>
            </a:r>
            <a:endParaRPr lang="pt-BR" sz="2400" b="1" smtClean="0"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81750"/>
            <a:ext cx="9144000" cy="476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2800" smtClean="0">
                <a:solidFill>
                  <a:schemeClr val="tx1"/>
                </a:solidFill>
                <a:latin typeface="Arial" charset="0"/>
              </a:rPr>
              <a:t>Região Nordeste do Brasil</a:t>
            </a:r>
            <a:r>
              <a:rPr lang="pt-BR" sz="4000" smtClean="0"/>
              <a:t> </a:t>
            </a:r>
          </a:p>
        </p:txBody>
      </p:sp>
      <p:pic>
        <p:nvPicPr>
          <p:cNvPr id="34819" name="Picture 3" descr="Localização">
            <a:hlinkClick r:id="rId2" tooltip="Localização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1550" y="260350"/>
            <a:ext cx="7416800" cy="6121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ChangeArrowheads="1"/>
          </p:cNvSpPr>
          <p:nvPr/>
        </p:nvSpPr>
        <p:spPr bwMode="auto">
          <a:xfrm>
            <a:off x="2195513" y="425450"/>
            <a:ext cx="41767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PT" sz="3600" b="1">
                <a:latin typeface="Arial" pitchFamily="34" charset="0"/>
                <a:ea typeface="Times New Roman" pitchFamily="18" charset="0"/>
                <a:cs typeface="Arial" pitchFamily="34" charset="0"/>
              </a:rPr>
              <a:t>Agricultura</a:t>
            </a:r>
            <a:endParaRPr lang="pt-BR" sz="3600" b="1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hangingPunct="0"/>
            <a:endParaRPr lang="pt-BR" sz="3600" b="1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53251" name="Picture 4" descr="Cultivo de cacau em Ilhéus, Bahia.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42988" y="1196975"/>
            <a:ext cx="7416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1835150" y="5516563"/>
            <a:ext cx="5761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</a:rPr>
              <a:t>Cultivo de </a:t>
            </a:r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  <a:hlinkClick r:id="rId4" tooltip="Cacau"/>
              </a:rPr>
              <a:t>cacau</a:t>
            </a:r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</a:rPr>
              <a:t> em </a:t>
            </a:r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  <a:hlinkClick r:id="rId5" tooltip="Ilhéus"/>
              </a:rPr>
              <a:t>Ilhéus</a:t>
            </a:r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  <a:hlinkClick r:id="rId6" tooltip="Bahia"/>
              </a:rPr>
              <a:t>Bahia</a:t>
            </a:r>
            <a:r>
              <a:rPr lang="pt-PT" sz="2400" b="1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188" y="119697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 </a:t>
            </a:r>
            <a:r>
              <a:rPr lang="pt-PT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2" tooltip="Cana-de-açúcar"/>
              </a:rPr>
              <a:t>cana-de-açúcar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é o principal produto agrícola da região, produzido principalmente por 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3" tooltip="Alagoas"/>
              </a:rPr>
              <a:t>Alagoas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seguido por 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4" tooltip="Pernambuco"/>
              </a:rPr>
              <a:t>Pernambuco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e 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5" tooltip="Paraíba"/>
              </a:rPr>
              <a:t>Paraíba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também é importante destacar os plantios de </a:t>
            </a:r>
            <a:r>
              <a:rPr lang="pt-PT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6" tooltip="Algodão"/>
              </a:rPr>
              <a:t>algodão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(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7" tooltip="Ceará"/>
              </a:rPr>
              <a:t>Ceará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5" tooltip="Paraíba"/>
              </a:rPr>
              <a:t>Paraíba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e 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8" tooltip="Rio Grande do Norte"/>
              </a:rPr>
              <a:t>Rio Grande do Norte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), </a:t>
            </a:r>
            <a:r>
              <a:rPr lang="pt-PT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9" tooltip="Tabaco"/>
              </a:rPr>
              <a:t>tabaco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(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10" tooltip="Bahia"/>
              </a:rPr>
              <a:t>Bahia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 e </a:t>
            </a:r>
            <a:r>
              <a:rPr lang="pt-PT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11" tooltip="Caju"/>
              </a:rPr>
              <a:t>caju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(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12" tooltip="Piauí"/>
              </a:rPr>
              <a:t>Piauí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5" tooltip="Paraíba"/>
              </a:rPr>
              <a:t>Paraíba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e 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7" tooltip="Ceará"/>
              </a:rPr>
              <a:t>Ceará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), </a:t>
            </a:r>
            <a:r>
              <a:rPr lang="pt-PT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13" tooltip="Uva"/>
              </a:rPr>
              <a:t>uvas</a:t>
            </a:r>
            <a:r>
              <a:rPr lang="pt-PT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finas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</a:t>
            </a:r>
            <a:r>
              <a:rPr lang="pt-PT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14" tooltip="Manga"/>
              </a:rPr>
              <a:t>manga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</a:t>
            </a:r>
            <a:r>
              <a:rPr lang="pt-PT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15" tooltip="Melão"/>
              </a:rPr>
              <a:t>melão</a:t>
            </a:r>
            <a:r>
              <a:rPr lang="pt-PT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</a:t>
            </a:r>
            <a:r>
              <a:rPr lang="pt-PT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16" tooltip="Acerola"/>
              </a:rPr>
              <a:t>acerola</a:t>
            </a:r>
            <a:r>
              <a:rPr lang="pt-B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3529012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pt-PT" sz="3600" b="1" smtClean="0">
                <a:effectLst/>
                <a:latin typeface="Arial" pitchFamily="34" charset="0"/>
              </a:rPr>
              <a:t>Pecuária</a:t>
            </a:r>
          </a:p>
          <a:p>
            <a:pPr algn="just" eaLnBrk="1" hangingPunct="1">
              <a:lnSpc>
                <a:spcPct val="150000"/>
              </a:lnSpc>
            </a:pPr>
            <a:r>
              <a:rPr lang="pt-PT" sz="2400" b="1" smtClean="0">
                <a:effectLst/>
                <a:latin typeface="Arial" pitchFamily="34" charset="0"/>
              </a:rPr>
              <a:t>Na região se cria principalmente gado, os maiores </a:t>
            </a:r>
            <a:r>
              <a:rPr lang="pt-PT" sz="2400" b="1" smtClean="0">
                <a:effectLst/>
                <a:latin typeface="Arial" pitchFamily="34" charset="0"/>
                <a:hlinkClick r:id="rId2" tooltip="Bovinocultura"/>
              </a:rPr>
              <a:t>rebanhos bovinos</a:t>
            </a:r>
            <a:r>
              <a:rPr lang="pt-PT" sz="2400" b="1" smtClean="0">
                <a:effectLst/>
                <a:latin typeface="Arial" pitchFamily="34" charset="0"/>
              </a:rPr>
              <a:t> estão na </a:t>
            </a:r>
            <a:r>
              <a:rPr lang="pt-PT" sz="2400" b="1" smtClean="0">
                <a:effectLst/>
                <a:latin typeface="Arial" pitchFamily="34" charset="0"/>
                <a:hlinkClick r:id="rId3" tooltip="Bahia"/>
              </a:rPr>
              <a:t>Bahia</a:t>
            </a:r>
            <a:r>
              <a:rPr lang="pt-PT" sz="2400" b="1" smtClean="0">
                <a:effectLst/>
                <a:latin typeface="Arial" pitchFamily="34" charset="0"/>
              </a:rPr>
              <a:t>, </a:t>
            </a:r>
            <a:r>
              <a:rPr lang="pt-PT" sz="2400" b="1" smtClean="0">
                <a:effectLst/>
                <a:latin typeface="Arial" pitchFamily="34" charset="0"/>
                <a:hlinkClick r:id="rId4" tooltip="Pernambuco"/>
              </a:rPr>
              <a:t>Pernambuco</a:t>
            </a:r>
            <a:r>
              <a:rPr lang="pt-PT" sz="2400" b="1" smtClean="0">
                <a:effectLst/>
                <a:latin typeface="Arial" pitchFamily="34" charset="0"/>
              </a:rPr>
              <a:t> e </a:t>
            </a:r>
            <a:r>
              <a:rPr lang="pt-PT" sz="2400" b="1" smtClean="0">
                <a:effectLst/>
                <a:latin typeface="Arial" pitchFamily="34" charset="0"/>
                <a:hlinkClick r:id="rId5" tooltip="Ceará"/>
              </a:rPr>
              <a:t>Ceará</a:t>
            </a:r>
            <a:r>
              <a:rPr lang="pt-PT" sz="2400" b="1" smtClean="0">
                <a:effectLst/>
                <a:latin typeface="Arial" pitchFamily="34" charset="0"/>
              </a:rPr>
              <a:t>, no </a:t>
            </a:r>
            <a:r>
              <a:rPr lang="pt-PT" sz="2400" b="1" smtClean="0">
                <a:effectLst/>
                <a:latin typeface="Arial" pitchFamily="34" charset="0"/>
                <a:hlinkClick r:id="rId6" tooltip="Sertão"/>
              </a:rPr>
              <a:t>sertão</a:t>
            </a:r>
            <a:r>
              <a:rPr lang="pt-PT" sz="2400" b="1" smtClean="0">
                <a:effectLst/>
                <a:latin typeface="Arial" pitchFamily="34" charset="0"/>
              </a:rPr>
              <a:t> os produtores têm sempre prejuízos devido as constantes secas. Também existem criações de </a:t>
            </a:r>
            <a:r>
              <a:rPr lang="pt-PT" sz="2400" b="1" smtClean="0">
                <a:effectLst/>
                <a:latin typeface="Arial" pitchFamily="34" charset="0"/>
                <a:hlinkClick r:id="rId7" tooltip="Caprinocultura"/>
              </a:rPr>
              <a:t>caprinos</a:t>
            </a:r>
            <a:r>
              <a:rPr lang="pt-PT" sz="2400" b="1" smtClean="0">
                <a:effectLst/>
                <a:latin typeface="Arial" pitchFamily="34" charset="0"/>
              </a:rPr>
              <a:t>, que são mais resistentes, </a:t>
            </a:r>
            <a:r>
              <a:rPr lang="pt-PT" sz="2400" b="1" smtClean="0">
                <a:effectLst/>
                <a:latin typeface="Arial" pitchFamily="34" charset="0"/>
                <a:hlinkClick r:id="rId8" tooltip="Suinocultura"/>
              </a:rPr>
              <a:t>suínos</a:t>
            </a:r>
            <a:r>
              <a:rPr lang="pt-PT" sz="2400" b="1" smtClean="0">
                <a:effectLst/>
                <a:latin typeface="Arial" pitchFamily="34" charset="0"/>
              </a:rPr>
              <a:t>, </a:t>
            </a:r>
            <a:r>
              <a:rPr lang="pt-PT" sz="2400" b="1" smtClean="0">
                <a:effectLst/>
                <a:latin typeface="Arial" pitchFamily="34" charset="0"/>
                <a:hlinkClick r:id="rId9" tooltip="Ovinocultura"/>
              </a:rPr>
              <a:t>ovinos</a:t>
            </a:r>
            <a:r>
              <a:rPr lang="pt-PT" sz="2400" b="1" smtClean="0">
                <a:effectLst/>
                <a:latin typeface="Arial" pitchFamily="34" charset="0"/>
              </a:rPr>
              <a:t> e </a:t>
            </a:r>
            <a:r>
              <a:rPr lang="pt-PT" sz="2400" b="1" smtClean="0">
                <a:effectLst/>
                <a:latin typeface="Arial" pitchFamily="34" charset="0"/>
                <a:hlinkClick r:id="rId10" tooltip="Avicultura"/>
              </a:rPr>
              <a:t>aves</a:t>
            </a:r>
            <a:r>
              <a:rPr lang="pt-PT" sz="2400" b="1" smtClean="0">
                <a:effectLst/>
                <a:latin typeface="Arial" pitchFamily="34" charset="0"/>
              </a:rPr>
              <a:t>.</a:t>
            </a:r>
            <a:endParaRPr lang="pt-BR" sz="2400" b="1" smtClean="0"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regiao_nordest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contrast="18000"/>
          </a:blip>
          <a:srcRect/>
          <a:stretch>
            <a:fillRect/>
          </a:stretch>
        </p:blipFill>
        <p:spPr>
          <a:xfrm>
            <a:off x="900113" y="404813"/>
            <a:ext cx="7559675" cy="61198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714375"/>
            <a:ext cx="8569325" cy="3240088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pt-BR" sz="2400" b="1" smtClean="0">
                <a:effectLst/>
                <a:latin typeface="Arial" pitchFamily="34" charset="0"/>
              </a:rPr>
              <a:t>Ocupando área de 1.561.177,8 km2, o que corresponde a 18,26% da área total do país. A maior parte de seu território é formada por extenso planalto, antigo e aplainado pela erosão.</a:t>
            </a:r>
            <a:endParaRPr lang="pt-PT" sz="2400" b="1" smtClean="0">
              <a:effectLst/>
              <a:latin typeface="Arial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pt-PT" sz="2400" b="1" smtClean="0">
                <a:effectLst/>
                <a:latin typeface="Arial" pitchFamily="34" charset="0"/>
              </a:rPr>
              <a:t>A região foi o palco do </a:t>
            </a:r>
            <a:r>
              <a:rPr lang="pt-PT" sz="2400" b="1" i="1" smtClean="0">
                <a:effectLst/>
                <a:latin typeface="Arial" pitchFamily="34" charset="0"/>
              </a:rPr>
              <a:t>descobrimento</a:t>
            </a:r>
            <a:r>
              <a:rPr lang="pt-PT" sz="2400" b="1" smtClean="0">
                <a:effectLst/>
                <a:latin typeface="Arial" pitchFamily="34" charset="0"/>
              </a:rPr>
              <a:t> (termo utilizado para se referir ao início do processo de colonização do Brasil), os primeiros colonizadores foram os </a:t>
            </a:r>
            <a:r>
              <a:rPr lang="pt-PT" sz="2400" b="1" smtClean="0">
                <a:effectLst/>
                <a:latin typeface="Arial" pitchFamily="34" charset="0"/>
                <a:hlinkClick r:id="rId2" tooltip="Portugal"/>
              </a:rPr>
              <a:t>portugueses</a:t>
            </a:r>
            <a:r>
              <a:rPr lang="pt-PT" sz="2400" b="1" smtClean="0">
                <a:effectLst/>
                <a:latin typeface="Arial" pitchFamily="34" charset="0"/>
              </a:rPr>
              <a:t> que chegaram no dia </a:t>
            </a:r>
            <a:r>
              <a:rPr lang="pt-PT" sz="2400" b="1" smtClean="0">
                <a:effectLst/>
                <a:latin typeface="Arial" pitchFamily="34" charset="0"/>
                <a:hlinkClick r:id="rId3" tooltip="22 de abril"/>
              </a:rPr>
              <a:t>22 de abril</a:t>
            </a:r>
            <a:r>
              <a:rPr lang="pt-PT" sz="2400" b="1" smtClean="0">
                <a:effectLst/>
                <a:latin typeface="Arial" pitchFamily="34" charset="0"/>
              </a:rPr>
              <a:t> de </a:t>
            </a:r>
            <a:r>
              <a:rPr lang="pt-PT" sz="2400" b="1" smtClean="0">
                <a:effectLst/>
                <a:latin typeface="Arial" pitchFamily="34" charset="0"/>
                <a:hlinkClick r:id="rId4" tooltip="1500"/>
              </a:rPr>
              <a:t>1500</a:t>
            </a:r>
            <a:r>
              <a:rPr lang="pt-PT" sz="2400" b="1" smtClean="0">
                <a:effectLst/>
                <a:latin typeface="Arial" pitchFamily="34" charset="0"/>
              </a:rPr>
              <a:t>, ao comando de </a:t>
            </a:r>
            <a:r>
              <a:rPr lang="pt-PT" sz="2400" b="1" smtClean="0">
                <a:effectLst/>
                <a:latin typeface="Arial" pitchFamily="34" charset="0"/>
                <a:hlinkClick r:id="rId5" tooltip="Pedro Álvares Cabral"/>
              </a:rPr>
              <a:t>Pedro Álvares Cabral</a:t>
            </a:r>
            <a:r>
              <a:rPr lang="pt-PT" sz="2400" b="1" smtClean="0">
                <a:effectLst/>
                <a:latin typeface="Arial" pitchFamily="34" charset="0"/>
              </a:rPr>
              <a:t>, na atual cidade de </a:t>
            </a:r>
            <a:r>
              <a:rPr lang="pt-PT" sz="2400" b="1" smtClean="0">
                <a:effectLst/>
                <a:latin typeface="Arial" pitchFamily="34" charset="0"/>
                <a:hlinkClick r:id="rId6" tooltip="Porto Seguro"/>
              </a:rPr>
              <a:t>Porto Seguro</a:t>
            </a:r>
            <a:r>
              <a:rPr lang="pt-PT" sz="2400" b="1" smtClean="0">
                <a:effectLst/>
                <a:latin typeface="Arial" pitchFamily="34" charset="0"/>
              </a:rPr>
              <a:t>, no estado da </a:t>
            </a:r>
            <a:r>
              <a:rPr lang="pt-PT" sz="2400" b="1" smtClean="0">
                <a:effectLst/>
                <a:latin typeface="Arial" pitchFamily="34" charset="0"/>
                <a:hlinkClick r:id="rId7" tooltip="Bahia"/>
              </a:rPr>
              <a:t>Bahia</a:t>
            </a:r>
            <a:r>
              <a:rPr lang="pt-PT" sz="2400" b="1" smtClean="0">
                <a:effectLst/>
                <a:latin typeface="Arial" pitchFamily="34" charset="0"/>
              </a:rPr>
              <a:t>.</a:t>
            </a:r>
            <a:endParaRPr lang="pt-BR" sz="2400" b="1" smtClean="0"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50" y="-71438"/>
            <a:ext cx="8569325" cy="3671888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pt-PT" sz="3600" b="1" smtClean="0">
                <a:effectLst/>
                <a:latin typeface="Arial" pitchFamily="34" charset="0"/>
              </a:rPr>
              <a:t>Geografia</a:t>
            </a:r>
          </a:p>
          <a:p>
            <a:pPr algn="just" eaLnBrk="1" hangingPunct="1">
              <a:lnSpc>
                <a:spcPct val="150000"/>
              </a:lnSpc>
            </a:pPr>
            <a:r>
              <a:rPr lang="pt-PT" sz="2400" b="1" smtClean="0">
                <a:effectLst/>
                <a:latin typeface="Arial" pitchFamily="34" charset="0"/>
              </a:rPr>
              <a:t>A área do Nordeste brasileiro é de aproximadamente 1.558.196 km², equivalente a 18% do território nacional e é a região que possui a maior </a:t>
            </a:r>
            <a:r>
              <a:rPr lang="pt-PT" sz="2400" b="1" smtClean="0">
                <a:effectLst/>
                <a:latin typeface="Arial" pitchFamily="34" charset="0"/>
                <a:hlinkClick r:id="rId2" tooltip="Litoral"/>
              </a:rPr>
              <a:t>costa litorânea</a:t>
            </a:r>
            <a:r>
              <a:rPr lang="pt-PT" sz="2400" b="1" smtClean="0">
                <a:effectLst/>
                <a:latin typeface="Arial" pitchFamily="34" charset="0"/>
              </a:rPr>
              <a:t>. Um fato interessante é que a região possui os estados com a maior e a menor costa litorânea, respectivamente Bahia, com 932 km de litoral e Piauí, com 60 km de litoral. A região toda possui 3.338 km de praias. Limita-se a norte e a leste com o </a:t>
            </a:r>
            <a:r>
              <a:rPr lang="pt-PT" sz="2400" b="1" smtClean="0">
                <a:effectLst/>
                <a:latin typeface="Arial" pitchFamily="34" charset="0"/>
                <a:hlinkClick r:id="rId3" tooltip="Oceano Atlântico"/>
              </a:rPr>
              <a:t>Oceano Atlântico</a:t>
            </a:r>
            <a:r>
              <a:rPr lang="pt-PT" sz="2400" b="1" smtClean="0">
                <a:effectLst/>
                <a:latin typeface="Arial" pitchFamily="34" charset="0"/>
              </a:rPr>
              <a:t>; ao sul com os estados de </a:t>
            </a:r>
            <a:r>
              <a:rPr lang="pt-PT" sz="2400" b="1" smtClean="0">
                <a:effectLst/>
                <a:latin typeface="Arial" pitchFamily="34" charset="0"/>
                <a:hlinkClick r:id="rId4" tooltip="Minas Gerais"/>
              </a:rPr>
              <a:t>Minas Gerais</a:t>
            </a:r>
            <a:r>
              <a:rPr lang="pt-PT" sz="2400" b="1" smtClean="0">
                <a:effectLst/>
                <a:latin typeface="Arial" pitchFamily="34" charset="0"/>
              </a:rPr>
              <a:t> e </a:t>
            </a:r>
            <a:r>
              <a:rPr lang="pt-PT" sz="2400" b="1" smtClean="0">
                <a:effectLst/>
                <a:latin typeface="Arial" pitchFamily="34" charset="0"/>
                <a:hlinkClick r:id="rId5" tooltip="Espírito Santo (estado)"/>
              </a:rPr>
              <a:t>Espírito Santo</a:t>
            </a:r>
            <a:r>
              <a:rPr lang="pt-PT" sz="2400" b="1" smtClean="0">
                <a:effectLst/>
                <a:latin typeface="Arial" pitchFamily="34" charset="0"/>
              </a:rPr>
              <a:t> e a oeste com os estados do </a:t>
            </a:r>
            <a:r>
              <a:rPr lang="pt-PT" sz="2400" b="1" smtClean="0">
                <a:effectLst/>
                <a:latin typeface="Arial" pitchFamily="34" charset="0"/>
                <a:hlinkClick r:id="rId6" tooltip="Pará"/>
              </a:rPr>
              <a:t>Pará</a:t>
            </a:r>
            <a:r>
              <a:rPr lang="pt-PT" sz="2400" b="1" smtClean="0">
                <a:effectLst/>
                <a:latin typeface="Arial" pitchFamily="34" charset="0"/>
              </a:rPr>
              <a:t>, </a:t>
            </a:r>
            <a:r>
              <a:rPr lang="pt-PT" sz="2400" b="1" smtClean="0">
                <a:effectLst/>
                <a:latin typeface="Arial" pitchFamily="34" charset="0"/>
                <a:hlinkClick r:id="rId7" tooltip="Tocantins"/>
              </a:rPr>
              <a:t>Tocantins</a:t>
            </a:r>
            <a:r>
              <a:rPr lang="pt-PT" sz="2400" b="1" smtClean="0">
                <a:effectLst/>
                <a:latin typeface="Arial" pitchFamily="34" charset="0"/>
              </a:rPr>
              <a:t> e </a:t>
            </a:r>
            <a:r>
              <a:rPr lang="pt-PT" sz="2400" b="1" smtClean="0">
                <a:effectLst/>
                <a:latin typeface="Arial" pitchFamily="34" charset="0"/>
                <a:hlinkClick r:id="rId8" tooltip="Goiás"/>
              </a:rPr>
              <a:t>Goiás</a:t>
            </a:r>
            <a:r>
              <a:rPr lang="pt-PT" sz="2400" b="1" smtClean="0">
                <a:effectLst/>
                <a:latin typeface="Arial" pitchFamily="34" charset="0"/>
              </a:rPr>
              <a:t>.</a:t>
            </a:r>
            <a:endParaRPr lang="pt-BR" sz="2400" b="1" smtClean="0"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2825"/>
            <a:ext cx="9144000" cy="765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PT" sz="2800" smtClean="0">
                <a:solidFill>
                  <a:schemeClr val="tx1"/>
                </a:solidFill>
                <a:latin typeface="Arial" charset="0"/>
              </a:rPr>
              <a:t>Sub-regiões do Nordeste: </a:t>
            </a:r>
            <a:br>
              <a:rPr lang="pt-PT" sz="2800" smtClean="0">
                <a:solidFill>
                  <a:schemeClr val="tx1"/>
                </a:solidFill>
                <a:latin typeface="Arial" charset="0"/>
              </a:rPr>
            </a:br>
            <a:r>
              <a:rPr lang="pt-PT" sz="2600" smtClean="0">
                <a:solidFill>
                  <a:schemeClr val="tx1"/>
                </a:solidFill>
                <a:latin typeface="Arial" charset="0"/>
              </a:rPr>
              <a:t>1 • </a:t>
            </a:r>
            <a:r>
              <a:rPr lang="pt-PT" sz="2600" smtClean="0">
                <a:solidFill>
                  <a:schemeClr val="tx1"/>
                </a:solidFill>
                <a:latin typeface="Arial" charset="0"/>
                <a:hlinkClick r:id="rId2" tooltip="Meio norte"/>
              </a:rPr>
              <a:t>Meio norte</a:t>
            </a:r>
            <a:r>
              <a:rPr lang="pt-PT" sz="2600" smtClean="0">
                <a:solidFill>
                  <a:schemeClr val="tx1"/>
                </a:solidFill>
                <a:latin typeface="Arial" charset="0"/>
              </a:rPr>
              <a:t>, 2 • </a:t>
            </a:r>
            <a:r>
              <a:rPr lang="pt-PT" sz="2600" smtClean="0">
                <a:solidFill>
                  <a:schemeClr val="tx1"/>
                </a:solidFill>
                <a:latin typeface="Arial" charset="0"/>
                <a:hlinkClick r:id="rId3" tooltip="Sertão nordestino"/>
              </a:rPr>
              <a:t>Sertão</a:t>
            </a:r>
            <a:r>
              <a:rPr lang="pt-PT" sz="2600" smtClean="0">
                <a:solidFill>
                  <a:schemeClr val="tx1"/>
                </a:solidFill>
                <a:latin typeface="Arial" charset="0"/>
              </a:rPr>
              <a:t>, 3 • </a:t>
            </a:r>
            <a:r>
              <a:rPr lang="pt-PT" sz="2600" smtClean="0">
                <a:solidFill>
                  <a:schemeClr val="tx1"/>
                </a:solidFill>
                <a:latin typeface="Arial" charset="0"/>
                <a:hlinkClick r:id="rId4" tooltip="Agreste"/>
              </a:rPr>
              <a:t>Agreste</a:t>
            </a:r>
            <a:r>
              <a:rPr lang="pt-PT" sz="2600" smtClean="0">
                <a:solidFill>
                  <a:schemeClr val="tx1"/>
                </a:solidFill>
                <a:latin typeface="Arial" charset="0"/>
              </a:rPr>
              <a:t> e 4 • </a:t>
            </a:r>
            <a:r>
              <a:rPr lang="pt-PT" sz="2600" smtClean="0">
                <a:solidFill>
                  <a:schemeClr val="tx1"/>
                </a:solidFill>
                <a:latin typeface="Arial" charset="0"/>
                <a:hlinkClick r:id="rId5" tooltip="Zona da Mata (Nordeste)"/>
              </a:rPr>
              <a:t>Zona da Mata</a:t>
            </a:r>
            <a:endParaRPr lang="pt-BR" sz="260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8915" name="Picture 3" descr="Sub-regiões do Nordeste: 1 • Meio norte, 2 • Sertão, 3 • Agreste e 4 • Zona da Mata">
            <a:hlinkClick r:id="rId6" tooltip="&quot;Sub-regiões do Nordeste: 1 • Meio norte, 2 • Sertão, 3 • Agreste e 4 • Zona da Mata&quot;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lum contrast="18000"/>
          </a:blip>
          <a:srcRect/>
          <a:stretch>
            <a:fillRect/>
          </a:stretch>
        </p:blipFill>
        <p:spPr>
          <a:xfrm>
            <a:off x="1116013" y="260350"/>
            <a:ext cx="6769100" cy="561657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424863" cy="62642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pt-PT" sz="2400" b="1" smtClean="0">
                <a:effectLst/>
                <a:latin typeface="Arial" pitchFamily="34" charset="0"/>
              </a:rPr>
              <a:t>Para que se pudesse analisar de forma mais fácil as características da região Nordeste, o </a:t>
            </a:r>
            <a:r>
              <a:rPr lang="pt-PT" sz="2400" b="1" smtClean="0">
                <a:effectLst/>
                <a:latin typeface="Arial" pitchFamily="34" charset="0"/>
                <a:hlinkClick r:id="rId2" tooltip="IBGE"/>
              </a:rPr>
              <a:t>IBGE</a:t>
            </a:r>
            <a:r>
              <a:rPr lang="pt-PT" sz="2400" b="1" smtClean="0">
                <a:effectLst/>
                <a:latin typeface="Arial" pitchFamily="34" charset="0"/>
              </a:rPr>
              <a:t> dividiu a região em quatro zonas:</a:t>
            </a:r>
            <a:endParaRPr lang="pt-PT" sz="2400" b="1" smtClean="0">
              <a:effectLst/>
              <a:latin typeface="Arial" pitchFamily="34" charset="0"/>
              <a:hlinkClick r:id="rId3" tooltip="Meio-norte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pt-PT" sz="2400" b="1" smtClean="0">
                <a:effectLst/>
                <a:latin typeface="Arial" pitchFamily="34" charset="0"/>
                <a:hlinkClick r:id="rId3" tooltip="Meio-norte"/>
              </a:rPr>
              <a:t>Meio-norte</a:t>
            </a:r>
            <a:r>
              <a:rPr lang="pt-PT" sz="2400" b="1" smtClean="0">
                <a:effectLst/>
                <a:latin typeface="Arial" pitchFamily="34" charset="0"/>
              </a:rPr>
              <a:t>: o meio-norte é uma faixa de transição entre a </a:t>
            </a:r>
            <a:r>
              <a:rPr lang="pt-PT" sz="2400" b="1" smtClean="0">
                <a:effectLst/>
                <a:latin typeface="Arial" pitchFamily="34" charset="0"/>
                <a:hlinkClick r:id="rId4" tooltip="Amazônia"/>
              </a:rPr>
              <a:t>Amazônia</a:t>
            </a:r>
            <a:r>
              <a:rPr lang="pt-PT" sz="2400" b="1" smtClean="0">
                <a:effectLst/>
                <a:latin typeface="Arial" pitchFamily="34" charset="0"/>
              </a:rPr>
              <a:t> e o </a:t>
            </a:r>
            <a:r>
              <a:rPr lang="pt-PT" sz="2400" b="1" smtClean="0">
                <a:effectLst/>
                <a:latin typeface="Arial" pitchFamily="34" charset="0"/>
                <a:hlinkClick r:id="rId5" tooltip="Sertão"/>
              </a:rPr>
              <a:t>sertão</a:t>
            </a:r>
            <a:r>
              <a:rPr lang="pt-PT" sz="2400" b="1" smtClean="0">
                <a:effectLst/>
                <a:latin typeface="Arial" pitchFamily="34" charset="0"/>
              </a:rPr>
              <a:t>, abrange os estados do </a:t>
            </a:r>
            <a:r>
              <a:rPr lang="pt-PT" sz="2400" b="1" smtClean="0">
                <a:effectLst/>
                <a:latin typeface="Arial" pitchFamily="34" charset="0"/>
                <a:hlinkClick r:id="rId6" tooltip="Maranhão"/>
              </a:rPr>
              <a:t>Maranhão</a:t>
            </a:r>
            <a:r>
              <a:rPr lang="pt-PT" sz="2400" b="1" smtClean="0">
                <a:effectLst/>
                <a:latin typeface="Arial" pitchFamily="34" charset="0"/>
              </a:rPr>
              <a:t> e </a:t>
            </a:r>
            <a:r>
              <a:rPr lang="pt-PT" sz="2400" b="1" smtClean="0">
                <a:effectLst/>
                <a:latin typeface="Arial" pitchFamily="34" charset="0"/>
                <a:hlinkClick r:id="rId7" tooltip="Piauí"/>
              </a:rPr>
              <a:t>Piauí</a:t>
            </a:r>
            <a:r>
              <a:rPr lang="pt-PT" sz="2400" b="1" smtClean="0">
                <a:effectLst/>
                <a:latin typeface="Arial" pitchFamily="34" charset="0"/>
              </a:rPr>
              <a:t>, também é chamada de </a:t>
            </a:r>
            <a:r>
              <a:rPr lang="pt-PT" sz="2400" b="1" smtClean="0">
                <a:effectLst/>
                <a:latin typeface="Arial" pitchFamily="34" charset="0"/>
                <a:hlinkClick r:id="rId8" tooltip="Mata dos Cocais"/>
              </a:rPr>
              <a:t>Mata dos Cocais</a:t>
            </a:r>
            <a:r>
              <a:rPr lang="pt-PT" sz="2400" b="1" smtClean="0">
                <a:effectLst/>
                <a:latin typeface="Arial" pitchFamily="34" charset="0"/>
              </a:rPr>
              <a:t>, devido as palmeiras de </a:t>
            </a:r>
            <a:r>
              <a:rPr lang="pt-PT" sz="2400" b="1" smtClean="0">
                <a:effectLst/>
                <a:latin typeface="Arial" pitchFamily="34" charset="0"/>
                <a:hlinkClick r:id="rId9" tooltip="Babaçu"/>
              </a:rPr>
              <a:t>babaçu</a:t>
            </a:r>
            <a:r>
              <a:rPr lang="pt-PT" sz="2400" b="1" smtClean="0">
                <a:effectLst/>
                <a:latin typeface="Arial" pitchFamily="34" charset="0"/>
              </a:rPr>
              <a:t> e </a:t>
            </a:r>
            <a:r>
              <a:rPr lang="pt-PT" sz="2400" b="1" smtClean="0">
                <a:effectLst/>
                <a:latin typeface="Arial" pitchFamily="34" charset="0"/>
                <a:hlinkClick r:id="rId10" tooltip="Carnaúba"/>
              </a:rPr>
              <a:t>carnaúba</a:t>
            </a:r>
            <a:r>
              <a:rPr lang="pt-PT" sz="2400" b="1" smtClean="0">
                <a:effectLst/>
                <a:latin typeface="Arial" pitchFamily="34" charset="0"/>
              </a:rPr>
              <a:t>, no litoral chove cerca de 2.000 mm anuais, indo mais para o leste e/ou para o interior esse número cai para 1.500 mm anuais, já no sul do Piauí, uma região mais parecida com o sertão só chove 700 mm por ano, em média. </a:t>
            </a:r>
            <a:endParaRPr lang="pt-PT" sz="2400" b="1" smtClean="0">
              <a:effectLst/>
              <a:latin typeface="Arial" pitchFamily="34" charset="0"/>
              <a:hlinkClick r:id="rId11" tooltip="Sertão nordestino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pt-PT" sz="2400" b="1" smtClean="0">
                <a:effectLst/>
                <a:latin typeface="Arial" pitchFamily="34" charset="0"/>
                <a:hlinkClick r:id="rId11" tooltip="Sertão nordestino"/>
              </a:rPr>
              <a:t>Sertão</a:t>
            </a:r>
            <a:r>
              <a:rPr lang="pt-PT" sz="2400" b="1" smtClean="0">
                <a:effectLst/>
                <a:latin typeface="Arial" pitchFamily="34" charset="0"/>
              </a:rPr>
              <a:t>: o sertão fica localizado, geralmente, no interior do Nordeste, possui clima </a:t>
            </a:r>
            <a:r>
              <a:rPr lang="pt-PT" sz="2400" b="1" smtClean="0">
                <a:effectLst/>
                <a:latin typeface="Arial" pitchFamily="34" charset="0"/>
                <a:hlinkClick r:id="rId12" tooltip="Semi-árido"/>
              </a:rPr>
              <a:t>semi-árido</a:t>
            </a:r>
            <a:r>
              <a:rPr lang="pt-PT" sz="2400" b="1" smtClean="0">
                <a:effectLst/>
                <a:latin typeface="Arial" pitchFamily="34" charset="0"/>
              </a:rPr>
              <a:t>, em estados como </a:t>
            </a:r>
            <a:r>
              <a:rPr lang="pt-PT" sz="2400" b="1" smtClean="0">
                <a:effectLst/>
                <a:latin typeface="Arial" pitchFamily="34" charset="0"/>
                <a:hlinkClick r:id="rId13" tooltip="Ceará"/>
              </a:rPr>
              <a:t>Ceará</a:t>
            </a:r>
            <a:r>
              <a:rPr lang="pt-PT" sz="2400" b="1" smtClean="0">
                <a:effectLst/>
                <a:latin typeface="Arial" pitchFamily="34" charset="0"/>
              </a:rPr>
              <a:t> e </a:t>
            </a:r>
            <a:r>
              <a:rPr lang="pt-PT" sz="2400" b="1" smtClean="0">
                <a:effectLst/>
                <a:latin typeface="Arial" pitchFamily="34" charset="0"/>
                <a:hlinkClick r:id="rId14" tooltip="Rio Grande do Norte"/>
              </a:rPr>
              <a:t>Rio Grande do Norte</a:t>
            </a:r>
            <a:r>
              <a:rPr lang="pt-PT" sz="2400" b="1" smtClean="0">
                <a:effectLst/>
                <a:latin typeface="Arial" pitchFamily="34" charset="0"/>
              </a:rPr>
              <a:t> chega a alcançar o litoral, descendo mais ao sul, o sertão alcança o norte de </a:t>
            </a:r>
            <a:r>
              <a:rPr lang="pt-PT" sz="2400" b="1" smtClean="0">
                <a:effectLst/>
                <a:latin typeface="Arial" pitchFamily="34" charset="0"/>
                <a:hlinkClick r:id="rId15" tooltip="Minas Gerais"/>
              </a:rPr>
              <a:t>Minas Gerais</a:t>
            </a:r>
            <a:r>
              <a:rPr lang="pt-PT" sz="2400" b="1" smtClean="0">
                <a:effectLst/>
                <a:latin typeface="Arial" pitchFamily="34" charset="0"/>
              </a:rPr>
              <a:t>, no </a:t>
            </a:r>
            <a:r>
              <a:rPr lang="pt-PT" sz="2400" b="1" smtClean="0">
                <a:effectLst/>
                <a:latin typeface="Arial" pitchFamily="34" charset="0"/>
                <a:hlinkClick r:id="rId16" tooltip="Sudeste"/>
              </a:rPr>
              <a:t>Sudeste</a:t>
            </a:r>
            <a:r>
              <a:rPr lang="pt-PT" sz="2400" b="1" smtClean="0">
                <a:effectLst/>
                <a:latin typeface="Arial" pitchFamily="34" charset="0"/>
              </a:rPr>
              <a:t>. As chuvas são irregulares e escassas, existem constantes períodos de estiagem, a vegetação típica é a </a:t>
            </a:r>
            <a:r>
              <a:rPr lang="pt-PT" sz="2400" b="1" smtClean="0">
                <a:effectLst/>
                <a:latin typeface="Arial" pitchFamily="34" charset="0"/>
                <a:hlinkClick r:id="rId17" tooltip="Caatinga"/>
              </a:rPr>
              <a:t>caatinga</a:t>
            </a:r>
            <a:r>
              <a:rPr lang="pt-PT" sz="2400" b="1" smtClean="0">
                <a:effectLst/>
                <a:latin typeface="Arial" pitchFamily="34" charset="0"/>
              </a:rPr>
              <a:t>. </a:t>
            </a:r>
            <a:endParaRPr lang="pt-BR" sz="2400" b="1" smtClean="0"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569325" cy="61198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pt-PT" sz="2500" b="1" smtClean="0">
                <a:effectLst/>
                <a:latin typeface="Arial" pitchFamily="34" charset="0"/>
                <a:hlinkClick r:id="rId2" tooltip="Agreste"/>
              </a:rPr>
              <a:t>Agreste Nordestino</a:t>
            </a:r>
            <a:r>
              <a:rPr lang="pt-PT" sz="2500" b="1" smtClean="0">
                <a:effectLst/>
                <a:latin typeface="Arial" pitchFamily="34" charset="0"/>
              </a:rPr>
              <a:t>: o agreste é uma zona de transição entre a Zona da Mata e o </a:t>
            </a:r>
            <a:r>
              <a:rPr lang="pt-PT" sz="2500" b="1" smtClean="0">
                <a:effectLst/>
                <a:latin typeface="Arial" pitchFamily="34" charset="0"/>
                <a:hlinkClick r:id="rId3" tooltip="Sertão"/>
              </a:rPr>
              <a:t>Sertão</a:t>
            </a:r>
            <a:r>
              <a:rPr lang="pt-PT" sz="2500" b="1" smtClean="0">
                <a:effectLst/>
                <a:latin typeface="Arial" pitchFamily="34" charset="0"/>
              </a:rPr>
              <a:t>, localizado no alto do </a:t>
            </a:r>
            <a:r>
              <a:rPr lang="pt-PT" sz="2500" b="1" smtClean="0">
                <a:effectLst/>
                <a:latin typeface="Arial" pitchFamily="34" charset="0"/>
                <a:hlinkClick r:id="rId4" tooltip="Planalto da Borborema"/>
              </a:rPr>
              <a:t>Planalto da Borborema</a:t>
            </a:r>
            <a:r>
              <a:rPr lang="pt-PT" sz="2500" b="1" smtClean="0">
                <a:effectLst/>
                <a:latin typeface="Arial" pitchFamily="34" charset="0"/>
              </a:rPr>
              <a:t>, é um obstáculo natural para a chegada das chuvas ao sertão, se estendendo do sul da </a:t>
            </a:r>
            <a:r>
              <a:rPr lang="pt-PT" sz="2500" b="1" smtClean="0">
                <a:effectLst/>
                <a:latin typeface="Arial" pitchFamily="34" charset="0"/>
                <a:hlinkClick r:id="rId5" tooltip="Bahia"/>
              </a:rPr>
              <a:t>Bahia</a:t>
            </a:r>
            <a:r>
              <a:rPr lang="pt-PT" sz="2500" b="1" smtClean="0">
                <a:effectLst/>
                <a:latin typeface="Arial" pitchFamily="34" charset="0"/>
              </a:rPr>
              <a:t> até o </a:t>
            </a:r>
            <a:r>
              <a:rPr lang="pt-PT" sz="2500" b="1" smtClean="0">
                <a:effectLst/>
                <a:latin typeface="Arial" pitchFamily="34" charset="0"/>
                <a:hlinkClick r:id="rId6" tooltip="Rio Grande do Norte"/>
              </a:rPr>
              <a:t>Rio Grande do Norte</a:t>
            </a:r>
            <a:r>
              <a:rPr lang="pt-PT" sz="2500" b="1" smtClean="0">
                <a:effectLst/>
                <a:latin typeface="Arial" pitchFamily="34" charset="0"/>
              </a:rPr>
              <a:t>. O principal acidente geográfico da região é o </a:t>
            </a:r>
            <a:r>
              <a:rPr lang="pt-PT" sz="2500" b="1" smtClean="0">
                <a:effectLst/>
                <a:latin typeface="Arial" pitchFamily="34" charset="0"/>
                <a:hlinkClick r:id="rId4" tooltip="Planalto da Borborema"/>
              </a:rPr>
              <a:t>Planalto da Borborema</a:t>
            </a:r>
            <a:r>
              <a:rPr lang="pt-PT" sz="2500" b="1" smtClean="0">
                <a:effectLst/>
                <a:latin typeface="Arial" pitchFamily="34" charset="0"/>
              </a:rPr>
              <a:t>. Do lado leste do planalto estão as terras mais úmidas (</a:t>
            </a:r>
            <a:r>
              <a:rPr lang="pt-PT" sz="2500" b="1" smtClean="0">
                <a:effectLst/>
                <a:latin typeface="Arial" pitchFamily="34" charset="0"/>
                <a:hlinkClick r:id="rId7" tooltip="Zona da Mata"/>
              </a:rPr>
              <a:t>Zona da Mata</a:t>
            </a:r>
            <a:r>
              <a:rPr lang="pt-PT" sz="2500" b="1" smtClean="0">
                <a:effectLst/>
                <a:latin typeface="Arial" pitchFamily="34" charset="0"/>
              </a:rPr>
              <a:t>); do outro lado, para o interior, o clima vai ficando cada vez mais seco (sertão). </a:t>
            </a:r>
            <a:endParaRPr lang="pt-PT" sz="2500" b="1" smtClean="0">
              <a:effectLst/>
              <a:latin typeface="Arial" pitchFamily="34" charset="0"/>
              <a:hlinkClick r:id="rId8" tooltip="Zona da Mata (Nordeste)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pt-PT" sz="2500" b="1" smtClean="0">
                <a:effectLst/>
                <a:latin typeface="Arial" pitchFamily="34" charset="0"/>
                <a:hlinkClick r:id="rId8" tooltip="Zona da Mata (Nordeste)"/>
              </a:rPr>
              <a:t>Zona da Mata</a:t>
            </a:r>
            <a:r>
              <a:rPr lang="pt-PT" sz="2500" b="1" smtClean="0">
                <a:effectLst/>
                <a:latin typeface="Arial" pitchFamily="34" charset="0"/>
              </a:rPr>
              <a:t>: localizada no leste, entre o </a:t>
            </a:r>
            <a:r>
              <a:rPr lang="pt-PT" sz="2500" b="1" smtClean="0">
                <a:effectLst/>
                <a:latin typeface="Arial" pitchFamily="34" charset="0"/>
                <a:hlinkClick r:id="rId4" tooltip="Planalto da Borborema"/>
              </a:rPr>
              <a:t>Planalto da Borborema</a:t>
            </a:r>
            <a:r>
              <a:rPr lang="pt-PT" sz="2500" b="1" smtClean="0">
                <a:effectLst/>
                <a:latin typeface="Arial" pitchFamily="34" charset="0"/>
              </a:rPr>
              <a:t> e a costa, fica a Zona da Mata, que se estende do </a:t>
            </a:r>
            <a:r>
              <a:rPr lang="pt-PT" sz="2500" b="1" smtClean="0">
                <a:effectLst/>
                <a:latin typeface="Arial" pitchFamily="34" charset="0"/>
                <a:hlinkClick r:id="rId6" tooltip="Rio Grande do Norte"/>
              </a:rPr>
              <a:t>Rio Grande do Norte</a:t>
            </a:r>
            <a:r>
              <a:rPr lang="pt-PT" sz="2500" b="1" smtClean="0">
                <a:effectLst/>
                <a:latin typeface="Arial" pitchFamily="34" charset="0"/>
              </a:rPr>
              <a:t> ao sul da </a:t>
            </a:r>
            <a:r>
              <a:rPr lang="pt-PT" sz="2500" b="1" smtClean="0">
                <a:effectLst/>
                <a:latin typeface="Arial" pitchFamily="34" charset="0"/>
                <a:hlinkClick r:id="rId5" tooltip="Bahia"/>
              </a:rPr>
              <a:t>Bahia</a:t>
            </a:r>
            <a:r>
              <a:rPr lang="pt-PT" sz="2500" b="1" smtClean="0">
                <a:effectLst/>
                <a:latin typeface="Arial" pitchFamily="34" charset="0"/>
              </a:rPr>
              <a:t>, as chuvas são abundantes. A zona recebeu este nome por ter sido coberta pela </a:t>
            </a:r>
            <a:r>
              <a:rPr lang="pt-PT" sz="2500" b="1" smtClean="0">
                <a:effectLst/>
                <a:latin typeface="Arial" pitchFamily="34" charset="0"/>
                <a:hlinkClick r:id="rId9" tooltip="Mata Atlântica"/>
              </a:rPr>
              <a:t>Mata Atlântica</a:t>
            </a:r>
            <a:r>
              <a:rPr lang="pt-PT" sz="2500" b="1" smtClean="0">
                <a:effectLst/>
                <a:latin typeface="Arial" pitchFamily="34" charset="0"/>
              </a:rPr>
              <a:t>. Os cultivos de </a:t>
            </a:r>
            <a:r>
              <a:rPr lang="pt-PT" sz="2500" b="1" smtClean="0">
                <a:effectLst/>
                <a:latin typeface="Arial" pitchFamily="34" charset="0"/>
                <a:hlinkClick r:id="rId10" tooltip="Cana-de-açúcar"/>
              </a:rPr>
              <a:t>cana-de-açúcar</a:t>
            </a:r>
            <a:r>
              <a:rPr lang="pt-PT" sz="2500" b="1" smtClean="0">
                <a:effectLst/>
                <a:latin typeface="Arial" pitchFamily="34" charset="0"/>
              </a:rPr>
              <a:t> e </a:t>
            </a:r>
            <a:r>
              <a:rPr lang="pt-PT" sz="2500" b="1" smtClean="0">
                <a:effectLst/>
                <a:latin typeface="Arial" pitchFamily="34" charset="0"/>
                <a:hlinkClick r:id="rId11" tooltip="Cacau"/>
              </a:rPr>
              <a:t>cacau</a:t>
            </a:r>
            <a:r>
              <a:rPr lang="pt-PT" sz="2500" b="1" smtClean="0">
                <a:effectLst/>
                <a:latin typeface="Arial" pitchFamily="34" charset="0"/>
              </a:rPr>
              <a:t> substituiram as áreas de florestas. O povoamento desta região é muito antigo. </a:t>
            </a:r>
            <a:endParaRPr lang="pt-BR" sz="2500" b="1" smtClean="0"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Times New Roman" pitchFamily="18" charset="0"/>
              </a:rPr>
              <a:t> </a:t>
            </a:r>
            <a:r>
              <a:rPr lang="pt-PT" smtClean="0">
                <a:latin typeface="Arial" charset="0"/>
                <a:cs typeface="Arial" charset="0"/>
              </a:rPr>
              <a:t> </a:t>
            </a:r>
            <a:r>
              <a:rPr lang="pt-PT" sz="3600" smtClean="0">
                <a:solidFill>
                  <a:schemeClr val="tx1"/>
                </a:solidFill>
                <a:latin typeface="Arial" charset="0"/>
                <a:cs typeface="Arial" charset="0"/>
              </a:rPr>
              <a:t>Migração nordestina</a:t>
            </a:r>
            <a:r>
              <a:rPr lang="pt-BR" smtClean="0"/>
              <a:t> </a:t>
            </a:r>
          </a:p>
        </p:txBody>
      </p:sp>
      <p:sp>
        <p:nvSpPr>
          <p:cNvPr id="41987" name="Rectangle 3">
            <a:hlinkClick r:id="rId2" tooltip="Cena comum no interior do Nordeste brasileiro, nordestinos fugindo da seca."/>
          </p:cNvPr>
          <p:cNvSpPr>
            <a:spLocks noChangeArrowheads="1"/>
          </p:cNvSpPr>
          <p:nvPr/>
        </p:nvSpPr>
        <p:spPr bwMode="auto">
          <a:xfrm>
            <a:off x="2133600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41988" name="Picture 4" descr="Cena comum no interior do Nordeste brasileiro, nordestinos fugindo da seca.">
            <a:hlinkClick r:id="rId2" tooltip="Cena comum no interior do Nordeste brasileiro, nordestinos fugindo da seca.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900113" y="1412875"/>
            <a:ext cx="727233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684213" y="5805488"/>
            <a:ext cx="82296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50000"/>
              </a:lnSpc>
              <a:defRPr/>
            </a:pPr>
            <a:r>
              <a:rPr lang="pt-PT" sz="4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Times New Roman" pitchFamily="18" charset="0"/>
              </a:rPr>
              <a:t> </a:t>
            </a:r>
            <a:r>
              <a:rPr lang="pt-PT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pt-P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Cena comum no interior do Nordeste brasileiro, nordestinos fugindo da </a:t>
            </a:r>
            <a:r>
              <a:rPr lang="pt-PT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hlinkClick r:id="rId5" tooltip="Seca"/>
              </a:rPr>
              <a:t>seca</a:t>
            </a:r>
            <a:r>
              <a:rPr lang="pt-BR" sz="4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1245</Words>
  <Application>Microsoft Office PowerPoint</Application>
  <PresentationFormat>Apresentação na tela (4:3)</PresentationFormat>
  <Paragraphs>54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Slide 1</vt:lpstr>
      <vt:lpstr>Região Nordeste do Brasil </vt:lpstr>
      <vt:lpstr>Slide 3</vt:lpstr>
      <vt:lpstr>Slide 4</vt:lpstr>
      <vt:lpstr>Slide 5</vt:lpstr>
      <vt:lpstr>Sub-regiões do Nordeste:  1 • Meio norte, 2 • Sertão, 3 • Agreste e 4 • Zona da Mata</vt:lpstr>
      <vt:lpstr>Slide 7</vt:lpstr>
      <vt:lpstr>Slide 8</vt:lpstr>
      <vt:lpstr>  Migração nordestina </vt:lpstr>
      <vt:lpstr>Slide 10</vt:lpstr>
      <vt:lpstr>Relevo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LINDA</dc:creator>
  <cp:lastModifiedBy>LINDALVA</cp:lastModifiedBy>
  <cp:revision>4</cp:revision>
  <dcterms:created xsi:type="dcterms:W3CDTF">2014-08-31T01:05:38Z</dcterms:created>
  <dcterms:modified xsi:type="dcterms:W3CDTF">2016-10-07T15:18:35Z</dcterms:modified>
</cp:coreProperties>
</file>