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AAB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AAB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AAB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0749" y="141287"/>
            <a:ext cx="7062500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AAB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6385" y="1875136"/>
            <a:ext cx="8053070" cy="413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851" y="2739085"/>
            <a:ext cx="5669915" cy="13627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74675" marR="5080" indent="-561975">
              <a:lnSpc>
                <a:spcPts val="5250"/>
              </a:lnSpc>
              <a:spcBef>
                <a:spcPts val="300"/>
              </a:spcBef>
            </a:pPr>
            <a:r>
              <a:rPr b="1" dirty="0">
                <a:solidFill>
                  <a:srgbClr val="00B04F"/>
                </a:solidFill>
                <a:latin typeface="Arial"/>
                <a:cs typeface="Arial"/>
              </a:rPr>
              <a:t>TRADIÇÃO</a:t>
            </a:r>
            <a:r>
              <a:rPr b="1" spc="-14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4F"/>
                </a:solidFill>
                <a:latin typeface="Arial"/>
                <a:cs typeface="Arial"/>
              </a:rPr>
              <a:t>MUSICAL  </a:t>
            </a:r>
            <a:r>
              <a:rPr b="1" spc="-30" dirty="0">
                <a:solidFill>
                  <a:srgbClr val="00B04F"/>
                </a:solidFill>
                <a:latin typeface="Arial"/>
                <a:cs typeface="Arial"/>
              </a:rPr>
              <a:t>GRÃ­BRETANHA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0" marR="5080" indent="238125">
              <a:lnSpc>
                <a:spcPts val="5250"/>
              </a:lnSpc>
              <a:spcBef>
                <a:spcPts val="300"/>
              </a:spcBef>
            </a:pP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Lugares que inspiraram  músicos na</a:t>
            </a:r>
            <a:r>
              <a:rPr b="1" spc="-1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Grã­Bretanha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483" y="1610969"/>
            <a:ext cx="794194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5080" indent="-407034">
              <a:lnSpc>
                <a:spcPct val="100000"/>
              </a:lnSpc>
              <a:spcBef>
                <a:spcPts val="100"/>
              </a:spcBef>
              <a:buChar char="•"/>
              <a:tabLst>
                <a:tab pos="419734" algn="l"/>
                <a:tab pos="420370" algn="l"/>
              </a:tabLst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Alguns pontos importantes que  inspiraram músicos na Grã­  Bretanha são Strawberry Field  em Liverpool e Aldeburgh no  leste da Inglaterra. Além disso</a:t>
            </a:r>
            <a:r>
              <a:rPr sz="4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os  turistas podem escutar um coral  na igreja</a:t>
            </a:r>
            <a:r>
              <a:rPr sz="4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Evensong.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24" y="474662"/>
            <a:ext cx="7517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B0F0"/>
                </a:solidFill>
              </a:rPr>
              <a:t>Tradição </a:t>
            </a:r>
            <a:r>
              <a:rPr dirty="0">
                <a:solidFill>
                  <a:srgbClr val="00B0F0"/>
                </a:solidFill>
              </a:rPr>
              <a:t>musical na</a:t>
            </a:r>
            <a:r>
              <a:rPr spc="-8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Inglaterra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005" y="1617319"/>
            <a:ext cx="8103870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79730">
              <a:lnSpc>
                <a:spcPts val="3829"/>
              </a:lnSpc>
              <a:spcBef>
                <a:spcPts val="235"/>
              </a:spcBef>
              <a:buChar char="•"/>
              <a:tabLst>
                <a:tab pos="392430" algn="l"/>
                <a:tab pos="393065" algn="l"/>
                <a:tab pos="1108075" algn="l"/>
                <a:tab pos="2436495" algn="l"/>
                <a:tab pos="5229225" algn="l"/>
                <a:tab pos="6307455" algn="l"/>
              </a:tabLst>
            </a:pPr>
            <a:r>
              <a:rPr sz="3200" spc="-30" dirty="0">
                <a:solidFill>
                  <a:srgbClr val="FFFF00"/>
                </a:solidFill>
                <a:latin typeface="Arial"/>
                <a:cs typeface="Arial"/>
              </a:rPr>
              <a:t>Tudo  </a:t>
            </a: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começou  mais</a:t>
            </a:r>
            <a:r>
              <a:rPr sz="3200" spc="-4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ou</a:t>
            </a:r>
            <a:r>
              <a:rPr sz="3200" spc="3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menos	no século  XV	e</a:t>
            </a:r>
            <a:r>
              <a:rPr sz="3200" spc="3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XVI,	nesse</a:t>
            </a:r>
            <a:r>
              <a:rPr sz="3200" spc="3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período	a Inglaterra</a:t>
            </a:r>
            <a:r>
              <a:rPr sz="3200" spc="-1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era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26" y="2588869"/>
            <a:ext cx="5854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1410" algn="l"/>
                <a:tab pos="2315845" algn="l"/>
                <a:tab pos="3717925" algn="l"/>
              </a:tabLst>
            </a:pP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um	dos	mais	importantes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26" y="3074644"/>
            <a:ext cx="5530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6130" algn="l"/>
                <a:tab pos="2957195" algn="l"/>
                <a:tab pos="4206875" algn="l"/>
              </a:tabLst>
            </a:pP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musicais	de	toda	Europa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4237" y="2588869"/>
            <a:ext cx="1767205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408940">
              <a:lnSpc>
                <a:spcPts val="3829"/>
              </a:lnSpc>
              <a:spcBef>
                <a:spcPts val="235"/>
              </a:spcBef>
            </a:pP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centros  ocidental,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26" y="3560419"/>
            <a:ext cx="7735570" cy="29419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3820"/>
              </a:lnSpc>
              <a:spcBef>
                <a:spcPts val="240"/>
              </a:spcBef>
            </a:pPr>
            <a:r>
              <a:rPr sz="3200" dirty="0">
                <a:solidFill>
                  <a:srgbClr val="FFFF00"/>
                </a:solidFill>
                <a:latin typeface="Arial"/>
                <a:cs typeface="Arial"/>
              </a:rPr>
              <a:t>alguns instrumentos foram desenvolvidos  e criados lá, como o teclado por exemplo.  Nesse período muitos pintores  resolveram retratar em suas obras as  composições, as melodias, a música em  geral.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74" y="474662"/>
            <a:ext cx="711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Tradição </a:t>
            </a:r>
            <a:r>
              <a:rPr dirty="0"/>
              <a:t>musical na</a:t>
            </a:r>
            <a:r>
              <a:rPr spc="-80" dirty="0"/>
              <a:t> </a:t>
            </a:r>
            <a:r>
              <a:rPr dirty="0"/>
              <a:t>Escócia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385" y="1627482"/>
            <a:ext cx="16414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645" indent="-321945">
              <a:lnSpc>
                <a:spcPct val="100000"/>
              </a:lnSpc>
              <a:spcBef>
                <a:spcPts val="95"/>
              </a:spcBef>
              <a:buChar char="•"/>
              <a:tabLst>
                <a:tab pos="334645" algn="l"/>
                <a:tab pos="335280" algn="l"/>
                <a:tab pos="74041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	Escócia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430" y="1627482"/>
            <a:ext cx="62077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890" algn="l"/>
                <a:tab pos="1771650" algn="l"/>
                <a:tab pos="4148454" algn="l"/>
                <a:tab pos="4751705" algn="l"/>
                <a:tab pos="539178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é	conhecida	internacionalmente	por	sua	música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4645" marR="10795" algn="just">
              <a:lnSpc>
                <a:spcPts val="1950"/>
              </a:lnSpc>
              <a:spcBef>
                <a:spcPts val="535"/>
              </a:spcBef>
            </a:pPr>
            <a:r>
              <a:rPr spc="-5" dirty="0"/>
              <a:t>tradicional, que permaneceu viva ao longo dos séculos 20 e 21,  quando uma grande parte da música tradicional perdeu  popularidade em favor da música pop. Apesar da emigração e das  conexões bem desenvolvidas com a música importada do resto da  Europa e dos Estados Unidos, a música da Escócia manteve seus  aspectos tradicionais, influenciada por muitos outros tipos de  música.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334645" marR="5080" indent="-321945" algn="just">
              <a:lnSpc>
                <a:spcPts val="1950"/>
              </a:lnSpc>
              <a:buChar char="•"/>
              <a:tabLst>
                <a:tab pos="335280" algn="l"/>
              </a:tabLst>
            </a:pPr>
            <a:r>
              <a:rPr spc="-5" dirty="0"/>
              <a:t>A maioria dos forasteiros associaria a música tradicional escocesa  quase inteiramente à Highland Bagpipe, que certamente  desempenhou um papel importante na música escocesa. Embora  este modelo específico de gaita de foles tenha sido desenvolvido  exclusivamente na Escócia, não é a única gaita de foles escocesa.  A primeira menção de gaitas de foles é conhecida na Escócia que  data do século </a:t>
            </a:r>
            <a:r>
              <a:rPr spc="-65" dirty="0"/>
              <a:t>XV, </a:t>
            </a:r>
            <a:r>
              <a:rPr spc="-5" dirty="0"/>
              <a:t>embora acredita­se que tinha sido introduzida  na Escócia muito antes do século VI, do gaélico</a:t>
            </a:r>
            <a:r>
              <a:rPr spc="-25" dirty="0"/>
              <a:t> </a:t>
            </a:r>
            <a:r>
              <a:rPr spc="-5" dirty="0"/>
              <a:t>irlandês.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794000" marR="5080" indent="-2781300">
              <a:lnSpc>
                <a:spcPts val="5250"/>
              </a:lnSpc>
              <a:spcBef>
                <a:spcPts val="300"/>
              </a:spcBef>
            </a:pPr>
            <a:r>
              <a:rPr spc="-25" dirty="0"/>
              <a:t>Tradição </a:t>
            </a:r>
            <a:r>
              <a:rPr dirty="0"/>
              <a:t>musical no País</a:t>
            </a:r>
            <a:r>
              <a:rPr spc="-110" dirty="0"/>
              <a:t> </a:t>
            </a:r>
            <a:r>
              <a:rPr dirty="0"/>
              <a:t>de  Gales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015" y="1617319"/>
            <a:ext cx="8087995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73380" marR="5080" indent="-360680">
              <a:lnSpc>
                <a:spcPts val="3450"/>
              </a:lnSpc>
              <a:spcBef>
                <a:spcPts val="240"/>
              </a:spcBef>
              <a:buChar char="•"/>
              <a:tabLst>
                <a:tab pos="373380" algn="l"/>
                <a:tab pos="374015" algn="l"/>
                <a:tab pos="1311910" algn="l"/>
                <a:tab pos="1593215" algn="l"/>
                <a:tab pos="1920239" algn="l"/>
                <a:tab pos="1964055" algn="l"/>
                <a:tab pos="2910205" algn="l"/>
                <a:tab pos="3086100" algn="l"/>
                <a:tab pos="3496310" algn="l"/>
                <a:tab pos="3896360" algn="l"/>
                <a:tab pos="4505325" algn="l"/>
                <a:tab pos="4763770" algn="l"/>
                <a:tab pos="5604510" algn="l"/>
                <a:tab pos="6238875" algn="l"/>
                <a:tab pos="6316980" algn="l"/>
                <a:tab pos="7657465" algn="l"/>
                <a:tab pos="7869555" algn="l"/>
              </a:tabLst>
            </a:pPr>
            <a:r>
              <a:rPr sz="2900" spc="-32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vez	a	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s	conhec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da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agem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cal	do  País	de	Ga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es		é	o	do	co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,	em		espec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al	o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26" y="2493619"/>
            <a:ext cx="926465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40"/>
              </a:spcBef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coro  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co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714" y="2493619"/>
            <a:ext cx="6546850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5405" marR="5080" indent="-53340">
              <a:lnSpc>
                <a:spcPts val="3450"/>
              </a:lnSpc>
              <a:spcBef>
                <a:spcPts val="240"/>
              </a:spcBef>
              <a:tabLst>
                <a:tab pos="1856105" algn="l"/>
                <a:tab pos="2146300" algn="l"/>
                <a:tab pos="2995295" algn="l"/>
                <a:tab pos="4304030" algn="l"/>
                <a:tab pos="5111750" algn="l"/>
              </a:tabLst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masculino		(galês:</a:t>
            </a:r>
            <a:r>
              <a:rPr sz="2900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900" i="1" spc="-5" dirty="0">
                <a:solidFill>
                  <a:srgbClr val="FFFF00"/>
                </a:solidFill>
                <a:latin typeface="Arial"/>
                <a:cs typeface="Arial"/>
              </a:rPr>
              <a:t>meibion	côr), 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tais  </a:t>
            </a:r>
            <a:r>
              <a:rPr sz="2900" spc="-15" dirty="0">
                <a:solidFill>
                  <a:srgbClr val="FFFF00"/>
                </a:solidFill>
                <a:latin typeface="Arial"/>
                <a:cs typeface="Arial"/>
              </a:rPr>
              <a:t>Treorchy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Male	</a:t>
            </a:r>
            <a:r>
              <a:rPr sz="2900" spc="-30" dirty="0">
                <a:solidFill>
                  <a:srgbClr val="FFFF00"/>
                </a:solidFill>
                <a:latin typeface="Arial"/>
                <a:cs typeface="Arial"/>
              </a:rPr>
              <a:t>Choir,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Meibion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5509" y="3369919"/>
            <a:ext cx="33337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8175" algn="l"/>
              </a:tabLst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Morriston	Orpheus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26" y="3369919"/>
            <a:ext cx="1889125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40"/>
              </a:spcBef>
            </a:pP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Pontyp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dd,  Enquanto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675" y="3808069"/>
            <a:ext cx="34988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230" algn="l"/>
                <a:tab pos="1642745" algn="l"/>
              </a:tabLst>
            </a:pP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este	é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certamente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1618" y="3369919"/>
            <a:ext cx="998855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92710">
              <a:lnSpc>
                <a:spcPts val="3450"/>
              </a:lnSpc>
              <a:spcBef>
                <a:spcPts val="240"/>
              </a:spcBef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ho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r  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uma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6109" y="2931769"/>
            <a:ext cx="865505" cy="13436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44475" algn="r">
              <a:lnSpc>
                <a:spcPts val="3450"/>
              </a:lnSpc>
              <a:spcBef>
                <a:spcPts val="240"/>
              </a:spcBef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or  etc.  pa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te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26" y="4246219"/>
            <a:ext cx="77298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0515" algn="l"/>
                <a:tab pos="2185670" algn="l"/>
                <a:tab pos="4292600" algn="l"/>
                <a:tab pos="5389245" algn="l"/>
                <a:tab pos="7306945" algn="l"/>
              </a:tabLst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bo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	de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po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tânc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to	d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imi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nuída)	da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26" y="4684369"/>
            <a:ext cx="22390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265" algn="l"/>
              </a:tabLst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vida	musical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4637" y="4684369"/>
            <a:ext cx="522224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9050" algn="l"/>
                <a:tab pos="1989455" algn="l"/>
                <a:tab pos="3388360" algn="l"/>
                <a:tab pos="4305935" algn="l"/>
                <a:tab pos="4798695" algn="l"/>
              </a:tabLst>
            </a:pP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actual	da	nação,	não	é	de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26" y="5122519"/>
            <a:ext cx="77228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9745" algn="l"/>
                <a:tab pos="3310254" algn="l"/>
                <a:tab pos="3726815" algn="l"/>
                <a:tab pos="4832350" algn="l"/>
                <a:tab pos="5456555" algn="l"/>
                <a:tab pos="5882640" algn="l"/>
                <a:tab pos="6931659" algn="l"/>
              </a:tabLst>
            </a:pP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nenhu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ane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	a	ún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ca	ou	a	pa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te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826" y="5560669"/>
            <a:ext cx="37636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2400" algn="l"/>
                <a:tab pos="1936114" algn="l"/>
                <a:tab pos="2439670" algn="l"/>
              </a:tabLst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antiga,	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e	a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tradição</a:t>
            </a:r>
            <a:endParaRPr sz="2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6102" y="5998819"/>
            <a:ext cx="40176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655" algn="l"/>
                <a:tab pos="1709420" algn="l"/>
                <a:tab pos="2538730" algn="l"/>
                <a:tab pos="3594735" algn="l"/>
              </a:tabLst>
            </a:pP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ém	de	seu	auge	no</a:t>
            </a:r>
            <a:endParaRPr sz="2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423" y="5560669"/>
            <a:ext cx="3679190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ts val="3465"/>
              </a:lnSpc>
              <a:spcBef>
                <a:spcPts val="100"/>
              </a:spcBef>
              <a:tabLst>
                <a:tab pos="1098550" algn="l"/>
                <a:tab pos="3037840" algn="l"/>
              </a:tabLst>
            </a:pP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co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al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ea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lm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ente	não</a:t>
            </a:r>
            <a:endParaRPr sz="2900">
              <a:latin typeface="Arial"/>
              <a:cs typeface="Arial"/>
            </a:endParaRPr>
          </a:p>
          <a:p>
            <a:pPr marR="5080" algn="r">
              <a:lnSpc>
                <a:spcPts val="3465"/>
              </a:lnSpc>
            </a:pP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19</a:t>
            </a:r>
            <a:endParaRPr sz="2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826" y="5998819"/>
            <a:ext cx="2823210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40"/>
              </a:spcBef>
              <a:tabLst>
                <a:tab pos="1908810" algn="l"/>
              </a:tabLst>
            </a:pP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ontam	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FFFF00"/>
                </a:solidFill>
                <a:latin typeface="Arial"/>
                <a:cs typeface="Arial"/>
              </a:rPr>
              <a:t>to  </a:t>
            </a:r>
            <a:r>
              <a:rPr sz="2900" spc="-5" dirty="0">
                <a:solidFill>
                  <a:srgbClr val="FFFF00"/>
                </a:solidFill>
                <a:latin typeface="Arial"/>
                <a:cs typeface="Arial"/>
              </a:rPr>
              <a:t>século.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93950" marR="5080" indent="-1876425">
              <a:lnSpc>
                <a:spcPts val="5250"/>
              </a:lnSpc>
              <a:spcBef>
                <a:spcPts val="300"/>
              </a:spcBef>
            </a:pPr>
            <a:r>
              <a:rPr dirty="0"/>
              <a:t>Estilos musicais da</a:t>
            </a:r>
            <a:r>
              <a:rPr spc="-145" dirty="0"/>
              <a:t> </a:t>
            </a:r>
            <a:r>
              <a:rPr dirty="0"/>
              <a:t>Grã­  Bretanha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483" y="1506194"/>
            <a:ext cx="4636770" cy="35972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925"/>
              </a:spcBef>
              <a:buChar char="•"/>
              <a:tabLst>
                <a:tab pos="419734" algn="l"/>
                <a:tab pos="420370" algn="l"/>
              </a:tabLst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Rock</a:t>
            </a:r>
            <a:endParaRPr sz="4000">
              <a:latin typeface="Arial"/>
              <a:cs typeface="Arial"/>
            </a:endParaRPr>
          </a:p>
          <a:p>
            <a:pPr marL="419734" indent="-407034">
              <a:lnSpc>
                <a:spcPct val="100000"/>
              </a:lnSpc>
              <a:spcBef>
                <a:spcPts val="825"/>
              </a:spcBef>
              <a:buChar char="•"/>
              <a:tabLst>
                <a:tab pos="419734" algn="l"/>
                <a:tab pos="420370" algn="l"/>
              </a:tabLst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Pop</a:t>
            </a:r>
            <a:r>
              <a:rPr sz="4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Rock</a:t>
            </a:r>
            <a:endParaRPr sz="4000">
              <a:latin typeface="Arial"/>
              <a:cs typeface="Arial"/>
            </a:endParaRPr>
          </a:p>
          <a:p>
            <a:pPr marL="419734" indent="-407034">
              <a:lnSpc>
                <a:spcPct val="100000"/>
              </a:lnSpc>
              <a:spcBef>
                <a:spcPts val="825"/>
              </a:spcBef>
              <a:buChar char="•"/>
              <a:tabLst>
                <a:tab pos="419734" algn="l"/>
                <a:tab pos="420370" algn="l"/>
              </a:tabLst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Pop</a:t>
            </a:r>
            <a:endParaRPr sz="4000">
              <a:latin typeface="Arial"/>
              <a:cs typeface="Arial"/>
            </a:endParaRPr>
          </a:p>
          <a:p>
            <a:pPr marL="419734" indent="-407034">
              <a:lnSpc>
                <a:spcPct val="100000"/>
              </a:lnSpc>
              <a:spcBef>
                <a:spcPts val="825"/>
              </a:spcBef>
              <a:buChar char="•"/>
              <a:tabLst>
                <a:tab pos="419734" algn="l"/>
                <a:tab pos="420370" algn="l"/>
              </a:tabLst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New</a:t>
            </a:r>
            <a:r>
              <a:rPr sz="4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40" dirty="0">
                <a:solidFill>
                  <a:srgbClr val="FFFF00"/>
                </a:solidFill>
                <a:latin typeface="Arial"/>
                <a:cs typeface="Arial"/>
              </a:rPr>
              <a:t>Wave</a:t>
            </a:r>
            <a:endParaRPr sz="4000">
              <a:latin typeface="Arial"/>
              <a:cs typeface="Arial"/>
            </a:endParaRPr>
          </a:p>
          <a:p>
            <a:pPr marL="419734" indent="-407034">
              <a:lnSpc>
                <a:spcPct val="100000"/>
              </a:lnSpc>
              <a:spcBef>
                <a:spcPts val="825"/>
              </a:spcBef>
              <a:buChar char="•"/>
              <a:tabLst>
                <a:tab pos="419734" algn="l"/>
                <a:tab pos="420370" algn="l"/>
              </a:tabLst>
            </a:pP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Rock</a:t>
            </a:r>
            <a:r>
              <a:rPr sz="4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experimental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59" y="360948"/>
            <a:ext cx="8412480" cy="613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549" y="474662"/>
            <a:ext cx="1889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Alunos: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214" y="1551908"/>
            <a:ext cx="6893559" cy="2501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72110" indent="-359410">
              <a:lnSpc>
                <a:spcPct val="100000"/>
              </a:lnSpc>
              <a:spcBef>
                <a:spcPts val="640"/>
              </a:spcBef>
              <a:buChar char="•"/>
              <a:tabLst>
                <a:tab pos="372110" algn="l"/>
                <a:tab pos="372745" algn="l"/>
              </a:tabLst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Glauber Guimarães</a:t>
            </a:r>
            <a:r>
              <a:rPr sz="28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Ferreira</a:t>
            </a:r>
            <a:endParaRPr sz="2800">
              <a:latin typeface="Arial"/>
              <a:cs typeface="Arial"/>
            </a:endParaRPr>
          </a:p>
          <a:p>
            <a:pPr marL="372110" indent="-359410">
              <a:lnSpc>
                <a:spcPct val="100000"/>
              </a:lnSpc>
              <a:spcBef>
                <a:spcPts val="540"/>
              </a:spcBef>
              <a:buChar char="•"/>
              <a:tabLst>
                <a:tab pos="372110" algn="l"/>
                <a:tab pos="372745" algn="l"/>
              </a:tabLst>
            </a:pP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João </a:t>
            </a:r>
            <a:r>
              <a:rPr sz="2800" spc="-10" dirty="0">
                <a:solidFill>
                  <a:srgbClr val="FFFF00"/>
                </a:solidFill>
                <a:latin typeface="Arial"/>
                <a:cs typeface="Arial"/>
              </a:rPr>
              <a:t>Victor </a:t>
            </a:r>
            <a:r>
              <a:rPr sz="2800" dirty="0">
                <a:solidFill>
                  <a:srgbClr val="FFFF00"/>
                </a:solidFill>
                <a:latin typeface="Arial"/>
                <a:cs typeface="Arial"/>
              </a:rPr>
              <a:t>Santana</a:t>
            </a:r>
            <a:r>
              <a:rPr sz="28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Coelho</a:t>
            </a:r>
            <a:endParaRPr sz="2800">
              <a:latin typeface="Arial"/>
              <a:cs typeface="Arial"/>
            </a:endParaRPr>
          </a:p>
          <a:p>
            <a:pPr marL="372110" indent="-359410">
              <a:lnSpc>
                <a:spcPct val="100000"/>
              </a:lnSpc>
              <a:spcBef>
                <a:spcPts val="540"/>
              </a:spcBef>
              <a:buChar char="•"/>
              <a:tabLst>
                <a:tab pos="372110" algn="l"/>
                <a:tab pos="372745" algn="l"/>
              </a:tabLst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Pedro Henrique</a:t>
            </a:r>
            <a:r>
              <a:rPr sz="2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Rios</a:t>
            </a:r>
            <a:endParaRPr sz="2800">
              <a:latin typeface="Arial"/>
              <a:cs typeface="Arial"/>
            </a:endParaRPr>
          </a:p>
          <a:p>
            <a:pPr marL="372110" indent="-359410">
              <a:lnSpc>
                <a:spcPct val="100000"/>
              </a:lnSpc>
              <a:spcBef>
                <a:spcPts val="540"/>
              </a:spcBef>
              <a:buChar char="•"/>
              <a:tabLst>
                <a:tab pos="372110" algn="l"/>
                <a:tab pos="372745" algn="l"/>
              </a:tabLst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Thiago</a:t>
            </a:r>
            <a:r>
              <a:rPr sz="28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Silva</a:t>
            </a:r>
            <a:endParaRPr sz="2800">
              <a:latin typeface="Arial"/>
              <a:cs typeface="Arial"/>
            </a:endParaRPr>
          </a:p>
          <a:p>
            <a:pPr marL="91186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Escola: Grupo Escolar Getúlio</a:t>
            </a:r>
            <a:r>
              <a:rPr sz="2800" spc="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00"/>
                </a:solidFill>
                <a:latin typeface="Arial"/>
                <a:cs typeface="Arial"/>
              </a:rPr>
              <a:t>Vargas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3886" y="4509122"/>
            <a:ext cx="2376258" cy="1728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312</Words>
  <Application>Microsoft Office PowerPoint</Application>
  <PresentationFormat>Apresentação na tela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TRADIÇÃO MUSICAL  GRÃ­BRETANHA</vt:lpstr>
      <vt:lpstr>Lugares que inspiraram  músicos na Grã­Bretanha</vt:lpstr>
      <vt:lpstr>Tradição musical na Inglaterra</vt:lpstr>
      <vt:lpstr>Tradição musical na Escócia</vt:lpstr>
      <vt:lpstr>Tradição musical no País de  Gales</vt:lpstr>
      <vt:lpstr>Estilos musicais da Grã­  Bretanha</vt:lpstr>
      <vt:lpstr>Alunos: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TRADIÇÃO MUSICAL  GRÃ­BRETANHA</dc:title>
  <dc:creator>Usuario</dc:creator>
  <cp:lastModifiedBy>Usuario</cp:lastModifiedBy>
  <cp:revision>1</cp:revision>
  <dcterms:created xsi:type="dcterms:W3CDTF">2018-07-10T14:12:42Z</dcterms:created>
  <dcterms:modified xsi:type="dcterms:W3CDTF">2018-07-10T14:14:12Z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2018-07-10T00:00:00Z</vt:filetime>
  </property>
</Properties>
</file>