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07829-BB63-496C-9583-AB128CE74F8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04C9CB-6366-420F-8948-C9F139E094EB}">
      <dgm:prSet phldrT="[Text]"/>
      <dgm:spPr/>
      <dgm:t>
        <a:bodyPr/>
        <a:lstStyle/>
        <a:p>
          <a:r>
            <a:rPr lang="en-GB" dirty="0" err="1"/>
            <a:t>Preprocessing</a:t>
          </a:r>
        </a:p>
      </dgm:t>
    </dgm:pt>
    <dgm:pt modelId="{665160FF-7B8C-44B6-AB8A-77D728C4AC8D}" type="parTrans" cxnId="{4DB139A4-09B3-43CB-A4F2-F366E8A51D70}">
      <dgm:prSet/>
      <dgm:spPr/>
    </dgm:pt>
    <dgm:pt modelId="{9196071E-CD30-4B2D-AD0E-58A7FD6BE6BC}" type="sibTrans" cxnId="{4DB139A4-09B3-43CB-A4F2-F366E8A51D70}">
      <dgm:prSet/>
      <dgm:spPr/>
      <dgm:t>
        <a:bodyPr/>
        <a:lstStyle/>
        <a:p>
          <a:endParaRPr lang="en-GB"/>
        </a:p>
      </dgm:t>
    </dgm:pt>
    <dgm:pt modelId="{750EDE23-9602-460A-BB8E-808768ADCC43}">
      <dgm:prSet phldrT="[Text]"/>
      <dgm:spPr/>
      <dgm:t>
        <a:bodyPr/>
        <a:lstStyle/>
        <a:p>
          <a:r>
            <a:rPr lang="en-GB" dirty="0"/>
            <a:t>Walk Segmentation</a:t>
          </a:r>
        </a:p>
      </dgm:t>
    </dgm:pt>
    <dgm:pt modelId="{ED741750-2580-490D-B228-F837C246D39F}" type="parTrans" cxnId="{135FF683-0F86-48D5-B366-C7C08D8CD813}">
      <dgm:prSet/>
      <dgm:spPr/>
    </dgm:pt>
    <dgm:pt modelId="{21193761-6362-448A-BDBA-2A44C2DC462A}" type="sibTrans" cxnId="{135FF683-0F86-48D5-B366-C7C08D8CD813}">
      <dgm:prSet/>
      <dgm:spPr/>
      <dgm:t>
        <a:bodyPr/>
        <a:lstStyle/>
        <a:p>
          <a:endParaRPr lang="en-GB"/>
        </a:p>
      </dgm:t>
    </dgm:pt>
    <dgm:pt modelId="{BF626A4F-AE55-4D19-919A-8FBB6E58CAE1}">
      <dgm:prSet phldrT="[Text]"/>
      <dgm:spPr/>
      <dgm:t>
        <a:bodyPr/>
        <a:lstStyle/>
        <a:p>
          <a:r>
            <a:rPr lang="en-GB" dirty="0"/>
            <a:t>Feature Extraction</a:t>
          </a:r>
        </a:p>
      </dgm:t>
    </dgm:pt>
    <dgm:pt modelId="{1D13CBF8-DDCA-4D7A-A53B-B92805F11697}" type="parTrans" cxnId="{C16A4E0A-3FFD-4C27-B715-1CDDDDD7C70C}">
      <dgm:prSet/>
      <dgm:spPr/>
    </dgm:pt>
    <dgm:pt modelId="{D5D5CD71-64CC-4183-8C4A-77238E65CA70}" type="sibTrans" cxnId="{C16A4E0A-3FFD-4C27-B715-1CDDDDD7C70C}">
      <dgm:prSet/>
      <dgm:spPr/>
      <dgm:t>
        <a:bodyPr/>
        <a:lstStyle/>
        <a:p>
          <a:endParaRPr lang="en-GB"/>
        </a:p>
      </dgm:t>
    </dgm:pt>
    <dgm:pt modelId="{D1AF7AC2-499C-4985-81D0-41B0FF8CA1AE}">
      <dgm:prSet phldrT="[Text]"/>
      <dgm:spPr/>
      <dgm:t>
        <a:bodyPr/>
        <a:lstStyle/>
        <a:p>
          <a:r>
            <a:rPr lang="en-GB" dirty="0"/>
            <a:t>Feature Selection</a:t>
          </a:r>
        </a:p>
      </dgm:t>
    </dgm:pt>
    <dgm:pt modelId="{231BC2CC-4060-41FF-BA92-9A3E2B404F10}" type="parTrans" cxnId="{CD03E12D-33A0-4D4F-B8FC-416303A40F85}">
      <dgm:prSet/>
      <dgm:spPr/>
    </dgm:pt>
    <dgm:pt modelId="{484759E3-C8BD-4E7D-BFA7-F4896E45CA1E}" type="sibTrans" cxnId="{CD03E12D-33A0-4D4F-B8FC-416303A40F85}">
      <dgm:prSet/>
      <dgm:spPr/>
      <dgm:t>
        <a:bodyPr/>
        <a:lstStyle/>
        <a:p>
          <a:endParaRPr lang="en-GB"/>
        </a:p>
      </dgm:t>
    </dgm:pt>
    <dgm:pt modelId="{CC5F3151-71D3-469A-8600-C0DACC5B6293}">
      <dgm:prSet phldrT="[Text]"/>
      <dgm:spPr/>
      <dgm:t>
        <a:bodyPr/>
        <a:lstStyle/>
        <a:p>
          <a:r>
            <a:rPr lang="en-GB" dirty="0"/>
            <a:t>Classification</a:t>
          </a:r>
        </a:p>
      </dgm:t>
    </dgm:pt>
    <dgm:pt modelId="{BBBF7142-B101-4FAF-8EE0-89B58A9C3B8A}" type="parTrans" cxnId="{696619F3-670F-483D-A4D8-4B9D499D2328}">
      <dgm:prSet/>
      <dgm:spPr/>
    </dgm:pt>
    <dgm:pt modelId="{76BE372A-3F48-4203-9DE4-B064A9E6D7CA}" type="sibTrans" cxnId="{696619F3-670F-483D-A4D8-4B9D499D2328}">
      <dgm:prSet/>
      <dgm:spPr/>
      <dgm:t>
        <a:bodyPr/>
        <a:lstStyle/>
        <a:p>
          <a:endParaRPr lang="en-GB"/>
        </a:p>
      </dgm:t>
    </dgm:pt>
    <dgm:pt modelId="{A6A94F7E-0E08-4142-951C-B8A67DEE3DB8}">
      <dgm:prSet phldrT="[Text]"/>
      <dgm:spPr/>
      <dgm:t>
        <a:bodyPr/>
        <a:lstStyle/>
        <a:p>
          <a:r>
            <a:rPr lang="en-GB" dirty="0"/>
            <a:t>Windowing</a:t>
          </a:r>
        </a:p>
      </dgm:t>
    </dgm:pt>
    <dgm:pt modelId="{27640853-71B5-411E-AA52-6A3549358351}" type="parTrans" cxnId="{AF081811-FE91-47A3-831E-E8BC6D39023F}">
      <dgm:prSet/>
      <dgm:spPr/>
    </dgm:pt>
    <dgm:pt modelId="{C95F0312-BAA8-4137-9BB1-83BBBDF4F165}" type="sibTrans" cxnId="{AF081811-FE91-47A3-831E-E8BC6D39023F}">
      <dgm:prSet/>
      <dgm:spPr/>
      <dgm:t>
        <a:bodyPr/>
        <a:lstStyle/>
        <a:p>
          <a:endParaRPr lang="en-GB"/>
        </a:p>
      </dgm:t>
    </dgm:pt>
    <dgm:pt modelId="{20209D0A-7B65-4C11-A34B-2F404F5F9211}" type="pres">
      <dgm:prSet presAssocID="{DB907829-BB63-496C-9583-AB128CE74F8B}" presName="diagram" presStyleCnt="0">
        <dgm:presLayoutVars>
          <dgm:dir/>
          <dgm:resizeHandles val="exact"/>
        </dgm:presLayoutVars>
      </dgm:prSet>
      <dgm:spPr/>
    </dgm:pt>
    <dgm:pt modelId="{03328733-12B2-4143-8826-5579CE6799BB}" type="pres">
      <dgm:prSet presAssocID="{FB04C9CB-6366-420F-8948-C9F139E094EB}" presName="node" presStyleLbl="node1" presStyleIdx="0" presStyleCnt="6">
        <dgm:presLayoutVars>
          <dgm:bulletEnabled val="1"/>
        </dgm:presLayoutVars>
      </dgm:prSet>
      <dgm:spPr/>
    </dgm:pt>
    <dgm:pt modelId="{56D9D12B-D1EC-49EB-8AE9-CEC916835952}" type="pres">
      <dgm:prSet presAssocID="{9196071E-CD30-4B2D-AD0E-58A7FD6BE6BC}" presName="sibTrans" presStyleLbl="sibTrans2D1" presStyleIdx="0" presStyleCnt="5"/>
      <dgm:spPr/>
    </dgm:pt>
    <dgm:pt modelId="{6ACAF052-1ADF-4D01-AEA9-74DA3AB3B391}" type="pres">
      <dgm:prSet presAssocID="{9196071E-CD30-4B2D-AD0E-58A7FD6BE6BC}" presName="connectorText" presStyleLbl="sibTrans2D1" presStyleIdx="0" presStyleCnt="5"/>
      <dgm:spPr/>
    </dgm:pt>
    <dgm:pt modelId="{9A5256DE-57EE-427B-A6DF-864F653CDC24}" type="pres">
      <dgm:prSet presAssocID="{750EDE23-9602-460A-BB8E-808768ADCC43}" presName="node" presStyleLbl="node1" presStyleIdx="1" presStyleCnt="6">
        <dgm:presLayoutVars>
          <dgm:bulletEnabled val="1"/>
        </dgm:presLayoutVars>
      </dgm:prSet>
      <dgm:spPr/>
    </dgm:pt>
    <dgm:pt modelId="{3DB0EF57-CD13-4CCA-BB98-C17D54B22FB4}" type="pres">
      <dgm:prSet presAssocID="{21193761-6362-448A-BDBA-2A44C2DC462A}" presName="sibTrans" presStyleLbl="sibTrans2D1" presStyleIdx="1" presStyleCnt="5"/>
      <dgm:spPr/>
    </dgm:pt>
    <dgm:pt modelId="{0F50AF45-F944-4C23-B5A7-B3A642E53733}" type="pres">
      <dgm:prSet presAssocID="{21193761-6362-448A-BDBA-2A44C2DC462A}" presName="connectorText" presStyleLbl="sibTrans2D1" presStyleIdx="1" presStyleCnt="5"/>
      <dgm:spPr/>
    </dgm:pt>
    <dgm:pt modelId="{9BB046BF-F727-4035-BF0D-4C46DDA67451}" type="pres">
      <dgm:prSet presAssocID="{A6A94F7E-0E08-4142-951C-B8A67DEE3DB8}" presName="node" presStyleLbl="node1" presStyleIdx="2" presStyleCnt="6">
        <dgm:presLayoutVars>
          <dgm:bulletEnabled val="1"/>
        </dgm:presLayoutVars>
      </dgm:prSet>
      <dgm:spPr/>
    </dgm:pt>
    <dgm:pt modelId="{FD32D13D-4B59-49E5-B499-51AC7D0DD905}" type="pres">
      <dgm:prSet presAssocID="{C95F0312-BAA8-4137-9BB1-83BBBDF4F165}" presName="sibTrans" presStyleLbl="sibTrans2D1" presStyleIdx="2" presStyleCnt="5"/>
      <dgm:spPr/>
    </dgm:pt>
    <dgm:pt modelId="{1D3F3F8B-D652-488F-AA06-A4CDFB164578}" type="pres">
      <dgm:prSet presAssocID="{C95F0312-BAA8-4137-9BB1-83BBBDF4F165}" presName="connectorText" presStyleLbl="sibTrans2D1" presStyleIdx="2" presStyleCnt="5"/>
      <dgm:spPr/>
    </dgm:pt>
    <dgm:pt modelId="{26C92546-6280-40AF-9251-E3D1E408DF9C}" type="pres">
      <dgm:prSet presAssocID="{BF626A4F-AE55-4D19-919A-8FBB6E58CAE1}" presName="node" presStyleLbl="node1" presStyleIdx="3" presStyleCnt="6">
        <dgm:presLayoutVars>
          <dgm:bulletEnabled val="1"/>
        </dgm:presLayoutVars>
      </dgm:prSet>
      <dgm:spPr/>
    </dgm:pt>
    <dgm:pt modelId="{42CB6CCF-D223-4E71-B37B-363D46573370}" type="pres">
      <dgm:prSet presAssocID="{D5D5CD71-64CC-4183-8C4A-77238E65CA70}" presName="sibTrans" presStyleLbl="sibTrans2D1" presStyleIdx="3" presStyleCnt="5"/>
      <dgm:spPr/>
    </dgm:pt>
    <dgm:pt modelId="{2DEF5EF7-A3AF-40BC-BACF-976693B4C9DA}" type="pres">
      <dgm:prSet presAssocID="{D5D5CD71-64CC-4183-8C4A-77238E65CA70}" presName="connectorText" presStyleLbl="sibTrans2D1" presStyleIdx="3" presStyleCnt="5"/>
      <dgm:spPr/>
    </dgm:pt>
    <dgm:pt modelId="{67F07E5B-4B7A-41F3-B0E5-6FAB25E90B4B}" type="pres">
      <dgm:prSet presAssocID="{D1AF7AC2-499C-4985-81D0-41B0FF8CA1AE}" presName="node" presStyleLbl="node1" presStyleIdx="4" presStyleCnt="6">
        <dgm:presLayoutVars>
          <dgm:bulletEnabled val="1"/>
        </dgm:presLayoutVars>
      </dgm:prSet>
      <dgm:spPr/>
    </dgm:pt>
    <dgm:pt modelId="{5FAFF5C4-9E88-4DB0-BFB1-60FF67302C9E}" type="pres">
      <dgm:prSet presAssocID="{484759E3-C8BD-4E7D-BFA7-F4896E45CA1E}" presName="sibTrans" presStyleLbl="sibTrans2D1" presStyleIdx="4" presStyleCnt="5"/>
      <dgm:spPr/>
    </dgm:pt>
    <dgm:pt modelId="{DF9B16BD-1A99-4877-B4C3-25C7F2ACB105}" type="pres">
      <dgm:prSet presAssocID="{484759E3-C8BD-4E7D-BFA7-F4896E45CA1E}" presName="connectorText" presStyleLbl="sibTrans2D1" presStyleIdx="4" presStyleCnt="5"/>
      <dgm:spPr/>
    </dgm:pt>
    <dgm:pt modelId="{ADD0617B-A54F-4649-84DD-8B3D9F55D173}" type="pres">
      <dgm:prSet presAssocID="{CC5F3151-71D3-469A-8600-C0DACC5B6293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A4E0A-3FFD-4C27-B715-1CDDDDD7C70C}" srcId="{DB907829-BB63-496C-9583-AB128CE74F8B}" destId="{BF626A4F-AE55-4D19-919A-8FBB6E58CAE1}" srcOrd="3" destOrd="0" parTransId="{1D13CBF8-DDCA-4D7A-A53B-B92805F11697}" sibTransId="{D5D5CD71-64CC-4183-8C4A-77238E65CA70}"/>
    <dgm:cxn modelId="{93C5B50A-3CD0-4894-AA5A-BFFBCB2B12C5}" type="presOf" srcId="{DB907829-BB63-496C-9583-AB128CE74F8B}" destId="{20209D0A-7B65-4C11-A34B-2F404F5F9211}" srcOrd="0" destOrd="0" presId="urn:microsoft.com/office/officeart/2005/8/layout/process5"/>
    <dgm:cxn modelId="{AF081811-FE91-47A3-831E-E8BC6D39023F}" srcId="{DB907829-BB63-496C-9583-AB128CE74F8B}" destId="{A6A94F7E-0E08-4142-951C-B8A67DEE3DB8}" srcOrd="2" destOrd="0" parTransId="{27640853-71B5-411E-AA52-6A3549358351}" sibTransId="{C95F0312-BAA8-4137-9BB1-83BBBDF4F165}"/>
    <dgm:cxn modelId="{208F0719-D059-4552-96F3-C7CF39CAB700}" type="presOf" srcId="{D5D5CD71-64CC-4183-8C4A-77238E65CA70}" destId="{2DEF5EF7-A3AF-40BC-BACF-976693B4C9DA}" srcOrd="1" destOrd="0" presId="urn:microsoft.com/office/officeart/2005/8/layout/process5"/>
    <dgm:cxn modelId="{CD03E12D-33A0-4D4F-B8FC-416303A40F85}" srcId="{DB907829-BB63-496C-9583-AB128CE74F8B}" destId="{D1AF7AC2-499C-4985-81D0-41B0FF8CA1AE}" srcOrd="4" destOrd="0" parTransId="{231BC2CC-4060-41FF-BA92-9A3E2B404F10}" sibTransId="{484759E3-C8BD-4E7D-BFA7-F4896E45CA1E}"/>
    <dgm:cxn modelId="{DFAB5466-1BC0-47C9-95F2-582606E62D6D}" type="presOf" srcId="{21193761-6362-448A-BDBA-2A44C2DC462A}" destId="{0F50AF45-F944-4C23-B5A7-B3A642E53733}" srcOrd="1" destOrd="0" presId="urn:microsoft.com/office/officeart/2005/8/layout/process5"/>
    <dgm:cxn modelId="{42331B72-5246-4562-8C86-390E2E7A31F0}" type="presOf" srcId="{484759E3-C8BD-4E7D-BFA7-F4896E45CA1E}" destId="{DF9B16BD-1A99-4877-B4C3-25C7F2ACB105}" srcOrd="1" destOrd="0" presId="urn:microsoft.com/office/officeart/2005/8/layout/process5"/>
    <dgm:cxn modelId="{135FF683-0F86-48D5-B366-C7C08D8CD813}" srcId="{DB907829-BB63-496C-9583-AB128CE74F8B}" destId="{750EDE23-9602-460A-BB8E-808768ADCC43}" srcOrd="1" destOrd="0" parTransId="{ED741750-2580-490D-B228-F837C246D39F}" sibTransId="{21193761-6362-448A-BDBA-2A44C2DC462A}"/>
    <dgm:cxn modelId="{67D00C85-86C4-4E75-B729-903FAD88696E}" type="presOf" srcId="{FB04C9CB-6366-420F-8948-C9F139E094EB}" destId="{03328733-12B2-4143-8826-5579CE6799BB}" srcOrd="0" destOrd="0" presId="urn:microsoft.com/office/officeart/2005/8/layout/process5"/>
    <dgm:cxn modelId="{21AFD589-E2FE-44C6-89B8-011B5384C2D0}" type="presOf" srcId="{BF626A4F-AE55-4D19-919A-8FBB6E58CAE1}" destId="{26C92546-6280-40AF-9251-E3D1E408DF9C}" srcOrd="0" destOrd="0" presId="urn:microsoft.com/office/officeart/2005/8/layout/process5"/>
    <dgm:cxn modelId="{57C34D8D-0693-477A-B055-D30E5282B435}" type="presOf" srcId="{9196071E-CD30-4B2D-AD0E-58A7FD6BE6BC}" destId="{56D9D12B-D1EC-49EB-8AE9-CEC916835952}" srcOrd="0" destOrd="0" presId="urn:microsoft.com/office/officeart/2005/8/layout/process5"/>
    <dgm:cxn modelId="{A00244A0-A5AC-4DDD-9A6D-B8152C5152E1}" type="presOf" srcId="{9196071E-CD30-4B2D-AD0E-58A7FD6BE6BC}" destId="{6ACAF052-1ADF-4D01-AEA9-74DA3AB3B391}" srcOrd="1" destOrd="0" presId="urn:microsoft.com/office/officeart/2005/8/layout/process5"/>
    <dgm:cxn modelId="{4DB139A4-09B3-43CB-A4F2-F366E8A51D70}" srcId="{DB907829-BB63-496C-9583-AB128CE74F8B}" destId="{FB04C9CB-6366-420F-8948-C9F139E094EB}" srcOrd="0" destOrd="0" parTransId="{665160FF-7B8C-44B6-AB8A-77D728C4AC8D}" sibTransId="{9196071E-CD30-4B2D-AD0E-58A7FD6BE6BC}"/>
    <dgm:cxn modelId="{15CD5AAD-97DD-45AA-ACB8-74EA0ABAAA31}" type="presOf" srcId="{D1AF7AC2-499C-4985-81D0-41B0FF8CA1AE}" destId="{67F07E5B-4B7A-41F3-B0E5-6FAB25E90B4B}" srcOrd="0" destOrd="0" presId="urn:microsoft.com/office/officeart/2005/8/layout/process5"/>
    <dgm:cxn modelId="{F3AC96C5-A08B-41F6-AC31-487010512C9B}" type="presOf" srcId="{750EDE23-9602-460A-BB8E-808768ADCC43}" destId="{9A5256DE-57EE-427B-A6DF-864F653CDC24}" srcOrd="0" destOrd="0" presId="urn:microsoft.com/office/officeart/2005/8/layout/process5"/>
    <dgm:cxn modelId="{5F48B8C9-23E7-4196-9B51-94E14D79B7E2}" type="presOf" srcId="{D5D5CD71-64CC-4183-8C4A-77238E65CA70}" destId="{42CB6CCF-D223-4E71-B37B-363D46573370}" srcOrd="0" destOrd="0" presId="urn:microsoft.com/office/officeart/2005/8/layout/process5"/>
    <dgm:cxn modelId="{985839CE-5FFA-40DD-8661-8727435DD36F}" type="presOf" srcId="{21193761-6362-448A-BDBA-2A44C2DC462A}" destId="{3DB0EF57-CD13-4CCA-BB98-C17D54B22FB4}" srcOrd="0" destOrd="0" presId="urn:microsoft.com/office/officeart/2005/8/layout/process5"/>
    <dgm:cxn modelId="{5A88C7D0-F155-4828-B830-7DD564DAF935}" type="presOf" srcId="{A6A94F7E-0E08-4142-951C-B8A67DEE3DB8}" destId="{9BB046BF-F727-4035-BF0D-4C46DDA67451}" srcOrd="0" destOrd="0" presId="urn:microsoft.com/office/officeart/2005/8/layout/process5"/>
    <dgm:cxn modelId="{DDAEC2D6-D0BD-4DCA-980D-6E3F1E7689D9}" type="presOf" srcId="{C95F0312-BAA8-4137-9BB1-83BBBDF4F165}" destId="{1D3F3F8B-D652-488F-AA06-A4CDFB164578}" srcOrd="1" destOrd="0" presId="urn:microsoft.com/office/officeart/2005/8/layout/process5"/>
    <dgm:cxn modelId="{0E3CCAEC-D888-4823-98E7-5161910BB754}" type="presOf" srcId="{C95F0312-BAA8-4137-9BB1-83BBBDF4F165}" destId="{FD32D13D-4B59-49E5-B499-51AC7D0DD905}" srcOrd="0" destOrd="0" presId="urn:microsoft.com/office/officeart/2005/8/layout/process5"/>
    <dgm:cxn modelId="{696619F3-670F-483D-A4D8-4B9D499D2328}" srcId="{DB907829-BB63-496C-9583-AB128CE74F8B}" destId="{CC5F3151-71D3-469A-8600-C0DACC5B6293}" srcOrd="5" destOrd="0" parTransId="{BBBF7142-B101-4FAF-8EE0-89B58A9C3B8A}" sibTransId="{76BE372A-3F48-4203-9DE4-B064A9E6D7CA}"/>
    <dgm:cxn modelId="{5F7C9EF9-C65F-4742-A187-644484D830EB}" type="presOf" srcId="{484759E3-C8BD-4E7D-BFA7-F4896E45CA1E}" destId="{5FAFF5C4-9E88-4DB0-BFB1-60FF67302C9E}" srcOrd="0" destOrd="0" presId="urn:microsoft.com/office/officeart/2005/8/layout/process5"/>
    <dgm:cxn modelId="{51AAA4FA-1E77-406B-8BE8-9969753DF21C}" type="presOf" srcId="{CC5F3151-71D3-469A-8600-C0DACC5B6293}" destId="{ADD0617B-A54F-4649-84DD-8B3D9F55D173}" srcOrd="0" destOrd="0" presId="urn:microsoft.com/office/officeart/2005/8/layout/process5"/>
    <dgm:cxn modelId="{4B6A258E-4979-4992-BCF0-4D8A6DD1E786}" type="presParOf" srcId="{20209D0A-7B65-4C11-A34B-2F404F5F9211}" destId="{03328733-12B2-4143-8826-5579CE6799BB}" srcOrd="0" destOrd="0" presId="urn:microsoft.com/office/officeart/2005/8/layout/process5"/>
    <dgm:cxn modelId="{130AEE79-644B-4629-8C62-93262F1D7B02}" type="presParOf" srcId="{20209D0A-7B65-4C11-A34B-2F404F5F9211}" destId="{56D9D12B-D1EC-49EB-8AE9-CEC916835952}" srcOrd="1" destOrd="0" presId="urn:microsoft.com/office/officeart/2005/8/layout/process5"/>
    <dgm:cxn modelId="{77AEAB0A-1EB9-496B-B340-BD6350CB5F60}" type="presParOf" srcId="{56D9D12B-D1EC-49EB-8AE9-CEC916835952}" destId="{6ACAF052-1ADF-4D01-AEA9-74DA3AB3B391}" srcOrd="0" destOrd="0" presId="urn:microsoft.com/office/officeart/2005/8/layout/process5"/>
    <dgm:cxn modelId="{ED01C3AB-6103-43D9-8121-13B36518BBE2}" type="presParOf" srcId="{20209D0A-7B65-4C11-A34B-2F404F5F9211}" destId="{9A5256DE-57EE-427B-A6DF-864F653CDC24}" srcOrd="2" destOrd="0" presId="urn:microsoft.com/office/officeart/2005/8/layout/process5"/>
    <dgm:cxn modelId="{EC84FDC5-8FA7-42F5-88F5-3BFFE7678B36}" type="presParOf" srcId="{20209D0A-7B65-4C11-A34B-2F404F5F9211}" destId="{3DB0EF57-CD13-4CCA-BB98-C17D54B22FB4}" srcOrd="3" destOrd="0" presId="urn:microsoft.com/office/officeart/2005/8/layout/process5"/>
    <dgm:cxn modelId="{BF9358E8-DBA2-4571-A38A-3FDB9A84B77E}" type="presParOf" srcId="{3DB0EF57-CD13-4CCA-BB98-C17D54B22FB4}" destId="{0F50AF45-F944-4C23-B5A7-B3A642E53733}" srcOrd="0" destOrd="0" presId="urn:microsoft.com/office/officeart/2005/8/layout/process5"/>
    <dgm:cxn modelId="{5E2C8E1D-8D58-4635-B178-6B24E5AB4F80}" type="presParOf" srcId="{20209D0A-7B65-4C11-A34B-2F404F5F9211}" destId="{9BB046BF-F727-4035-BF0D-4C46DDA67451}" srcOrd="4" destOrd="0" presId="urn:microsoft.com/office/officeart/2005/8/layout/process5"/>
    <dgm:cxn modelId="{D62D0C04-D69A-4FCD-B1C5-6C979784E041}" type="presParOf" srcId="{20209D0A-7B65-4C11-A34B-2F404F5F9211}" destId="{FD32D13D-4B59-49E5-B499-51AC7D0DD905}" srcOrd="5" destOrd="0" presId="urn:microsoft.com/office/officeart/2005/8/layout/process5"/>
    <dgm:cxn modelId="{058B9D3A-7B29-4386-966A-93F21E628A41}" type="presParOf" srcId="{FD32D13D-4B59-49E5-B499-51AC7D0DD905}" destId="{1D3F3F8B-D652-488F-AA06-A4CDFB164578}" srcOrd="0" destOrd="0" presId="urn:microsoft.com/office/officeart/2005/8/layout/process5"/>
    <dgm:cxn modelId="{42E841A0-DB3D-43FF-B35F-A2E6F02F455C}" type="presParOf" srcId="{20209D0A-7B65-4C11-A34B-2F404F5F9211}" destId="{26C92546-6280-40AF-9251-E3D1E408DF9C}" srcOrd="6" destOrd="0" presId="urn:microsoft.com/office/officeart/2005/8/layout/process5"/>
    <dgm:cxn modelId="{680B88EF-6E15-470C-8124-0213554DEFA8}" type="presParOf" srcId="{20209D0A-7B65-4C11-A34B-2F404F5F9211}" destId="{42CB6CCF-D223-4E71-B37B-363D46573370}" srcOrd="7" destOrd="0" presId="urn:microsoft.com/office/officeart/2005/8/layout/process5"/>
    <dgm:cxn modelId="{A0C87BD7-ACA4-4299-B499-E8407176C6DB}" type="presParOf" srcId="{42CB6CCF-D223-4E71-B37B-363D46573370}" destId="{2DEF5EF7-A3AF-40BC-BACF-976693B4C9DA}" srcOrd="0" destOrd="0" presId="urn:microsoft.com/office/officeart/2005/8/layout/process5"/>
    <dgm:cxn modelId="{67E61F35-CE8D-4275-B1D3-2244915A5FA5}" type="presParOf" srcId="{20209D0A-7B65-4C11-A34B-2F404F5F9211}" destId="{67F07E5B-4B7A-41F3-B0E5-6FAB25E90B4B}" srcOrd="8" destOrd="0" presId="urn:microsoft.com/office/officeart/2005/8/layout/process5"/>
    <dgm:cxn modelId="{B9F9DB8A-2506-445A-B172-158C3D61537B}" type="presParOf" srcId="{20209D0A-7B65-4C11-A34B-2F404F5F9211}" destId="{5FAFF5C4-9E88-4DB0-BFB1-60FF67302C9E}" srcOrd="9" destOrd="0" presId="urn:microsoft.com/office/officeart/2005/8/layout/process5"/>
    <dgm:cxn modelId="{4C708CE5-1AB8-434A-AD85-647931120F8E}" type="presParOf" srcId="{5FAFF5C4-9E88-4DB0-BFB1-60FF67302C9E}" destId="{DF9B16BD-1A99-4877-B4C3-25C7F2ACB105}" srcOrd="0" destOrd="0" presId="urn:microsoft.com/office/officeart/2005/8/layout/process5"/>
    <dgm:cxn modelId="{9F94E65A-124B-4B25-889C-C95541E8EEAA}" type="presParOf" srcId="{20209D0A-7B65-4C11-A34B-2F404F5F9211}" destId="{ADD0617B-A54F-4649-84DD-8B3D9F55D17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28733-12B2-4143-8826-5579CE6799BB}">
      <dsp:nvSpPr>
        <dsp:cNvPr id="0" name=""/>
        <dsp:cNvSpPr/>
      </dsp:nvSpPr>
      <dsp:spPr>
        <a:xfrm>
          <a:off x="920162" y="253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Preprocessing</a:t>
          </a:r>
        </a:p>
      </dsp:txBody>
      <dsp:txXfrm>
        <a:off x="944721" y="27097"/>
        <a:ext cx="1348371" cy="789375"/>
      </dsp:txXfrm>
    </dsp:sp>
    <dsp:sp modelId="{56D9D12B-D1EC-49EB-8AE9-CEC916835952}">
      <dsp:nvSpPr>
        <dsp:cNvPr id="0" name=""/>
        <dsp:cNvSpPr/>
      </dsp:nvSpPr>
      <dsp:spPr>
        <a:xfrm>
          <a:off x="2440631" y="24849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440631" y="317811"/>
        <a:ext cx="207387" cy="207947"/>
      </dsp:txXfrm>
    </dsp:sp>
    <dsp:sp modelId="{9A5256DE-57EE-427B-A6DF-864F653CDC24}">
      <dsp:nvSpPr>
        <dsp:cNvPr id="0" name=""/>
        <dsp:cNvSpPr/>
      </dsp:nvSpPr>
      <dsp:spPr>
        <a:xfrm>
          <a:off x="2876647" y="253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Walk Segmentation</a:t>
          </a:r>
        </a:p>
      </dsp:txBody>
      <dsp:txXfrm>
        <a:off x="2901206" y="27097"/>
        <a:ext cx="1348371" cy="789375"/>
      </dsp:txXfrm>
    </dsp:sp>
    <dsp:sp modelId="{3DB0EF57-CD13-4CCA-BB98-C17D54B22FB4}">
      <dsp:nvSpPr>
        <dsp:cNvPr id="0" name=""/>
        <dsp:cNvSpPr/>
      </dsp:nvSpPr>
      <dsp:spPr>
        <a:xfrm rot="5400000">
          <a:off x="3427258" y="93885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3471418" y="964011"/>
        <a:ext cx="207947" cy="207387"/>
      </dsp:txXfrm>
    </dsp:sp>
    <dsp:sp modelId="{9BB046BF-F727-4035-BF0D-4C46DDA67451}">
      <dsp:nvSpPr>
        <dsp:cNvPr id="0" name=""/>
        <dsp:cNvSpPr/>
      </dsp:nvSpPr>
      <dsp:spPr>
        <a:xfrm>
          <a:off x="2876647" y="140002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Windowing</a:t>
          </a:r>
        </a:p>
      </dsp:txBody>
      <dsp:txXfrm>
        <a:off x="2901206" y="1424587"/>
        <a:ext cx="1348371" cy="789375"/>
      </dsp:txXfrm>
    </dsp:sp>
    <dsp:sp modelId="{FD32D13D-4B59-49E5-B499-51AC7D0DD905}">
      <dsp:nvSpPr>
        <dsp:cNvPr id="0" name=""/>
        <dsp:cNvSpPr/>
      </dsp:nvSpPr>
      <dsp:spPr>
        <a:xfrm rot="10800000">
          <a:off x="2457401" y="164598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2546281" y="1715301"/>
        <a:ext cx="207387" cy="207947"/>
      </dsp:txXfrm>
    </dsp:sp>
    <dsp:sp modelId="{26C92546-6280-40AF-9251-E3D1E408DF9C}">
      <dsp:nvSpPr>
        <dsp:cNvPr id="0" name=""/>
        <dsp:cNvSpPr/>
      </dsp:nvSpPr>
      <dsp:spPr>
        <a:xfrm>
          <a:off x="920162" y="140002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Extraction</a:t>
          </a:r>
        </a:p>
      </dsp:txBody>
      <dsp:txXfrm>
        <a:off x="944721" y="1424587"/>
        <a:ext cx="1348371" cy="789375"/>
      </dsp:txXfrm>
    </dsp:sp>
    <dsp:sp modelId="{42CB6CCF-D223-4E71-B37B-363D46573370}">
      <dsp:nvSpPr>
        <dsp:cNvPr id="0" name=""/>
        <dsp:cNvSpPr/>
      </dsp:nvSpPr>
      <dsp:spPr>
        <a:xfrm rot="5400000">
          <a:off x="1470773" y="233634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1514933" y="2361501"/>
        <a:ext cx="207947" cy="207387"/>
      </dsp:txXfrm>
    </dsp:sp>
    <dsp:sp modelId="{67F07E5B-4B7A-41F3-B0E5-6FAB25E90B4B}">
      <dsp:nvSpPr>
        <dsp:cNvPr id="0" name=""/>
        <dsp:cNvSpPr/>
      </dsp:nvSpPr>
      <dsp:spPr>
        <a:xfrm>
          <a:off x="920162" y="2797517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Selection</a:t>
          </a:r>
        </a:p>
      </dsp:txBody>
      <dsp:txXfrm>
        <a:off x="944721" y="2822076"/>
        <a:ext cx="1348371" cy="789375"/>
      </dsp:txXfrm>
    </dsp:sp>
    <dsp:sp modelId="{5FAFF5C4-9E88-4DB0-BFB1-60FF67302C9E}">
      <dsp:nvSpPr>
        <dsp:cNvPr id="0" name=""/>
        <dsp:cNvSpPr/>
      </dsp:nvSpPr>
      <dsp:spPr>
        <a:xfrm>
          <a:off x="2440631" y="304347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440631" y="3112791"/>
        <a:ext cx="207387" cy="207947"/>
      </dsp:txXfrm>
    </dsp:sp>
    <dsp:sp modelId="{ADD0617B-A54F-4649-84DD-8B3D9F55D173}">
      <dsp:nvSpPr>
        <dsp:cNvPr id="0" name=""/>
        <dsp:cNvSpPr/>
      </dsp:nvSpPr>
      <dsp:spPr>
        <a:xfrm>
          <a:off x="2876647" y="2797517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Classification</a:t>
          </a:r>
        </a:p>
      </dsp:txBody>
      <dsp:txXfrm>
        <a:off x="2901206" y="2822076"/>
        <a:ext cx="1348371" cy="78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6645B-68E7-4A75-B8BC-B6466C3FC8B3}" type="datetimeFigureOut">
              <a:rPr lang="en-GB"/>
              <a:t>13/04/2018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3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apresentação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encontra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dividida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tópicos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vão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encontro</a:t>
            </a:r>
            <a:r>
              <a:rPr lang="en-US" dirty="0">
                <a:cs typeface="Calibri"/>
              </a:rPr>
              <a:t> da Pipeline </a:t>
            </a:r>
            <a:r>
              <a:rPr lang="en-US" dirty="0" err="1">
                <a:cs typeface="Calibri"/>
              </a:rPr>
              <a:t>seguida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resolução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36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Após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identificação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passa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caraterísticas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99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alternativas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features é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nível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todo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segmento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features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consecutivas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dividindo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última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abordagem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seguida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de 7,5 s de </a:t>
            </a:r>
            <a:r>
              <a:rPr lang="en-US" dirty="0" err="1">
                <a:cs typeface="Calibri"/>
              </a:rPr>
              <a:t>duração</a:t>
            </a:r>
            <a:r>
              <a:rPr lang="en-US" dirty="0">
                <a:cs typeface="Calibri"/>
              </a:rPr>
              <a:t>, com 50% de </a:t>
            </a:r>
            <a:r>
              <a:rPr lang="en-US" dirty="0" err="1">
                <a:cs typeface="Calibri"/>
              </a:rPr>
              <a:t>sobreposição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elas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31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Destas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654 features., </a:t>
            </a:r>
            <a:r>
              <a:rPr lang="en-US" dirty="0" err="1">
                <a:cs typeface="Calibri"/>
              </a:rPr>
              <a:t>podendo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dividir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: features </a:t>
            </a:r>
            <a:r>
              <a:rPr lang="en-US" dirty="0" err="1">
                <a:cs typeface="Calibri"/>
              </a:rPr>
              <a:t>estatísticas</a:t>
            </a:r>
            <a:r>
              <a:rPr lang="en-US" dirty="0">
                <a:cs typeface="Calibri"/>
              </a:rPr>
              <a:t> e MFCCs.</a:t>
            </a:r>
          </a:p>
          <a:p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as features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 x, y, e z do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de magnitude.</a:t>
            </a:r>
          </a:p>
          <a:p>
            <a:r>
              <a:rPr lang="en-US" dirty="0">
                <a:cs typeface="Calibri"/>
              </a:rPr>
              <a:t>As features </a:t>
            </a:r>
            <a:r>
              <a:rPr lang="en-US" dirty="0" err="1">
                <a:cs typeface="Calibri"/>
              </a:rPr>
              <a:t>estatísticas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média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máximo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diferença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estes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desvio-padrão</a:t>
            </a:r>
            <a:r>
              <a:rPr lang="en-US" dirty="0">
                <a:cs typeface="Calibri"/>
              </a:rPr>
              <a:t>, o valor de RMS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trocas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(zero-crossing) e o </a:t>
            </a:r>
            <a:r>
              <a:rPr lang="en-US" dirty="0" err="1">
                <a:cs typeface="Calibri"/>
              </a:rPr>
              <a:t>histograma</a:t>
            </a:r>
            <a:r>
              <a:rPr lang="en-US" dirty="0">
                <a:cs typeface="Calibri"/>
              </a:rPr>
              <a:t> com 10 bins.</a:t>
            </a:r>
          </a:p>
          <a:p>
            <a:r>
              <a:rPr lang="en-US" dirty="0">
                <a:cs typeface="Calibri"/>
              </a:rPr>
              <a:t>As MFCCs – </a:t>
            </a:r>
            <a:r>
              <a:rPr lang="en-US" dirty="0" err="1">
                <a:cs typeface="Calibri"/>
              </a:rPr>
              <a:t>mel</a:t>
            </a:r>
            <a:r>
              <a:rPr lang="en-US" dirty="0">
                <a:cs typeface="Calibri"/>
              </a:rPr>
              <a:t> frequency </a:t>
            </a:r>
            <a:r>
              <a:rPr lang="en-US" dirty="0" err="1">
                <a:cs typeface="Calibri"/>
              </a:rPr>
              <a:t>cepstrum</a:t>
            </a:r>
            <a:r>
              <a:rPr lang="en-US" dirty="0">
                <a:cs typeface="Calibri"/>
              </a:rPr>
              <a:t> coefficients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coeficientes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espetrais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. São features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processamento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som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voz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aqui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.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envolve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filtragem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um banco de </a:t>
            </a:r>
            <a:r>
              <a:rPr lang="en-US" dirty="0" err="1">
                <a:cs typeface="Calibri"/>
              </a:rPr>
              <a:t>filtros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triangulares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o da </a:t>
            </a:r>
            <a:r>
              <a:rPr lang="en-US" dirty="0" err="1">
                <a:cs typeface="Calibri"/>
              </a:rPr>
              <a:t>figura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centrais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esparsa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aumento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de 1,5s,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sobreposição</a:t>
            </a:r>
            <a:r>
              <a:rPr lang="en-US" dirty="0">
                <a:cs typeface="Calibri"/>
              </a:rPr>
              <a:t>, para o </a:t>
            </a:r>
            <a:r>
              <a:rPr lang="en-US" dirty="0" err="1">
                <a:cs typeface="Calibri"/>
              </a:rPr>
              <a:t>cálculo</a:t>
            </a:r>
            <a:r>
              <a:rPr lang="en-US" dirty="0">
                <a:cs typeface="Calibri"/>
              </a:rPr>
              <a:t> das MFCCs de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conta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obteve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elevado</a:t>
            </a:r>
            <a:r>
              <a:rPr lang="en-US" dirty="0">
                <a:cs typeface="Calibri"/>
              </a:rPr>
              <a:t> de features, </a:t>
            </a:r>
            <a:r>
              <a:rPr lang="en-US" dirty="0" err="1">
                <a:cs typeface="Calibri"/>
              </a:rPr>
              <a:t>procedeu</a:t>
            </a:r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se 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processo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seleção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3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 as features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processadas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normalizadas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Usualmente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StandardScaler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normaliza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 de forma a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média</a:t>
            </a:r>
            <a:r>
              <a:rPr lang="en-US" dirty="0">
                <a:cs typeface="Calibri"/>
              </a:rPr>
              <a:t> 0 e </a:t>
            </a:r>
            <a:r>
              <a:rPr lang="en-US" dirty="0" err="1">
                <a:cs typeface="Calibri"/>
              </a:rPr>
              <a:t>desvio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1. 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de outliers </a:t>
            </a:r>
            <a:r>
              <a:rPr lang="en-US" dirty="0" err="1">
                <a:cs typeface="Calibri"/>
              </a:rPr>
              <a:t>nas</a:t>
            </a:r>
            <a:r>
              <a:rPr lang="en-US" dirty="0">
                <a:cs typeface="Calibri"/>
              </a:rPr>
              <a:t> features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variabilidade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passada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possíveis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erroneamente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identificados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aplica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RobustScaler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normaliza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features de </a:t>
            </a:r>
            <a:r>
              <a:rPr lang="en-US" dirty="0" err="1">
                <a:cs typeface="Calibri"/>
              </a:rPr>
              <a:t>acordo</a:t>
            </a:r>
            <a:r>
              <a:rPr lang="en-US" dirty="0">
                <a:cs typeface="Calibri"/>
              </a:rPr>
              <a:t> com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mediana</a:t>
            </a:r>
            <a:r>
              <a:rPr lang="en-US" dirty="0">
                <a:cs typeface="Calibri"/>
              </a:rPr>
              <a:t> e amplitude </a:t>
            </a:r>
            <a:r>
              <a:rPr lang="en-US" dirty="0" err="1">
                <a:cs typeface="Calibri"/>
              </a:rPr>
              <a:t>interquartil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2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 forma a </a:t>
            </a:r>
            <a:r>
              <a:rPr lang="en-US" dirty="0" err="1">
                <a:cs typeface="Calibri"/>
              </a:rPr>
              <a:t>selecionar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 features para a </a:t>
            </a:r>
            <a:r>
              <a:rPr lang="en-US" dirty="0" err="1">
                <a:cs typeface="Calibri"/>
              </a:rPr>
              <a:t>tarefa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avaliada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separadamente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calculando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score de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mútua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quantifica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que é </a:t>
            </a:r>
            <a:r>
              <a:rPr lang="en-US" dirty="0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obter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discernimento</a:t>
            </a:r>
            <a:r>
              <a:rPr lang="en-US" dirty="0">
                <a:cs typeface="Calibri"/>
              </a:rPr>
              <a:t> entre classes. Este score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esquerda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 </a:t>
            </a:r>
            <a:r>
              <a:rPr lang="en-US" dirty="0" err="1">
                <a:cs typeface="Calibri"/>
              </a:rPr>
              <a:t>usada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As features </a:t>
            </a:r>
            <a:r>
              <a:rPr lang="en-US" dirty="0" err="1">
                <a:cs typeface="Calibri"/>
              </a:rPr>
              <a:t>sao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ordenadas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score e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selecionadas</a:t>
            </a:r>
            <a:r>
              <a:rPr lang="en-US" dirty="0">
                <a:cs typeface="Calibri"/>
              </a:rPr>
              <a:t> as 15%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75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Tendo agora todas as amostras com as features processadas e selecionadas, passa-se ao problema de classificação.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99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classificadores testados para este problema foram o Naïve Bayes,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facilidade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, e as SVM,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conhecida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versatilidade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seria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esperar</a:t>
            </a:r>
            <a:r>
              <a:rPr lang="en-US" dirty="0">
                <a:cs typeface="Calibri"/>
              </a:rPr>
              <a:t>, a SVM </a:t>
            </a:r>
            <a:r>
              <a:rPr lang="en-US" dirty="0" err="1">
                <a:cs typeface="Calibri"/>
              </a:rPr>
              <a:t>apresentou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consideravelmente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usada</a:t>
            </a:r>
            <a:r>
              <a:rPr lang="en-US" dirty="0">
                <a:cs typeface="Calibri"/>
              </a:rPr>
              <a:t>. Outros </a:t>
            </a:r>
            <a:r>
              <a:rPr lang="en-US" dirty="0" err="1">
                <a:cs typeface="Calibri"/>
              </a:rPr>
              <a:t>classificadores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poderiam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considerados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regressão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logística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K-NN, mas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testados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notar</a:t>
            </a:r>
            <a:r>
              <a:rPr lang="en-US" dirty="0">
                <a:cs typeface="Calibri"/>
              </a:rPr>
              <a:t> que o classificador SVM é um classificador binário, portanto foi aplicado uma estratégia de One Vs All para a classificação nos 26 possíveis utlizadores, isto é, foi criado um classificador SVM especializado em cada classe, sendo as amostras positivas as amostras </a:t>
            </a:r>
            <a:r>
              <a:rPr lang="en-US" dirty="0" err="1">
                <a:cs typeface="Calibri"/>
              </a:rPr>
              <a:t>dessa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e as </a:t>
            </a:r>
            <a:r>
              <a:rPr lang="en-US" dirty="0" err="1">
                <a:cs typeface="Calibri"/>
              </a:rPr>
              <a:t>negativas</a:t>
            </a:r>
            <a:r>
              <a:rPr lang="en-US" dirty="0">
                <a:cs typeface="Calibri"/>
              </a:rPr>
              <a:t> as das classes restantes.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0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Para </a:t>
            </a:r>
            <a:r>
              <a:rPr lang="en-US" dirty="0" err="1">
                <a:cs typeface="Calibri"/>
              </a:rPr>
              <a:t>avaliar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ajustar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parâmetros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aplicado</a:t>
            </a:r>
            <a:r>
              <a:rPr lang="en-US" dirty="0">
                <a:cs typeface="Calibri"/>
              </a:rPr>
              <a:t>  um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GridSearch</a:t>
            </a:r>
            <a:r>
              <a:rPr lang="en-US" dirty="0">
                <a:cs typeface="Calibri"/>
              </a:rPr>
              <a:t> com Cross validation, com 3 folds.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ajustados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C e </a:t>
            </a:r>
            <a:r>
              <a:rPr lang="en-US" dirty="0" err="1">
                <a:cs typeface="Calibri"/>
              </a:rPr>
              <a:t>gama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classficador</a:t>
            </a:r>
            <a:r>
              <a:rPr lang="en-US" dirty="0">
                <a:cs typeface="Calibri"/>
              </a:rPr>
              <a:t> SVM,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percentagem</a:t>
            </a:r>
            <a:r>
              <a:rPr lang="en-US" dirty="0">
                <a:cs typeface="Calibri"/>
              </a:rPr>
              <a:t> das features a </a:t>
            </a:r>
            <a:r>
              <a:rPr lang="en-US" dirty="0" err="1">
                <a:cs typeface="Calibri"/>
              </a:rPr>
              <a:t>selecionar</a:t>
            </a:r>
            <a:r>
              <a:rPr lang="en-US" dirty="0">
                <a:cs typeface="Calibri"/>
              </a:rPr>
              <a:t> com o mutual info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00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Após</a:t>
            </a:r>
            <a:r>
              <a:rPr lang="en-US">
                <a:cs typeface="Calibri"/>
              </a:rPr>
              <a:t> terem sido definidos os parâmetros ideais, a pipeline foi avaliada quer no train set, quer no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4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introdução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tópico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38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train set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dividido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instâncias</a:t>
            </a:r>
            <a:r>
              <a:rPr lang="en-US" dirty="0">
                <a:cs typeface="Calibri"/>
              </a:rPr>
              <a:t>: 70% das </a:t>
            </a:r>
            <a:r>
              <a:rPr lang="en-US" dirty="0" err="1">
                <a:cs typeface="Calibri"/>
              </a:rPr>
              <a:t>amostras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restantes</a:t>
            </a:r>
            <a:r>
              <a:rPr lang="en-US" dirty="0">
                <a:cs typeface="Calibri"/>
              </a:rPr>
              <a:t> 30% para teste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Obtiveram</a:t>
            </a:r>
            <a:r>
              <a:rPr lang="en-US" dirty="0">
                <a:cs typeface="Calibri"/>
              </a:rPr>
              <a:t>-se boas </a:t>
            </a:r>
            <a:r>
              <a:rPr lang="en-US" dirty="0" err="1">
                <a:cs typeface="Calibri"/>
              </a:rPr>
              <a:t>métricas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finais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accuracy de 95.9% 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área</a:t>
            </a:r>
            <a:r>
              <a:rPr lang="en-US" dirty="0">
                <a:cs typeface="Calibri"/>
              </a:rPr>
              <a:t> da macro </a:t>
            </a:r>
            <a:r>
              <a:rPr lang="en-US" dirty="0" err="1">
                <a:cs typeface="Calibri"/>
              </a:rPr>
              <a:t>curva</a:t>
            </a:r>
            <a:r>
              <a:rPr lang="en-US" dirty="0">
                <a:cs typeface="Calibri"/>
              </a:rPr>
              <a:t> ROC de 0.998. Pode-se ver no </a:t>
            </a:r>
            <a:r>
              <a:rPr lang="en-US" dirty="0" err="1">
                <a:cs typeface="Calibri"/>
              </a:rPr>
              <a:t>relatório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que a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parte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são corretamente identificados, com </a:t>
            </a:r>
            <a:r>
              <a:rPr lang="en-US" dirty="0" err="1">
                <a:cs typeface="Calibri"/>
              </a:rPr>
              <a:t>bons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precisão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sensibilidade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31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O test set </a:t>
            </a:r>
            <a:r>
              <a:rPr lang="en-GB" dirty="0" err="1">
                <a:cs typeface="Calibri"/>
              </a:rPr>
              <a:t>fornecido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foi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avaliado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nível</a:t>
            </a:r>
            <a:r>
              <a:rPr lang="en-GB" dirty="0">
                <a:cs typeface="Calibri"/>
              </a:rPr>
              <a:t> da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e </a:t>
            </a:r>
            <a:r>
              <a:rPr lang="en-GB" dirty="0" err="1">
                <a:cs typeface="Calibri"/>
              </a:rPr>
              <a:t>não</a:t>
            </a:r>
            <a:r>
              <a:rPr lang="en-GB" dirty="0">
                <a:cs typeface="Calibri"/>
              </a:rPr>
              <a:t> de </a:t>
            </a:r>
            <a:r>
              <a:rPr lang="en-GB" dirty="0" err="1">
                <a:cs typeface="Calibri"/>
              </a:rPr>
              <a:t>janela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como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anteriormente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Para se </a:t>
            </a:r>
            <a:r>
              <a:rPr lang="en-GB" dirty="0" err="1">
                <a:cs typeface="Calibri"/>
              </a:rPr>
              <a:t>obter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uma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probabilidade</a:t>
            </a:r>
            <a:r>
              <a:rPr lang="en-GB" dirty="0">
                <a:cs typeface="Calibri"/>
              </a:rPr>
              <a:t> de um </a:t>
            </a:r>
            <a:r>
              <a:rPr lang="en-GB" dirty="0" err="1">
                <a:cs typeface="Calibri"/>
              </a:rPr>
              <a:t>utilizador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ter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sido</a:t>
            </a:r>
            <a:r>
              <a:rPr lang="en-GB" dirty="0">
                <a:cs typeface="Calibri"/>
              </a:rPr>
              <a:t> o </a:t>
            </a:r>
            <a:r>
              <a:rPr lang="en-GB" dirty="0" err="1">
                <a:cs typeface="Calibri"/>
              </a:rPr>
              <a:t>envolvido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numa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são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multiplicadas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todas</a:t>
            </a:r>
            <a:r>
              <a:rPr lang="en-GB" dirty="0">
                <a:cs typeface="Calibri"/>
              </a:rPr>
              <a:t> as </a:t>
            </a:r>
            <a:r>
              <a:rPr lang="en-GB" dirty="0" err="1">
                <a:cs typeface="Calibri"/>
              </a:rPr>
              <a:t>probabilidades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associadas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às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janelas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nessa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sendo</a:t>
            </a:r>
            <a:r>
              <a:rPr lang="en-GB" dirty="0">
                <a:cs typeface="Calibri"/>
              </a:rPr>
              <a:t> o </a:t>
            </a:r>
            <a:r>
              <a:rPr lang="en-GB" dirty="0" err="1">
                <a:cs typeface="Calibri"/>
              </a:rPr>
              <a:t>resultado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normalizado</a:t>
            </a:r>
            <a:r>
              <a:rPr lang="en-GB" dirty="0">
                <a:cs typeface="Calibri"/>
              </a:rPr>
              <a:t> para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24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final </a:t>
            </a:r>
            <a:r>
              <a:rPr lang="en-GB" dirty="0" err="1"/>
              <a:t>obtém</a:t>
            </a:r>
            <a:r>
              <a:rPr lang="en-GB" dirty="0"/>
              <a:t>-se </a:t>
            </a:r>
            <a:r>
              <a:rPr lang="en-GB" dirty="0" err="1"/>
              <a:t>uma</a:t>
            </a:r>
            <a:r>
              <a:rPr lang="en-GB" dirty="0"/>
              <a:t> </a:t>
            </a:r>
            <a:r>
              <a:rPr lang="en-GB" dirty="0" err="1"/>
              <a:t>probabilidade</a:t>
            </a:r>
            <a:r>
              <a:rPr lang="en-GB" dirty="0"/>
              <a:t> </a:t>
            </a:r>
            <a:r>
              <a:rPr lang="en-GB" dirty="0" err="1"/>
              <a:t>extremamente</a:t>
            </a:r>
            <a:r>
              <a:rPr lang="en-GB" dirty="0"/>
              <a:t> </a:t>
            </a:r>
            <a:r>
              <a:rPr lang="en-GB" dirty="0" err="1"/>
              <a:t>próxima</a:t>
            </a:r>
            <a:r>
              <a:rPr lang="en-GB" dirty="0"/>
              <a:t> de 1 para </a:t>
            </a:r>
            <a:r>
              <a:rPr lang="en-GB" dirty="0" err="1"/>
              <a:t>todas</a:t>
            </a:r>
            <a:r>
              <a:rPr lang="en-GB" dirty="0"/>
              <a:t> as </a:t>
            </a:r>
            <a:r>
              <a:rPr lang="en-GB" dirty="0" err="1"/>
              <a:t>sessões</a:t>
            </a:r>
            <a:r>
              <a:rPr lang="en-GB" dirty="0"/>
              <a:t> para o </a:t>
            </a:r>
            <a:r>
              <a:rPr lang="en-GB" dirty="0" err="1"/>
              <a:t>utilizador</a:t>
            </a:r>
            <a:r>
              <a:rPr lang="en-GB" dirty="0"/>
              <a:t> 18, </a:t>
            </a:r>
            <a:r>
              <a:rPr lang="en-GB" dirty="0" err="1"/>
              <a:t>tendo</a:t>
            </a:r>
            <a:r>
              <a:rPr lang="en-GB" dirty="0"/>
              <a:t>-se </a:t>
            </a:r>
            <a:r>
              <a:rPr lang="en-GB" dirty="0" err="1"/>
              <a:t>então</a:t>
            </a:r>
            <a:r>
              <a:rPr lang="en-GB" dirty="0"/>
              <a:t> </a:t>
            </a:r>
            <a:r>
              <a:rPr lang="en-GB" dirty="0" err="1"/>
              <a:t>identificado</a:t>
            </a:r>
            <a:r>
              <a:rPr lang="en-GB" dirty="0"/>
              <a:t> </a:t>
            </a:r>
            <a:r>
              <a:rPr lang="en-GB" dirty="0" err="1"/>
              <a:t>uma</a:t>
            </a:r>
            <a:r>
              <a:rPr lang="en-GB" dirty="0"/>
              <a:t> </a:t>
            </a:r>
            <a:r>
              <a:rPr lang="en-GB" dirty="0" err="1"/>
              <a:t>pessoa</a:t>
            </a:r>
            <a:r>
              <a:rPr lang="en-GB" dirty="0"/>
              <a:t> </a:t>
            </a:r>
            <a:r>
              <a:rPr lang="en-GB" dirty="0" err="1"/>
              <a:t>através</a:t>
            </a:r>
            <a:r>
              <a:rPr lang="en-GB" dirty="0"/>
              <a:t> dos dados </a:t>
            </a:r>
            <a:r>
              <a:rPr lang="en-GB" dirty="0" err="1"/>
              <a:t>recolhidos</a:t>
            </a:r>
            <a:r>
              <a:rPr lang="en-GB" dirty="0"/>
              <a:t> </a:t>
            </a:r>
            <a:r>
              <a:rPr lang="en-GB" dirty="0" err="1"/>
              <a:t>por</a:t>
            </a:r>
            <a:r>
              <a:rPr lang="en-GB" dirty="0"/>
              <a:t> um smartphone.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0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passo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seleção</a:t>
            </a:r>
            <a:r>
              <a:rPr lang="en-US" dirty="0">
                <a:cs typeface="Calibri"/>
              </a:rPr>
              <a:t> de features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importante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elucidativo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importância</a:t>
            </a:r>
            <a:r>
              <a:rPr lang="en-US" dirty="0">
                <a:cs typeface="Calibri"/>
              </a:rPr>
              <a:t> das features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: de facto, </a:t>
            </a:r>
            <a:r>
              <a:rPr lang="en-US" dirty="0" err="1">
                <a:cs typeface="Calibri"/>
              </a:rPr>
              <a:t>observa</a:t>
            </a:r>
            <a:r>
              <a:rPr lang="en-US" dirty="0">
                <a:cs typeface="Calibri"/>
              </a:rPr>
              <a:t>-se que as features </a:t>
            </a:r>
            <a:r>
              <a:rPr lang="en-US" dirty="0" err="1">
                <a:cs typeface="Calibri"/>
              </a:rPr>
              <a:t>retiradas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possuem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utilidade</a:t>
            </a:r>
            <a:r>
              <a:rPr lang="en-US" dirty="0">
                <a:cs typeface="Calibri"/>
              </a:rPr>
              <a:t> que as de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as do </a:t>
            </a:r>
            <a:r>
              <a:rPr lang="en-US" dirty="0" err="1">
                <a:cs typeface="Calibri"/>
              </a:rPr>
              <a:t>eixo</a:t>
            </a:r>
            <a:r>
              <a:rPr lang="en-US" dirty="0">
                <a:cs typeface="Calibri"/>
              </a:rPr>
              <a:t> x. Nota-se que a </a:t>
            </a:r>
            <a:r>
              <a:rPr lang="en-US" dirty="0" err="1">
                <a:cs typeface="Calibri"/>
              </a:rPr>
              <a:t>utilização</a:t>
            </a:r>
            <a:r>
              <a:rPr lang="en-US" dirty="0">
                <a:cs typeface="Calibri"/>
              </a:rPr>
              <a:t> de features simples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suficiente</a:t>
            </a:r>
            <a:r>
              <a:rPr lang="en-US" dirty="0">
                <a:cs typeface="Calibri"/>
              </a:rPr>
              <a:t> para se </a:t>
            </a:r>
            <a:r>
              <a:rPr lang="en-US" dirty="0" err="1">
                <a:cs typeface="Calibri"/>
              </a:rPr>
              <a:t>obetr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finais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Uma das </a:t>
            </a:r>
            <a:r>
              <a:rPr lang="en-US" dirty="0" err="1">
                <a:cs typeface="Calibri"/>
              </a:rPr>
              <a:t>grandes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dificuldades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segmentação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correta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. Este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complexidade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suficiente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Mahine</a:t>
            </a:r>
            <a:r>
              <a:rPr lang="en-US" dirty="0">
                <a:cs typeface="Calibri"/>
              </a:rPr>
              <a:t> Learning, e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profundamente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melhorados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exemplo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aplicação</a:t>
            </a:r>
            <a:r>
              <a:rPr lang="en-US" dirty="0">
                <a:cs typeface="Calibri"/>
              </a:rPr>
              <a:t> de supervised learning a um dataset </a:t>
            </a:r>
            <a:r>
              <a:rPr lang="en-US" dirty="0" err="1">
                <a:cs typeface="Calibri"/>
              </a:rPr>
              <a:t>etiquetado</a:t>
            </a:r>
            <a:r>
              <a:rPr lang="en-US" dirty="0">
                <a:cs typeface="Calibri"/>
              </a:rPr>
              <a:t> com as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naquele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/>
              <a:t>Durante a </a:t>
            </a:r>
            <a:r>
              <a:rPr lang="en-US" dirty="0" err="1"/>
              <a:t>resolução</a:t>
            </a:r>
            <a:r>
              <a:rPr lang="en-US" dirty="0"/>
              <a:t> </a:t>
            </a:r>
            <a:r>
              <a:rPr lang="en-US" dirty="0" err="1"/>
              <a:t>deste</a:t>
            </a:r>
            <a:r>
              <a:rPr lang="en-US" dirty="0"/>
              <a:t> </a:t>
            </a:r>
            <a:r>
              <a:rPr lang="en-US" dirty="0" err="1"/>
              <a:t>desafio</a:t>
            </a:r>
            <a:r>
              <a:rPr lang="en-US" dirty="0"/>
              <a:t>, </a:t>
            </a:r>
            <a:r>
              <a:rPr lang="en-US" dirty="0" err="1"/>
              <a:t>houve</a:t>
            </a:r>
            <a:r>
              <a:rPr lang="en-US" dirty="0"/>
              <a:t> </a:t>
            </a:r>
            <a:r>
              <a:rPr lang="en-US" dirty="0" err="1"/>
              <a:t>várias</a:t>
            </a:r>
            <a:r>
              <a:rPr lang="en-US" dirty="0"/>
              <a:t> </a:t>
            </a:r>
            <a:r>
              <a:rPr lang="en-US" dirty="0" err="1"/>
              <a:t>complicações</a:t>
            </a:r>
            <a:r>
              <a:rPr lang="en-US" dirty="0"/>
              <a:t> que </a:t>
            </a:r>
            <a:r>
              <a:rPr lang="en-US" dirty="0" err="1"/>
              <a:t>foram</a:t>
            </a:r>
            <a:r>
              <a:rPr lang="en-US" dirty="0"/>
              <a:t> </a:t>
            </a:r>
            <a:r>
              <a:rPr lang="en-US" dirty="0" err="1"/>
              <a:t>superadas</a:t>
            </a:r>
            <a:r>
              <a:rPr lang="en-US" dirty="0"/>
              <a:t> e </a:t>
            </a:r>
            <a:r>
              <a:rPr lang="en-US" dirty="0" err="1"/>
              <a:t>obteve</a:t>
            </a:r>
            <a:r>
              <a:rPr lang="en-US" dirty="0"/>
              <a:t>-se no final um </a:t>
            </a:r>
            <a:r>
              <a:rPr lang="en-US" dirty="0" err="1"/>
              <a:t>sistema</a:t>
            </a:r>
            <a:r>
              <a:rPr lang="en-US" dirty="0"/>
              <a:t> de </a:t>
            </a:r>
            <a:r>
              <a:rPr lang="en-US" dirty="0" err="1"/>
              <a:t>identificação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pela forma 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dirty="0" err="1"/>
              <a:t>andam</a:t>
            </a:r>
            <a:r>
              <a:rPr lang="en-US" dirty="0"/>
              <a:t> </a:t>
            </a:r>
            <a:r>
              <a:rPr lang="en-US" dirty="0" err="1"/>
              <a:t>através</a:t>
            </a:r>
            <a:r>
              <a:rPr lang="en-US" dirty="0"/>
              <a:t> do </a:t>
            </a:r>
            <a:r>
              <a:rPr lang="en-US" dirty="0" err="1"/>
              <a:t>uso</a:t>
            </a:r>
            <a:r>
              <a:rPr lang="en-US" dirty="0"/>
              <a:t> do </a:t>
            </a:r>
            <a:r>
              <a:rPr lang="en-US" dirty="0" err="1"/>
              <a:t>seu</a:t>
            </a:r>
            <a:r>
              <a:rPr lang="en-US" dirty="0"/>
              <a:t> smartphone 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dirty="0" err="1"/>
              <a:t>dispositivo</a:t>
            </a:r>
            <a:r>
              <a:rPr lang="en-US" dirty="0"/>
              <a:t> de </a:t>
            </a:r>
            <a:r>
              <a:rPr lang="en-US" dirty="0" err="1"/>
              <a:t>recolha</a:t>
            </a:r>
            <a:r>
              <a:rPr lang="en-US" dirty="0"/>
              <a:t> de dados, com </a:t>
            </a:r>
            <a:r>
              <a:rPr lang="en-US" dirty="0" err="1"/>
              <a:t>métricas</a:t>
            </a:r>
            <a:r>
              <a:rPr lang="en-US" dirty="0"/>
              <a:t> de </a:t>
            </a:r>
            <a:r>
              <a:rPr lang="en-US" dirty="0" err="1"/>
              <a:t>avaliação</a:t>
            </a:r>
            <a:r>
              <a:rPr lang="en-US" dirty="0"/>
              <a:t> </a:t>
            </a:r>
            <a:r>
              <a:rPr lang="en-US" dirty="0" err="1"/>
              <a:t>muito</a:t>
            </a:r>
            <a:r>
              <a:rPr lang="en-US" dirty="0"/>
              <a:t> boas, </a:t>
            </a:r>
            <a:r>
              <a:rPr lang="en-US" dirty="0" err="1"/>
              <a:t>quer</a:t>
            </a:r>
            <a:r>
              <a:rPr lang="en-US" dirty="0"/>
              <a:t> no dataset de </a:t>
            </a:r>
            <a:r>
              <a:rPr lang="en-US" dirty="0" err="1"/>
              <a:t>treino</a:t>
            </a:r>
            <a:r>
              <a:rPr lang="en-US" dirty="0"/>
              <a:t>, </a:t>
            </a:r>
            <a:r>
              <a:rPr lang="en-US" dirty="0" err="1"/>
              <a:t>quer</a:t>
            </a:r>
            <a:r>
              <a:rPr lang="en-US" dirty="0"/>
              <a:t> no de teste.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desenvolvimento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biometria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capaz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reconhecer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dos dados </a:t>
            </a:r>
            <a:r>
              <a:rPr lang="en-US" dirty="0" err="1">
                <a:cs typeface="Calibri"/>
              </a:rPr>
              <a:t>recolhidos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pelos</a:t>
            </a:r>
            <a:r>
              <a:rPr lang="en-US" dirty="0">
                <a:cs typeface="Calibri"/>
              </a:rPr>
              <a:t> 3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smartphones: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magnetómetro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com 3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de </a:t>
            </a:r>
            <a:r>
              <a:rPr lang="en-US" dirty="0" err="1">
                <a:cs typeface="Calibri"/>
              </a:rPr>
              <a:t>nós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das </a:t>
            </a:r>
            <a:r>
              <a:rPr lang="en-US" dirty="0" err="1">
                <a:cs typeface="Calibri"/>
              </a:rPr>
              <a:t>nossas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variável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indivíduo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indivíduo</a:t>
            </a:r>
            <a:r>
              <a:rPr lang="en-US" dirty="0">
                <a:cs typeface="Calibri"/>
              </a:rPr>
              <a:t>, é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interessante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reconhecimento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sistemas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biometria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pretende</a:t>
            </a:r>
            <a:r>
              <a:rPr lang="en-US" dirty="0">
                <a:cs typeface="Calibri"/>
              </a:rPr>
              <a:t>-se que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reconhecimento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qualquer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restrições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do smartphone,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seja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capaz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identificar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utiliza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smartphone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suas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diárias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possuem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distinguir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estratégia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identifcar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definida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 err="1">
                <a:cs typeface="Calibri"/>
              </a:rPr>
              <a:t>Após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identificação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calculadas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culminando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aplicação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de Machine Learning para a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destes</a:t>
            </a:r>
            <a:r>
              <a:rPr lang="en-US" dirty="0">
                <a:cs typeface="Calibri"/>
              </a:rPr>
              <a:t> dados.</a:t>
            </a:r>
          </a:p>
          <a:p>
            <a:r>
              <a:rPr lang="en-US" dirty="0">
                <a:cs typeface="Calibri"/>
              </a:rPr>
              <a:t>A pipeline </a:t>
            </a:r>
            <a:r>
              <a:rPr lang="en-US" dirty="0" err="1">
                <a:cs typeface="Calibri"/>
              </a:rPr>
              <a:t>geral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direita</a:t>
            </a:r>
            <a:r>
              <a:rPr lang="en-US" dirty="0">
                <a:cs typeface="Calibri"/>
              </a:rPr>
              <a:t>. 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Python,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módulo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SKLearn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1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dataset </a:t>
            </a:r>
            <a:r>
              <a:rPr lang="en-US" dirty="0" err="1">
                <a:cs typeface="Calibri"/>
              </a:rPr>
              <a:t>fornecido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horas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 de dados de 26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total de horas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variável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total de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e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duração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utilizarem</a:t>
            </a:r>
            <a:r>
              <a:rPr lang="en-US" dirty="0">
                <a:cs typeface="Calibri"/>
              </a:rPr>
              <a:t> o smartphone no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bolso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havendo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então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distinto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atividade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e entre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havendo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outras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reduzidos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fornecido</a:t>
            </a:r>
            <a:r>
              <a:rPr lang="en-US" dirty="0">
                <a:cs typeface="Calibri"/>
              </a:rPr>
              <a:t> um dataset de teste, com dados para 10 sessões obtidas de um </a:t>
            </a:r>
            <a:r>
              <a:rPr lang="en-US" dirty="0" err="1">
                <a:cs typeface="Calibri"/>
              </a:rPr>
              <a:t>só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presente</a:t>
            </a:r>
            <a:r>
              <a:rPr lang="en-US" dirty="0">
                <a:cs typeface="Calibri"/>
              </a:rPr>
              <a:t> no dataset de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6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primeiro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 é o </a:t>
            </a:r>
            <a:r>
              <a:rPr lang="en-US" dirty="0" err="1">
                <a:cs typeface="Calibri"/>
              </a:rPr>
              <a:t>tratamento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processamento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prévio</a:t>
            </a:r>
            <a:r>
              <a:rPr lang="en-US" dirty="0">
                <a:cs typeface="Calibri"/>
              </a:rPr>
              <a:t> dos dados.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nosso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respetivos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é usual </a:t>
            </a:r>
            <a:r>
              <a:rPr lang="en-US" dirty="0" err="1">
                <a:cs typeface="Calibri"/>
              </a:rPr>
              <a:t>segundo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literatura</a:t>
            </a:r>
            <a:r>
              <a:rPr lang="en-US" dirty="0">
                <a:cs typeface="Calibri"/>
              </a:rPr>
              <a:t>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feita</a:t>
            </a:r>
            <a:r>
              <a:rPr lang="en-US" dirty="0">
                <a:cs typeface="Calibri"/>
              </a:rPr>
              <a:t> para 100Hz, valor </a:t>
            </a:r>
            <a:r>
              <a:rPr lang="en-US" dirty="0" err="1">
                <a:cs typeface="Calibri"/>
              </a:rPr>
              <a:t>próximo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amostragem</a:t>
            </a:r>
            <a:r>
              <a:rPr lang="en-US" dirty="0">
                <a:cs typeface="Calibri"/>
              </a:rPr>
              <a:t> real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próprio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operativo</a:t>
            </a:r>
            <a:r>
              <a:rPr lang="en-US" dirty="0">
                <a:cs typeface="Calibri"/>
              </a:rPr>
              <a:t> Android,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mantém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recolha</a:t>
            </a:r>
            <a:r>
              <a:rPr lang="en-US" dirty="0">
                <a:cs typeface="Calibri"/>
              </a:rPr>
              <a:t> dos dados: </a:t>
            </a:r>
            <a:r>
              <a:rPr lang="en-US" dirty="0" err="1">
                <a:cs typeface="Calibri"/>
              </a:rPr>
              <a:t>assim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normalizar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amostragem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ficando</a:t>
            </a:r>
            <a:r>
              <a:rPr lang="en-US" dirty="0">
                <a:cs typeface="Calibri"/>
              </a:rPr>
              <a:t>-se com um </a:t>
            </a:r>
            <a:r>
              <a:rPr lang="en-US" dirty="0" err="1">
                <a:cs typeface="Calibri"/>
              </a:rPr>
              <a:t>igual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amsotras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1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primeiro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deparado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 é a </a:t>
            </a:r>
            <a:r>
              <a:rPr lang="en-US" dirty="0" err="1">
                <a:cs typeface="Calibri"/>
              </a:rPr>
              <a:t>necessidade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segmentar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recolhidos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passada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reduzido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bruscos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outras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1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abordagem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cálculo</a:t>
            </a:r>
            <a:r>
              <a:rPr lang="en-US" dirty="0">
                <a:cs typeface="Calibri"/>
              </a:rPr>
              <a:t> da Short Time Fourier Transform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de magnitude do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obtendo</a:t>
            </a:r>
            <a:r>
              <a:rPr lang="en-US" dirty="0">
                <a:cs typeface="Calibri"/>
              </a:rPr>
              <a:t>-se um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longo</a:t>
            </a:r>
            <a:r>
              <a:rPr lang="en-US" dirty="0">
                <a:cs typeface="Calibri"/>
              </a:rPr>
              <a:t> do tempo,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figura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</a:t>
            </a:r>
            <a:r>
              <a:rPr lang="en-US" dirty="0">
                <a:cs typeface="Calibri"/>
              </a:rPr>
              <a:t> de 0,7s para a STFT.</a:t>
            </a:r>
          </a:p>
          <a:p>
            <a:r>
              <a:rPr lang="en-US" dirty="0">
                <a:cs typeface="Calibri"/>
              </a:rPr>
              <a:t>Este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variando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atividade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: com o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sentado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baixos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altas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Com o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às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própias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carateristicas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cíclicas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elevada</a:t>
            </a:r>
            <a:r>
              <a:rPr lang="en-US" dirty="0">
                <a:cs typeface="Calibri"/>
              </a:rPr>
              <a:t> para as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inesperados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bruscos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tirar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telemóvel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bolso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distribuída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ver.</a:t>
            </a:r>
          </a:p>
          <a:p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diferenciação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nível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aproveitada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distinção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de </a:t>
            </a:r>
            <a:r>
              <a:rPr lang="en-US" dirty="0" err="1">
                <a:cs typeface="Calibri"/>
              </a:rPr>
              <a:t>inatividade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nomeadamente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abaixo</a:t>
            </a:r>
            <a:r>
              <a:rPr lang="en-US" dirty="0">
                <a:cs typeface="Calibri"/>
              </a:rPr>
              <a:t> dos 7Hz.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8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coeficientes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obtidos</a:t>
            </a:r>
            <a:r>
              <a:rPr lang="en-US" dirty="0">
                <a:cs typeface="Calibri"/>
              </a:rPr>
              <a:t> da STFT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features para um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de clustering com K-means, com 5 clusters. </a:t>
            </a:r>
          </a:p>
          <a:p>
            <a:r>
              <a:rPr lang="en-US" dirty="0">
                <a:cs typeface="Calibri"/>
              </a:rPr>
              <a:t>Este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gerar</a:t>
            </a:r>
            <a:r>
              <a:rPr lang="en-US" dirty="0">
                <a:cs typeface="Calibri"/>
              </a:rPr>
              <a:t> 5 </a:t>
            </a:r>
            <a:r>
              <a:rPr lang="en-US" dirty="0" err="1">
                <a:cs typeface="Calibri"/>
              </a:rPr>
              <a:t>centroides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dos dados,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deles </a:t>
            </a:r>
            <a:r>
              <a:rPr lang="en-US" dirty="0" err="1">
                <a:cs typeface="Calibri"/>
              </a:rPr>
              <a:t>representativo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calculada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destes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centroides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considerando</a:t>
            </a:r>
            <a:r>
              <a:rPr lang="en-US" dirty="0">
                <a:cs typeface="Calibri"/>
              </a:rPr>
              <a:t>-se que um </a:t>
            </a:r>
            <a:r>
              <a:rPr lang="en-US" dirty="0" err="1">
                <a:cs typeface="Calibri"/>
              </a:rPr>
              <a:t>centroide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encontre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intervalo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específico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da STFT é </a:t>
            </a:r>
            <a:r>
              <a:rPr lang="en-US" dirty="0" err="1">
                <a:cs typeface="Calibri"/>
              </a:rPr>
              <a:t>etiquetado</a:t>
            </a:r>
            <a:r>
              <a:rPr lang="en-US" dirty="0">
                <a:cs typeface="Calibri"/>
              </a:rPr>
              <a:t> com as labels </a:t>
            </a:r>
            <a:r>
              <a:rPr lang="en-US" dirty="0" err="1">
                <a:cs typeface="Calibri"/>
              </a:rPr>
              <a:t>provenientes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K-means, e as </a:t>
            </a:r>
            <a:r>
              <a:rPr lang="en-US" dirty="0" err="1">
                <a:cs typeface="Calibri"/>
              </a:rPr>
              <a:t>amostras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etiquetadas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representativas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segmentadas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seguintes</a:t>
            </a:r>
            <a:r>
              <a:rPr lang="en-US" dirty="0">
                <a:cs typeface="Calibri"/>
              </a:rPr>
              <a:t> da pipeline.</a:t>
            </a:r>
          </a:p>
          <a:p>
            <a:r>
              <a:rPr lang="en-US" dirty="0">
                <a:cs typeface="Calibri"/>
              </a:rPr>
              <a:t>Note-se que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realiza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pós-processamento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apenas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considerando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superiores</a:t>
            </a:r>
            <a:r>
              <a:rPr lang="en-US" dirty="0">
                <a:cs typeface="Calibri"/>
              </a:rPr>
              <a:t> a 10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9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10009@fe.up.pt" TargetMode="External"/><Relationship Id="rId2" Type="http://schemas.openxmlformats.org/officeDocument/2006/relationships/hyperlink" Target="mailto:bio12046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AGE – </a:t>
            </a:r>
            <a:r>
              <a:rPr lang="en-US" dirty="0" err="1"/>
              <a:t>Bioengenharia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Soft Biometrics System for User Identification using Smartphone Gait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6973"/>
          </a:xfrm>
        </p:spPr>
        <p:txBody>
          <a:bodyPr>
            <a:normAutofit/>
          </a:bodyPr>
          <a:lstStyle/>
          <a:p>
            <a:r>
              <a:rPr lang="en-US" b="1" dirty="0" err="1"/>
              <a:t>Costa&amp;Rocha</a:t>
            </a:r>
            <a:r>
              <a:rPr lang="en-US" b="1" dirty="0"/>
              <a:t>:</a:t>
            </a:r>
          </a:p>
          <a:p>
            <a:r>
              <a:rPr lang="en-US" dirty="0"/>
              <a:t>João António Fernandes da Costa, </a:t>
            </a:r>
            <a:r>
              <a:rPr lang="en-US" dirty="0">
                <a:hlinkClick r:id="rId2"/>
              </a:rPr>
              <a:t>bio12046@fe.up.pt</a:t>
            </a:r>
            <a:endParaRPr lang="en-US"/>
          </a:p>
          <a:p>
            <a:r>
              <a:rPr lang="en-US" dirty="0"/>
              <a:t>João </a:t>
            </a:r>
            <a:r>
              <a:rPr lang="en-US" dirty="0" err="1"/>
              <a:t>Salgueiro</a:t>
            </a:r>
            <a:r>
              <a:rPr lang="en-US" dirty="0"/>
              <a:t> Rocha, </a:t>
            </a:r>
            <a:r>
              <a:rPr lang="en-US" dirty="0">
                <a:hlinkClick r:id="rId3"/>
              </a:rPr>
              <a:t>bio10009@fe.up.pt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E11-C762-4289-BFA4-1F440753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com K-means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036AD-4A72-4F65-8355-6924503545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32CFB-C776-47B1-AF77-BDC0A0161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Coeficientes</a:t>
            </a:r>
            <a:r>
              <a:rPr lang="en-GB" dirty="0"/>
              <a:t> da STFT </a:t>
            </a:r>
            <a:r>
              <a:rPr lang="en-GB" dirty="0" err="1"/>
              <a:t>usados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features para clustering com K-means (K=5)</a:t>
            </a:r>
          </a:p>
          <a:p>
            <a:r>
              <a:rPr lang="en-GB" dirty="0" err="1"/>
              <a:t>Identificados</a:t>
            </a:r>
            <a:r>
              <a:rPr lang="en-GB" dirty="0"/>
              <a:t> clusters com </a:t>
            </a:r>
            <a:r>
              <a:rPr lang="en-GB" dirty="0" err="1"/>
              <a:t>perfis</a:t>
            </a:r>
            <a:r>
              <a:rPr lang="en-GB" dirty="0"/>
              <a:t> de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semelhantes</a:t>
            </a:r>
            <a:r>
              <a:rPr lang="en-GB" dirty="0"/>
              <a:t> a </a:t>
            </a:r>
            <a:r>
              <a:rPr lang="en-GB" dirty="0" err="1"/>
              <a:t>passada</a:t>
            </a:r>
          </a:p>
          <a:p>
            <a:r>
              <a:rPr lang="en-GB" dirty="0" err="1"/>
              <a:t>Segmentação</a:t>
            </a:r>
            <a:r>
              <a:rPr lang="en-GB" dirty="0"/>
              <a:t> dos </a:t>
            </a:r>
            <a:r>
              <a:rPr lang="en-GB" dirty="0" err="1"/>
              <a:t>sinais</a:t>
            </a:r>
            <a:r>
              <a:rPr lang="en-GB" dirty="0"/>
              <a:t> dos </a:t>
            </a:r>
            <a:r>
              <a:rPr lang="en-GB" dirty="0" err="1"/>
              <a:t>sensores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8DCB1-631B-490F-816F-7EEAF8C97CA7}"/>
              </a:ext>
            </a:extLst>
          </p:cNvPr>
          <p:cNvSpPr txBox="1"/>
          <p:nvPr/>
        </p:nvSpPr>
        <p:spPr>
          <a:xfrm>
            <a:off x="957530" y="5910530"/>
            <a:ext cx="488542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16134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68D1-D110-4C57-8DA7-B6739A0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Extração</a:t>
            </a:r>
            <a:r>
              <a:rPr lang="en-GB" dirty="0"/>
              <a:t> de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057D0-A637-4F8D-94FF-E7424BC06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Windowing</a:t>
            </a:r>
            <a:endParaRPr lang="en-US" dirty="0"/>
          </a:p>
          <a:p>
            <a:r>
              <a:rPr lang="en-GB" dirty="0"/>
              <a:t>Features </a:t>
            </a:r>
            <a:r>
              <a:rPr lang="en-GB" dirty="0" err="1"/>
              <a:t>Estatísticas</a:t>
            </a:r>
          </a:p>
          <a:p>
            <a:r>
              <a:rPr lang="en-GB" dirty="0"/>
              <a:t>MFCCs</a:t>
            </a:r>
          </a:p>
        </p:txBody>
      </p:sp>
    </p:spTree>
    <p:extLst>
      <p:ext uri="{BB962C8B-B14F-4D97-AF65-F5344CB8AC3E}">
        <p14:creationId xmlns:p14="http://schemas.microsoft.com/office/powerpoint/2010/main" val="428425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6FD9-52D2-4FCE-AB00-BF179392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5885-BC99-4D49-BCF3-5EDC00D3B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Segmentos</a:t>
            </a:r>
            <a:r>
              <a:rPr lang="en-GB" dirty="0"/>
              <a:t> de </a:t>
            </a:r>
            <a:r>
              <a:rPr lang="en-GB" dirty="0" err="1"/>
              <a:t>caminhada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cortados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janelas</a:t>
            </a:r>
            <a:r>
              <a:rPr lang="en-GB" dirty="0"/>
              <a:t> </a:t>
            </a:r>
            <a:r>
              <a:rPr lang="en-GB" dirty="0" err="1"/>
              <a:t>sucessivas</a:t>
            </a:r>
          </a:p>
          <a:p>
            <a:pPr lvl="1"/>
            <a:r>
              <a:rPr lang="en-GB" dirty="0"/>
              <a:t>7,5 s de </a:t>
            </a:r>
            <a:r>
              <a:rPr lang="en-GB" dirty="0" err="1"/>
              <a:t>duração</a:t>
            </a:r>
          </a:p>
          <a:p>
            <a:pPr lvl="1"/>
            <a:r>
              <a:rPr lang="en-GB" dirty="0"/>
              <a:t>50% de overlap entre </a:t>
            </a:r>
            <a:r>
              <a:rPr lang="en-GB" dirty="0" err="1"/>
              <a:t>janelas</a:t>
            </a:r>
          </a:p>
        </p:txBody>
      </p:sp>
      <p:pic>
        <p:nvPicPr>
          <p:cNvPr id="10" name="Picture 10" descr="A picture containing text, screenshot&#10;&#10;Description generated with high confidence">
            <a:extLst>
              <a:ext uri="{FF2B5EF4-FFF2-40B4-BE49-F238E27FC236}">
                <a16:creationId xmlns:a16="http://schemas.microsoft.com/office/drawing/2014/main" id="{8AF9D78E-5F9C-40C8-A2F6-E87D5499D7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864" y="2222287"/>
            <a:ext cx="4851685" cy="3638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9D079-98EC-44E6-A5A3-5DA1FEC7EA5C}"/>
              </a:ext>
            </a:extLst>
          </p:cNvPr>
          <p:cNvSpPr txBox="1"/>
          <p:nvPr/>
        </p:nvSpPr>
        <p:spPr>
          <a:xfrm>
            <a:off x="6349039" y="5924908"/>
            <a:ext cx="4885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Janela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115427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AB7A-79EE-41F3-999A-3EECFA4A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BC38A-46D3-40B1-AB20-2E50960CA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Estatísticas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42B8-9636-4C71-A093-D0FE280A44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Features </a:t>
            </a:r>
            <a:r>
              <a:rPr lang="en-GB" dirty="0" err="1"/>
              <a:t>extraídas</a:t>
            </a:r>
            <a:r>
              <a:rPr lang="en-GB" dirty="0"/>
              <a:t> dos </a:t>
            </a:r>
            <a:r>
              <a:rPr lang="en-GB" dirty="0" err="1"/>
              <a:t>eixos</a:t>
            </a:r>
            <a:r>
              <a:rPr lang="en-GB" dirty="0"/>
              <a:t> x, y, z e magnitude do </a:t>
            </a:r>
            <a:r>
              <a:rPr lang="en-GB" dirty="0" err="1"/>
              <a:t>acelerómetro</a:t>
            </a:r>
            <a:r>
              <a:rPr lang="en-GB" dirty="0"/>
              <a:t> e </a:t>
            </a:r>
            <a:r>
              <a:rPr lang="en-GB" dirty="0" err="1"/>
              <a:t>giroscópio</a:t>
            </a:r>
            <a:r>
              <a:rPr lang="en-GB" dirty="0"/>
              <a:t> (136 features)</a:t>
            </a:r>
          </a:p>
          <a:p>
            <a:pPr lvl="1"/>
            <a:r>
              <a:rPr lang="en-GB" dirty="0" err="1"/>
              <a:t>Média</a:t>
            </a:r>
          </a:p>
          <a:p>
            <a:pPr lvl="1"/>
            <a:r>
              <a:rPr lang="en-GB" dirty="0" err="1"/>
              <a:t>Máximo</a:t>
            </a:r>
            <a:r>
              <a:rPr lang="en-GB" dirty="0"/>
              <a:t>, </a:t>
            </a:r>
            <a:r>
              <a:rPr lang="en-GB" dirty="0" err="1"/>
              <a:t>Mínimo</a:t>
            </a:r>
            <a:r>
              <a:rPr lang="en-GB" dirty="0"/>
              <a:t> e </a:t>
            </a:r>
            <a:r>
              <a:rPr lang="en-GB" dirty="0" err="1"/>
              <a:t>Diferença</a:t>
            </a:r>
          </a:p>
          <a:p>
            <a:pPr lvl="1"/>
            <a:r>
              <a:rPr lang="en-GB" dirty="0" err="1"/>
              <a:t>Desvio-padrão</a:t>
            </a:r>
          </a:p>
          <a:p>
            <a:pPr lvl="1"/>
            <a:r>
              <a:rPr lang="en-GB" dirty="0"/>
              <a:t>RMS</a:t>
            </a:r>
          </a:p>
          <a:p>
            <a:pPr lvl="1"/>
            <a:r>
              <a:rPr lang="en-GB" dirty="0"/>
              <a:t>Zero-crossings</a:t>
            </a:r>
          </a:p>
          <a:p>
            <a:pPr lvl="1"/>
            <a:r>
              <a:rPr lang="en-GB" dirty="0" err="1"/>
              <a:t>Histograma</a:t>
            </a:r>
            <a:r>
              <a:rPr lang="en-GB" dirty="0"/>
              <a:t> (bins = 10)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70FF57-1CB0-4EFA-A55D-8E79EF38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MFCCs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1F1A0-622B-4535-82BE-767A27A34C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Espetro</a:t>
            </a:r>
            <a:r>
              <a:rPr lang="en-GB" dirty="0"/>
              <a:t> de MFCCs </a:t>
            </a:r>
            <a:r>
              <a:rPr lang="en-GB" dirty="0" err="1"/>
              <a:t>extraído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eixo</a:t>
            </a:r>
            <a:r>
              <a:rPr lang="en-GB" dirty="0"/>
              <a:t> </a:t>
            </a:r>
            <a:r>
              <a:rPr lang="en-GB" dirty="0" err="1"/>
              <a:t>x,y,z</a:t>
            </a:r>
            <a:r>
              <a:rPr lang="en-GB" dirty="0"/>
              <a:t> e magnitude do </a:t>
            </a:r>
            <a:r>
              <a:rPr lang="en-GB" dirty="0" err="1"/>
              <a:t>acelerómetro</a:t>
            </a:r>
            <a:r>
              <a:rPr lang="en-GB" dirty="0"/>
              <a:t> e </a:t>
            </a:r>
            <a:r>
              <a:rPr lang="en-GB" dirty="0" err="1"/>
              <a:t>giroscópio</a:t>
            </a:r>
            <a:r>
              <a:rPr lang="en-GB" dirty="0"/>
              <a:t> (518 features)</a:t>
            </a:r>
          </a:p>
          <a:p>
            <a:pPr lvl="1"/>
            <a:r>
              <a:rPr lang="en-GB" dirty="0" err="1"/>
              <a:t>Processamento</a:t>
            </a:r>
            <a:r>
              <a:rPr lang="en-GB" dirty="0"/>
              <a:t> de Voz</a:t>
            </a:r>
          </a:p>
          <a:p>
            <a:pPr lvl="1"/>
            <a:r>
              <a:rPr lang="en-GB" dirty="0" err="1"/>
              <a:t>Janelas</a:t>
            </a:r>
            <a:r>
              <a:rPr lang="en-GB" dirty="0"/>
              <a:t> de 1,5s, </a:t>
            </a:r>
            <a:r>
              <a:rPr lang="en-GB" dirty="0" err="1"/>
              <a:t>sem</a:t>
            </a:r>
            <a:r>
              <a:rPr lang="en-GB" dirty="0"/>
              <a:t> overlap</a:t>
            </a:r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74F45B-8945-4A37-A9A6-1DFEE26E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67" y="4505848"/>
            <a:ext cx="4479182" cy="1828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E0C7A2-BCF7-4991-B46D-B260ADC4D9A8}"/>
              </a:ext>
            </a:extLst>
          </p:cNvPr>
          <p:cNvSpPr txBox="1"/>
          <p:nvPr/>
        </p:nvSpPr>
        <p:spPr>
          <a:xfrm>
            <a:off x="6607832" y="6384983"/>
            <a:ext cx="44541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Filtros</a:t>
            </a:r>
            <a:r>
              <a:rPr lang="en-GB" dirty="0"/>
              <a:t> </a:t>
            </a:r>
            <a:r>
              <a:rPr lang="en-GB" dirty="0" err="1"/>
              <a:t>triangulares</a:t>
            </a:r>
            <a:r>
              <a:rPr lang="en-GB" dirty="0"/>
              <a:t> para MFCC</a:t>
            </a:r>
          </a:p>
        </p:txBody>
      </p:sp>
    </p:spTree>
    <p:extLst>
      <p:ext uri="{BB962C8B-B14F-4D97-AF65-F5344CB8AC3E}">
        <p14:creationId xmlns:p14="http://schemas.microsoft.com/office/powerpoint/2010/main" val="169644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1252-E511-4C09-93AB-2BAECF9C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Seleção</a:t>
            </a:r>
            <a:r>
              <a:rPr lang="en-GB" dirty="0"/>
              <a:t> de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689B-E209-41E3-B700-61667D9C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 Scaling</a:t>
            </a:r>
          </a:p>
          <a:p>
            <a:r>
              <a:rPr lang="en-GB" dirty="0"/>
              <a:t>Mutual Info Score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67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F677-6861-4430-A5A4-79AC2F0A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Scaling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7F602-0501-4B34-88D5-30D5D51FC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StandardScaler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C0AC-6D60-4132-869C-66546F0A35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Normaliza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feature para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média</a:t>
            </a:r>
            <a:r>
              <a:rPr lang="en-GB" dirty="0"/>
              <a:t> 0 e </a:t>
            </a:r>
            <a:r>
              <a:rPr lang="en-GB" dirty="0" err="1"/>
              <a:t>desvio-padrão</a:t>
            </a:r>
            <a:r>
              <a:rPr lang="en-GB" dirty="0"/>
              <a:t> 1</a:t>
            </a:r>
          </a:p>
          <a:p>
            <a:pPr lvl="1"/>
            <a:r>
              <a:rPr lang="en-GB" dirty="0" err="1"/>
              <a:t>Frequentemente</a:t>
            </a:r>
            <a:r>
              <a:rPr lang="en-GB" dirty="0"/>
              <a:t> </a:t>
            </a:r>
            <a:r>
              <a:rPr lang="en-GB" dirty="0" err="1"/>
              <a:t>usada</a:t>
            </a:r>
          </a:p>
          <a:p>
            <a:pPr lvl="1"/>
            <a:r>
              <a:rPr lang="en-GB" dirty="0"/>
              <a:t>Outliers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enviesamento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média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01B9C5-7A09-4B43-B7C2-E4561415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RobustScaler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D96FD-CF78-4877-951C-22D8B088B2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Normaliza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feature de </a:t>
            </a:r>
            <a:r>
              <a:rPr lang="en-GB" dirty="0" err="1"/>
              <a:t>acordo</a:t>
            </a:r>
            <a:r>
              <a:rPr lang="en-GB" dirty="0"/>
              <a:t> com 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mediana</a:t>
            </a:r>
            <a:r>
              <a:rPr lang="en-GB" dirty="0"/>
              <a:t> e amplitude </a:t>
            </a:r>
            <a:r>
              <a:rPr lang="en-GB" dirty="0" err="1"/>
              <a:t>interquartil</a:t>
            </a:r>
          </a:p>
          <a:p>
            <a:pPr lvl="1"/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robusta</a:t>
            </a:r>
            <a:r>
              <a:rPr lang="en-GB" dirty="0"/>
              <a:t> a outliers</a:t>
            </a:r>
          </a:p>
          <a:p>
            <a:pPr lvl="1"/>
            <a:endParaRPr lang="en-GB" dirty="0"/>
          </a:p>
          <a:p>
            <a:r>
              <a:rPr lang="en-GB" dirty="0" err="1"/>
              <a:t>Pré-processamento</a:t>
            </a:r>
            <a:r>
              <a:rPr lang="en-GB" dirty="0"/>
              <a:t> </a:t>
            </a:r>
            <a:r>
              <a:rPr lang="en-GB" dirty="0" err="1"/>
              <a:t>escolhido</a:t>
            </a:r>
          </a:p>
          <a:p>
            <a:pPr lvl="1"/>
            <a:r>
              <a:rPr lang="en-GB" dirty="0"/>
              <a:t>Alta </a:t>
            </a:r>
            <a:r>
              <a:rPr lang="en-GB" dirty="0" err="1"/>
              <a:t>variabilidade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features da </a:t>
            </a:r>
            <a:r>
              <a:rPr lang="en-GB" dirty="0" err="1"/>
              <a:t>passada</a:t>
            </a:r>
            <a:r>
              <a:rPr lang="en-GB" dirty="0"/>
              <a:t> para um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utilizador</a:t>
            </a:r>
            <a:r>
              <a:rPr lang="en-GB" dirty="0"/>
              <a:t>, </a:t>
            </a:r>
            <a:r>
              <a:rPr lang="en-GB" dirty="0" err="1"/>
              <a:t>devido</a:t>
            </a:r>
            <a:r>
              <a:rPr lang="en-GB" dirty="0"/>
              <a:t> a outliers</a:t>
            </a:r>
          </a:p>
        </p:txBody>
      </p:sp>
    </p:spTree>
    <p:extLst>
      <p:ext uri="{BB962C8B-B14F-4D97-AF65-F5344CB8AC3E}">
        <p14:creationId xmlns:p14="http://schemas.microsoft.com/office/powerpoint/2010/main" val="395777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E6F6-E2E2-486A-8349-18B7DB35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Mutual Information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FB2536-D06E-422B-824C-FBFDACEAB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Quantifica</a:t>
            </a:r>
            <a:r>
              <a:rPr lang="en-US" dirty="0"/>
              <a:t> </a:t>
            </a:r>
            <a:r>
              <a:rPr lang="en-US" err="1"/>
              <a:t>informação</a:t>
            </a:r>
            <a:r>
              <a:rPr lang="en-US" dirty="0"/>
              <a:t> que se </a:t>
            </a:r>
            <a:r>
              <a:rPr lang="en-US" err="1"/>
              <a:t>pode</a:t>
            </a:r>
            <a:r>
              <a:rPr lang="en-US" dirty="0"/>
              <a:t> </a:t>
            </a:r>
            <a:r>
              <a:rPr lang="en-US" err="1"/>
              <a:t>obter</a:t>
            </a:r>
            <a:r>
              <a:rPr lang="en-US" dirty="0"/>
              <a:t> </a:t>
            </a:r>
            <a:r>
              <a:rPr lang="en-US" err="1"/>
              <a:t>sobre</a:t>
            </a:r>
            <a:r>
              <a:rPr lang="en-US" dirty="0"/>
              <a:t> </a:t>
            </a:r>
            <a:r>
              <a:rPr lang="en-US" err="1"/>
              <a:t>uma</a:t>
            </a:r>
            <a:r>
              <a:rPr lang="en-US" dirty="0"/>
              <a:t> </a:t>
            </a:r>
            <a:r>
              <a:rPr lang="en-US" err="1"/>
              <a:t>variável</a:t>
            </a:r>
            <a:r>
              <a:rPr lang="en-US" dirty="0"/>
              <a:t> a </a:t>
            </a:r>
            <a:r>
              <a:rPr lang="en-US" err="1"/>
              <a:t>partir</a:t>
            </a:r>
            <a:r>
              <a:rPr lang="en-US" dirty="0"/>
              <a:t> de </a:t>
            </a:r>
            <a:r>
              <a:rPr lang="en-US" err="1"/>
              <a:t>outra</a:t>
            </a:r>
          </a:p>
          <a:p>
            <a:pPr lvl="1"/>
            <a:r>
              <a:rPr lang="en-US" err="1"/>
              <a:t>Quantificar</a:t>
            </a:r>
            <a:r>
              <a:rPr lang="en-US" dirty="0"/>
              <a:t> </a:t>
            </a:r>
            <a:r>
              <a:rPr lang="en-US" err="1"/>
              <a:t>informação</a:t>
            </a:r>
            <a:r>
              <a:rPr lang="en-US" dirty="0"/>
              <a:t> </a:t>
            </a:r>
            <a:r>
              <a:rPr lang="en-US" err="1"/>
              <a:t>útil</a:t>
            </a:r>
            <a:r>
              <a:rPr lang="en-US" dirty="0"/>
              <a:t> que se </a:t>
            </a:r>
            <a:r>
              <a:rPr lang="en-US" err="1"/>
              <a:t>pode</a:t>
            </a:r>
            <a:r>
              <a:rPr lang="en-US" dirty="0"/>
              <a:t> </a:t>
            </a:r>
            <a:r>
              <a:rPr lang="en-US" err="1"/>
              <a:t>obter</a:t>
            </a:r>
            <a:r>
              <a:rPr lang="en-US" dirty="0"/>
              <a:t> de </a:t>
            </a:r>
            <a:r>
              <a:rPr lang="en-US" err="1"/>
              <a:t>uma</a:t>
            </a:r>
            <a:r>
              <a:rPr lang="en-US" dirty="0"/>
              <a:t> feature para o </a:t>
            </a:r>
            <a:r>
              <a:rPr lang="en-US" err="1"/>
              <a:t>problema</a:t>
            </a:r>
            <a:r>
              <a:rPr lang="en-US" dirty="0"/>
              <a:t> de </a:t>
            </a:r>
            <a:r>
              <a:rPr lang="en-US" err="1"/>
              <a:t>classificação</a:t>
            </a:r>
          </a:p>
          <a:p>
            <a:r>
              <a:rPr lang="en-US" dirty="0"/>
              <a:t>Features </a:t>
            </a:r>
            <a:r>
              <a:rPr lang="en-US" err="1"/>
              <a:t>ordenadas</a:t>
            </a:r>
            <a:r>
              <a:rPr lang="en-US" dirty="0"/>
              <a:t> </a:t>
            </a:r>
            <a:r>
              <a:rPr lang="en-US" err="1"/>
              <a:t>segundo</a:t>
            </a:r>
            <a:r>
              <a:rPr lang="en-US" dirty="0"/>
              <a:t> Mutual Info</a:t>
            </a:r>
          </a:p>
          <a:p>
            <a:r>
              <a:rPr lang="en-US" err="1"/>
              <a:t>Selecionam</a:t>
            </a:r>
            <a:r>
              <a:rPr lang="en-US"/>
              <a:t>-se as 45% melhores</a:t>
            </a:r>
            <a:endParaRPr lang="en-GB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3181B2-D17D-477E-BA76-4187FB9425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0CFDF-09C3-4578-94AA-A3260B65ADD0}"/>
              </a:ext>
            </a:extLst>
          </p:cNvPr>
          <p:cNvSpPr txBox="1"/>
          <p:nvPr/>
        </p:nvSpPr>
        <p:spPr>
          <a:xfrm>
            <a:off x="957530" y="5910530"/>
            <a:ext cx="4885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Mutual Information das features </a:t>
            </a:r>
            <a:r>
              <a:rPr lang="en-GB" dirty="0" err="1"/>
              <a:t>usadas</a:t>
            </a:r>
          </a:p>
        </p:txBody>
      </p:sp>
    </p:spTree>
    <p:extLst>
      <p:ext uri="{BB962C8B-B14F-4D97-AF65-F5344CB8AC3E}">
        <p14:creationId xmlns:p14="http://schemas.microsoft.com/office/powerpoint/2010/main" val="58202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077D-E0F3-4397-8DCB-62AA7560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Classificação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9C78-E13C-47D2-8A23-F8D16516C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  <a:p>
            <a:r>
              <a:rPr lang="en-GB" dirty="0"/>
              <a:t>Cross-Validation e Hyperparameter Tuning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44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613-D030-4A89-9D5F-F04DD9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FED0C9-D504-4962-AE2F-158F1932D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Classificadores</a:t>
            </a:r>
            <a:r>
              <a:rPr lang="en-GB" dirty="0"/>
              <a:t> </a:t>
            </a:r>
            <a:r>
              <a:rPr lang="en-GB" dirty="0" err="1"/>
              <a:t>testados</a:t>
            </a:r>
            <a:r>
              <a:rPr lang="en-GB" dirty="0"/>
              <a:t>:</a:t>
            </a:r>
            <a:endParaRPr lang="en-US" dirty="0"/>
          </a:p>
          <a:p>
            <a:pPr lvl="1"/>
            <a:r>
              <a:rPr lang="en-GB" dirty="0"/>
              <a:t>Naïve Bayes</a:t>
            </a:r>
            <a:endParaRPr lang="en-US" dirty="0"/>
          </a:p>
          <a:p>
            <a:pPr lvl="1"/>
            <a:r>
              <a:rPr lang="en-GB" dirty="0"/>
              <a:t>SVM</a:t>
            </a:r>
            <a:endParaRPr lang="en-US" dirty="0"/>
          </a:p>
          <a:p>
            <a:r>
              <a:rPr lang="en-GB" dirty="0"/>
              <a:t>One Vs Rest SVM</a:t>
            </a:r>
          </a:p>
          <a:p>
            <a:r>
              <a:rPr lang="en-GB" dirty="0"/>
              <a:t>SVM </a:t>
            </a:r>
            <a:r>
              <a:rPr lang="en-GB" dirty="0" err="1"/>
              <a:t>mostrou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o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classificador</a:t>
            </a:r>
          </a:p>
        </p:txBody>
      </p:sp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2C8BD8-CD65-4ECC-88F7-F10ED2B05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6803" y="2222500"/>
            <a:ext cx="3376844" cy="3638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86A520-80F5-4CF4-B40C-54C382D9C3A3}"/>
              </a:ext>
            </a:extLst>
          </p:cNvPr>
          <p:cNvSpPr txBox="1"/>
          <p:nvPr/>
        </p:nvSpPr>
        <p:spPr>
          <a:xfrm>
            <a:off x="7096662" y="6011174"/>
            <a:ext cx="33758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7091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DBE-94EA-42AF-815D-7699A229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 b="0" dirty="0"/>
              <a:t>Cross-Validation e </a:t>
            </a:r>
            <a:br>
              <a:rPr lang="en-GB" b="0" dirty="0"/>
            </a:br>
            <a:r>
              <a:rPr lang="en-GB" b="0" dirty="0"/>
              <a:t>Hyperparameter Tuning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A6AF-6E3A-47DE-A053-B84E01292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94174"/>
            <a:ext cx="5185873" cy="3638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Para </a:t>
            </a:r>
            <a:r>
              <a:rPr lang="en-GB" dirty="0" err="1"/>
              <a:t>validar</a:t>
            </a:r>
            <a:r>
              <a:rPr lang="en-GB" dirty="0"/>
              <a:t> o </a:t>
            </a:r>
            <a:r>
              <a:rPr lang="en-GB" dirty="0" err="1"/>
              <a:t>classificador</a:t>
            </a:r>
            <a:r>
              <a:rPr lang="en-GB" dirty="0"/>
              <a:t> e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hiperparâmetros</a:t>
            </a:r>
            <a:r>
              <a:rPr lang="en-GB" dirty="0"/>
              <a:t>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usada</a:t>
            </a:r>
            <a:r>
              <a:rPr lang="en-GB" dirty="0"/>
              <a:t> Grid Search Cross Validation</a:t>
            </a:r>
          </a:p>
          <a:p>
            <a:pPr lvl="1"/>
            <a:r>
              <a:rPr lang="en-GB" dirty="0"/>
              <a:t>3 folds</a:t>
            </a:r>
          </a:p>
          <a:p>
            <a:pPr lvl="1"/>
            <a:r>
              <a:rPr lang="en-GB" dirty="0" err="1"/>
              <a:t>Ajuste</a:t>
            </a:r>
            <a:r>
              <a:rPr lang="en-GB" dirty="0"/>
              <a:t> da </a:t>
            </a:r>
            <a:r>
              <a:rPr lang="en-GB" dirty="0" err="1"/>
              <a:t>percentagem</a:t>
            </a:r>
            <a:r>
              <a:rPr lang="en-GB" dirty="0"/>
              <a:t> de features a </a:t>
            </a:r>
            <a:r>
              <a:rPr lang="en-GB" dirty="0" err="1"/>
              <a:t>selecionar</a:t>
            </a:r>
            <a:r>
              <a:rPr lang="en-GB" dirty="0"/>
              <a:t> pela </a:t>
            </a:r>
            <a:r>
              <a:rPr lang="en-GB" dirty="0" err="1"/>
              <a:t>sua</a:t>
            </a:r>
            <a:r>
              <a:rPr lang="en-GB" dirty="0"/>
              <a:t> Mutual Information</a:t>
            </a:r>
          </a:p>
          <a:p>
            <a:pPr lvl="1"/>
            <a:r>
              <a:rPr lang="en-GB" dirty="0" err="1"/>
              <a:t>Ajuste</a:t>
            </a:r>
            <a:r>
              <a:rPr lang="en-GB" dirty="0"/>
              <a:t> de C e gamma da SVM </a:t>
            </a:r>
          </a:p>
          <a:p>
            <a:r>
              <a:rPr lang="en-GB" dirty="0" err="1"/>
              <a:t>Melhores</a:t>
            </a:r>
            <a:r>
              <a:rPr lang="en-GB" dirty="0"/>
              <a:t> </a:t>
            </a:r>
            <a:r>
              <a:rPr lang="en-GB" dirty="0" err="1"/>
              <a:t>parâmetros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Percentagem</a:t>
            </a:r>
            <a:r>
              <a:rPr lang="en-GB" dirty="0"/>
              <a:t> = 45%</a:t>
            </a:r>
          </a:p>
          <a:p>
            <a:pPr lvl="1"/>
            <a:r>
              <a:rPr lang="en-GB" dirty="0"/>
              <a:t>C = 10</a:t>
            </a:r>
          </a:p>
          <a:p>
            <a:pPr lvl="1"/>
            <a:r>
              <a:rPr lang="en-GB" dirty="0"/>
              <a:t>gamma = 0.001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F06497-D778-4382-BDCA-D95027FF2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002915"/>
            <a:ext cx="5194300" cy="2077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3611D3-3C95-4794-B0CF-C9BA7583821A}"/>
              </a:ext>
            </a:extLst>
          </p:cNvPr>
          <p:cNvSpPr txBox="1"/>
          <p:nvPr/>
        </p:nvSpPr>
        <p:spPr>
          <a:xfrm>
            <a:off x="6190890" y="5234795"/>
            <a:ext cx="52017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Cross Validation, com 5 folds</a:t>
            </a:r>
          </a:p>
        </p:txBody>
      </p:sp>
    </p:spTree>
    <p:extLst>
      <p:ext uri="{BB962C8B-B14F-4D97-AF65-F5344CB8AC3E}">
        <p14:creationId xmlns:p14="http://schemas.microsoft.com/office/powerpoint/2010/main" val="8580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4B715-A981-4D41-BC55-E8A1B72FD9CC}"/>
              </a:ext>
            </a:extLst>
          </p:cNvPr>
          <p:cNvSpPr txBox="1"/>
          <p:nvPr/>
        </p:nvSpPr>
        <p:spPr>
          <a:xfrm>
            <a:off x="1000665" y="1346087"/>
            <a:ext cx="4212464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b="1" dirty="0"/>
              <a:t>Introdução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pt-PT" dirty="0"/>
              <a:t>Descrição do Desafio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Descrição do </a:t>
            </a:r>
            <a:r>
              <a:rPr lang="pt-PT" dirty="0" err="1"/>
              <a:t>Dataset</a:t>
            </a:r>
          </a:p>
          <a:p>
            <a:pPr lvl="1"/>
            <a:endParaRPr lang="pt-PT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Pré-processamento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Interpolação Linear</a:t>
            </a:r>
            <a:endParaRPr lang="pt-PT" b="1" dirty="0"/>
          </a:p>
          <a:p>
            <a:endParaRPr lang="pt-PT" b="1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Deteção de caminhada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STFT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Clustering</a:t>
            </a:r>
            <a:r>
              <a:rPr lang="pt-PT" dirty="0"/>
              <a:t> com K-</a:t>
            </a:r>
            <a:r>
              <a:rPr lang="pt-PT" dirty="0" err="1"/>
              <a:t>means</a:t>
            </a:r>
          </a:p>
          <a:p>
            <a:pPr lvl="1"/>
            <a:endParaRPr lang="pt-PT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Extração de </a:t>
            </a:r>
            <a:r>
              <a:rPr lang="pt-PT" b="1" dirty="0" err="1"/>
              <a:t>Features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Windowing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Features</a:t>
            </a:r>
            <a:r>
              <a:rPr lang="pt-PT" dirty="0"/>
              <a:t> estatísticas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MFCCs</a:t>
            </a:r>
          </a:p>
          <a:p>
            <a:pPr marL="742950" lvl="1" indent="-285750">
              <a:buFont typeface="Arial"/>
              <a:buChar char="•"/>
            </a:pPr>
            <a:endParaRPr lang="pt-P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F76AC-BC8B-4255-96D1-74F5D434D6B5}"/>
              </a:ext>
            </a:extLst>
          </p:cNvPr>
          <p:cNvSpPr txBox="1"/>
          <p:nvPr/>
        </p:nvSpPr>
        <p:spPr>
          <a:xfrm>
            <a:off x="7220002" y="1575631"/>
            <a:ext cx="3896163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b="1" dirty="0" err="1"/>
              <a:t>Seleção</a:t>
            </a:r>
            <a:r>
              <a:rPr lang="en-GB" b="1" dirty="0"/>
              <a:t> de Features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Mutual Info Score</a:t>
            </a:r>
            <a:endParaRPr lang="en-US" dirty="0"/>
          </a:p>
          <a:p>
            <a:pPr marL="742950" lvl="1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Classificação</a:t>
            </a:r>
            <a:endParaRPr lang="en-US" dirty="0" err="1"/>
          </a:p>
          <a:p>
            <a:pPr marL="742950" lvl="1" indent="-285750">
              <a:buChar char="•"/>
            </a:pPr>
            <a:r>
              <a:rPr lang="en-GB" dirty="0"/>
              <a:t>SVM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Cross-Validation e Hyperparameter Tuning</a:t>
            </a:r>
            <a:endParaRPr lang="en-US" dirty="0"/>
          </a:p>
          <a:p>
            <a:pPr lvl="1"/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Resultados</a:t>
            </a:r>
            <a:endParaRPr lang="en-US" dirty="0" err="1"/>
          </a:p>
          <a:p>
            <a:pPr marL="742950" lvl="1" indent="-285750">
              <a:buChar char="•"/>
            </a:pPr>
            <a:r>
              <a:rPr lang="en-GB" dirty="0"/>
              <a:t>Train Set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Test Set</a:t>
            </a:r>
            <a:endParaRPr lang="en-US" dirty="0"/>
          </a:p>
          <a:p>
            <a:pPr lvl="1"/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Conclusões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29437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31CA-C134-4BD8-8C4F-85129527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DEC96-5A47-4D3B-9F6C-90C6E0119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Train Set</a:t>
            </a:r>
          </a:p>
          <a:p>
            <a:r>
              <a:rPr lang="en-GB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45969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01C-CCD0-448B-B739-F94FA2D5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 Set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170651-4B86-4CB8-9FF4-7B63F8CEAE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58F68E-8982-4198-BD76-2052D0C02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63971" y="2222287"/>
            <a:ext cx="3041472" cy="3638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BBFC3-7832-4453-B383-E26679D58CEA}"/>
              </a:ext>
            </a:extLst>
          </p:cNvPr>
          <p:cNvSpPr txBox="1"/>
          <p:nvPr/>
        </p:nvSpPr>
        <p:spPr>
          <a:xfrm>
            <a:off x="7269190" y="6039930"/>
            <a:ext cx="30451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Classification Report (accuracy = 95.9%)</a:t>
            </a:r>
          </a:p>
        </p:txBody>
      </p:sp>
    </p:spTree>
    <p:extLst>
      <p:ext uri="{BB962C8B-B14F-4D97-AF65-F5344CB8AC3E}">
        <p14:creationId xmlns:p14="http://schemas.microsoft.com/office/powerpoint/2010/main" val="28948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16EC-25F7-470B-B9D8-489B3E7D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504890E-304B-4026-8A9F-2AE08E2B4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3834" r="296" b="10277"/>
          <a:stretch/>
        </p:blipFill>
        <p:spPr>
          <a:xfrm>
            <a:off x="985807" y="2725494"/>
            <a:ext cx="4837333" cy="27614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4E18-8A95-4EF4-B0BB-7973B412DA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sessão</a:t>
            </a:r>
            <a:r>
              <a:rPr lang="en-GB" dirty="0"/>
              <a:t> é </a:t>
            </a:r>
            <a:r>
              <a:rPr lang="en-GB" dirty="0" err="1"/>
              <a:t>sujeita</a:t>
            </a:r>
            <a:r>
              <a:rPr lang="en-GB" dirty="0"/>
              <a:t> à </a:t>
            </a:r>
            <a:r>
              <a:rPr lang="en-GB" dirty="0" err="1"/>
              <a:t>mesma</a:t>
            </a:r>
            <a:r>
              <a:rPr lang="en-GB" dirty="0"/>
              <a:t> pipeline</a:t>
            </a:r>
          </a:p>
          <a:p>
            <a:r>
              <a:rPr lang="en-GB" dirty="0" err="1"/>
              <a:t>Previsões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janela</a:t>
            </a:r>
          </a:p>
          <a:p>
            <a:r>
              <a:rPr lang="en-GB" dirty="0" err="1"/>
              <a:t>Probabilidades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multiplicadas</a:t>
            </a:r>
            <a:r>
              <a:rPr lang="en-GB" dirty="0"/>
              <a:t> e </a:t>
            </a:r>
            <a:r>
              <a:rPr lang="en-GB" dirty="0" err="1"/>
              <a:t>normalizadas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40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20C098-2074-4B1F-944C-3A84147C14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3" t="4051" r="716" b="506"/>
          <a:stretch/>
        </p:blipFill>
        <p:spPr>
          <a:xfrm>
            <a:off x="1049545" y="704490"/>
            <a:ext cx="9942378" cy="54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5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F5AD-7FA1-42FD-9BA1-4E42BEC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5049-4B22-46F1-8B79-D9F12E0D4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2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B6E1-7F03-41DD-BD1C-997E4B9A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A7E2-A7CC-41CB-AED9-2514546C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importantes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as do </a:t>
            </a:r>
            <a:r>
              <a:rPr lang="en-GB" dirty="0" err="1"/>
              <a:t>eixo</a:t>
            </a:r>
            <a:r>
              <a:rPr lang="en-GB" dirty="0"/>
              <a:t> x dos </a:t>
            </a:r>
            <a:r>
              <a:rPr lang="en-GB" dirty="0" err="1"/>
              <a:t>sensores</a:t>
            </a:r>
          </a:p>
          <a:p>
            <a:r>
              <a:rPr lang="en-GB" dirty="0" err="1"/>
              <a:t>Acelerómetro</a:t>
            </a:r>
            <a:r>
              <a:rPr lang="en-GB" dirty="0"/>
              <a:t> </a:t>
            </a:r>
            <a:r>
              <a:rPr lang="en-GB" dirty="0" err="1"/>
              <a:t>apresenta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informação</a:t>
            </a:r>
          </a:p>
          <a:p>
            <a:r>
              <a:rPr lang="en-GB" dirty="0"/>
              <a:t>Features </a:t>
            </a:r>
            <a:r>
              <a:rPr lang="en-GB" dirty="0" err="1"/>
              <a:t>estatísticas</a:t>
            </a:r>
            <a:r>
              <a:rPr lang="en-GB" dirty="0"/>
              <a:t> simples, </a:t>
            </a:r>
            <a:r>
              <a:rPr lang="en-GB" dirty="0" err="1"/>
              <a:t>como</a:t>
            </a:r>
            <a:r>
              <a:rPr lang="en-GB" dirty="0"/>
              <a:t> a </a:t>
            </a:r>
            <a:r>
              <a:rPr lang="en-GB" dirty="0" err="1"/>
              <a:t>média</a:t>
            </a:r>
            <a:r>
              <a:rPr lang="en-GB" dirty="0"/>
              <a:t>,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suficientes</a:t>
            </a:r>
            <a:r>
              <a:rPr lang="en-GB" dirty="0"/>
              <a:t> para </a:t>
            </a:r>
            <a:r>
              <a:rPr lang="en-GB" dirty="0" err="1"/>
              <a:t>classificação</a:t>
            </a:r>
          </a:p>
          <a:p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períodos</a:t>
            </a:r>
            <a:r>
              <a:rPr lang="en-GB" dirty="0"/>
              <a:t> de </a:t>
            </a:r>
            <a:r>
              <a:rPr lang="en-GB" dirty="0" err="1"/>
              <a:t>marcha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melhorado</a:t>
            </a:r>
          </a:p>
          <a:p>
            <a:pPr lvl="1"/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supervisionado</a:t>
            </a:r>
            <a:r>
              <a:rPr lang="en-GB" dirty="0"/>
              <a:t> </a:t>
            </a:r>
            <a:r>
              <a:rPr lang="en-GB" dirty="0" err="1"/>
              <a:t>p.e.</a:t>
            </a:r>
          </a:p>
        </p:txBody>
      </p:sp>
    </p:spTree>
    <p:extLst>
      <p:ext uri="{BB962C8B-B14F-4D97-AF65-F5344CB8AC3E}">
        <p14:creationId xmlns:p14="http://schemas.microsoft.com/office/powerpoint/2010/main" val="161797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B65E-4954-4012-A1E5-B10808A0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Bibliografia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5694-8DE4-4DE6-9BAA-7BB2AB81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Brajdic</a:t>
            </a:r>
            <a:r>
              <a:rPr lang="en-GB" dirty="0"/>
              <a:t>, Agata, and Robert Harle. "Walk detection and step counting on unconstrained smartphones." Proceedings of the 2013 ACM international joint conference on Pervasive and ubiquitous computing. ACM, 2013.</a:t>
            </a:r>
          </a:p>
          <a:p>
            <a:r>
              <a:rPr lang="en-GB" dirty="0"/>
              <a:t>Nickel, Claudia, Tobias </a:t>
            </a:r>
            <a:r>
              <a:rPr lang="en-GB" dirty="0" err="1"/>
              <a:t>Wirtl</a:t>
            </a:r>
            <a:r>
              <a:rPr lang="en-GB" dirty="0"/>
              <a:t>, and Christoph Busch. "Authentication of smartphone users based on the way they walk using k-</a:t>
            </a:r>
            <a:r>
              <a:rPr lang="en-GB" dirty="0" err="1"/>
              <a:t>nn</a:t>
            </a:r>
            <a:r>
              <a:rPr lang="en-GB" dirty="0"/>
              <a:t> algorithm." Intelligent Information Hiding and Multimedia Signal Processing (IIH-MSP), 2012 Eighth International Conference on. IEEE, 2012.</a:t>
            </a:r>
          </a:p>
          <a:p>
            <a:r>
              <a:rPr lang="en-GB" dirty="0" err="1"/>
              <a:t>Derawi</a:t>
            </a:r>
            <a:r>
              <a:rPr lang="en-GB" dirty="0"/>
              <a:t>, Mohammad Omar, et al. "Unobtrusive user-authentication on mobile phones using biometric gait recognition." Intelligent Information Hiding and Multimedia Signal Processing (IIH-MSP), 2010 Sixth International Conference on. IEEE, 2010.</a:t>
            </a:r>
          </a:p>
        </p:txBody>
      </p:sp>
    </p:spTree>
    <p:extLst>
      <p:ext uri="{BB962C8B-B14F-4D97-AF65-F5344CB8AC3E}">
        <p14:creationId xmlns:p14="http://schemas.microsoft.com/office/powerpoint/2010/main" val="337932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59F07F-5EDB-4AF1-8039-F8DE1B8505B7}"/>
              </a:ext>
            </a:extLst>
          </p:cNvPr>
          <p:cNvSpPr txBox="1"/>
          <p:nvPr/>
        </p:nvSpPr>
        <p:spPr>
          <a:xfrm>
            <a:off x="23005" y="3063815"/>
            <a:ext cx="1216036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dirty="0" err="1"/>
              <a:t>Obrigado</a:t>
            </a:r>
            <a:r>
              <a:rPr lang="en-GB" sz="3600" dirty="0"/>
              <a:t> Pela </a:t>
            </a:r>
            <a:r>
              <a:rPr lang="en-GB" sz="3600" dirty="0" err="1"/>
              <a:t>Atenção</a:t>
            </a:r>
            <a:r>
              <a:rPr lang="en-GB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47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E3AA-EE45-4298-9F91-78AC7C8C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184B-18A8-4501-9A95-B7C08666E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</a:t>
            </a:r>
            <a:r>
              <a:rPr lang="en-GB" dirty="0" err="1"/>
              <a:t>Desafio</a:t>
            </a:r>
            <a:endParaRPr lang="en-US" dirty="0" err="1"/>
          </a:p>
          <a:p>
            <a:r>
              <a:rPr lang="en-GB" dirty="0" err="1"/>
              <a:t>Descrição</a:t>
            </a:r>
            <a:r>
              <a:rPr lang="en-GB" dirty="0"/>
              <a:t> do Dataset</a:t>
            </a:r>
          </a:p>
        </p:txBody>
      </p:sp>
    </p:spTree>
    <p:extLst>
      <p:ext uri="{BB962C8B-B14F-4D97-AF65-F5344CB8AC3E}">
        <p14:creationId xmlns:p14="http://schemas.microsoft.com/office/powerpoint/2010/main" val="31890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B84F-808C-4AF8-89AC-428B13D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</a:t>
            </a:r>
            <a:r>
              <a:rPr lang="en-GB" dirty="0" err="1"/>
              <a:t>Desafio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83F-72DD-47F9-B719-B0DCD7855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err="1"/>
              <a:t>Identificação</a:t>
            </a:r>
            <a:r>
              <a:rPr lang="en-GB" dirty="0"/>
              <a:t> de </a:t>
            </a:r>
            <a:r>
              <a:rPr lang="en-GB" dirty="0" err="1"/>
              <a:t>utilizadores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dados de smartphone</a:t>
            </a:r>
          </a:p>
          <a:p>
            <a:pPr lvl="1"/>
            <a:r>
              <a:rPr lang="en-GB" dirty="0" err="1"/>
              <a:t>Acelerómetro</a:t>
            </a:r>
            <a:r>
              <a:rPr lang="en-GB" dirty="0"/>
              <a:t>, </a:t>
            </a:r>
            <a:r>
              <a:rPr lang="en-GB" dirty="0" err="1"/>
              <a:t>Giroscópio</a:t>
            </a:r>
            <a:r>
              <a:rPr lang="en-GB" dirty="0"/>
              <a:t> e </a:t>
            </a:r>
            <a:r>
              <a:rPr lang="en-GB" dirty="0" err="1"/>
              <a:t>Magnetómetro</a:t>
            </a:r>
          </a:p>
          <a:p>
            <a:r>
              <a:rPr lang="en-GB" dirty="0" err="1"/>
              <a:t>Identificação</a:t>
            </a:r>
            <a:r>
              <a:rPr lang="en-GB" dirty="0"/>
              <a:t> de </a:t>
            </a:r>
            <a:r>
              <a:rPr lang="en-GB" dirty="0" err="1"/>
              <a:t>períodos</a:t>
            </a:r>
            <a:r>
              <a:rPr lang="en-GB" dirty="0"/>
              <a:t> de </a:t>
            </a:r>
            <a:r>
              <a:rPr lang="en-GB" dirty="0" err="1"/>
              <a:t>marcha</a:t>
            </a:r>
          </a:p>
          <a:p>
            <a:r>
              <a:rPr lang="en-GB" dirty="0" err="1"/>
              <a:t>Extração</a:t>
            </a:r>
            <a:r>
              <a:rPr lang="en-GB" dirty="0"/>
              <a:t> de </a:t>
            </a:r>
            <a:r>
              <a:rPr lang="en-GB" dirty="0" err="1"/>
              <a:t>caraterísticas</a:t>
            </a:r>
            <a:r>
              <a:rPr lang="en-GB" dirty="0"/>
              <a:t> de </a:t>
            </a:r>
            <a:r>
              <a:rPr lang="en-GB" dirty="0" err="1"/>
              <a:t>passada</a:t>
            </a:r>
          </a:p>
          <a:p>
            <a:r>
              <a:rPr lang="en-GB" dirty="0" err="1"/>
              <a:t>Classificação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2B4D2E4E-54BA-4D2D-B087-CB424D4244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582620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18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458-7BA3-4A32-AB17-E78FAFA7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3351-DD0F-4067-948B-EF105651E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26 </a:t>
            </a:r>
            <a:r>
              <a:rPr lang="en-GB" dirty="0" err="1"/>
              <a:t>utilizadores</a:t>
            </a:r>
          </a:p>
          <a:p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sessões</a:t>
            </a:r>
            <a:r>
              <a:rPr lang="en-GB" dirty="0"/>
              <a:t> </a:t>
            </a:r>
            <a:r>
              <a:rPr lang="en-GB" dirty="0" err="1"/>
              <a:t>variável</a:t>
            </a:r>
          </a:p>
          <a:p>
            <a:r>
              <a:rPr lang="en-GB" dirty="0" err="1"/>
              <a:t>Duração</a:t>
            </a:r>
            <a:r>
              <a:rPr lang="en-GB" dirty="0"/>
              <a:t> das </a:t>
            </a:r>
            <a:r>
              <a:rPr lang="en-GB" dirty="0" err="1"/>
              <a:t>sessões</a:t>
            </a:r>
            <a:r>
              <a:rPr lang="en-GB" dirty="0"/>
              <a:t> </a:t>
            </a:r>
            <a:r>
              <a:rPr lang="en-GB" dirty="0" err="1"/>
              <a:t>variável</a:t>
            </a:r>
          </a:p>
          <a:p>
            <a:r>
              <a:rPr lang="en-GB" dirty="0" err="1"/>
              <a:t>Utilização</a:t>
            </a:r>
            <a:r>
              <a:rPr lang="en-GB" dirty="0"/>
              <a:t> natural do smartphone</a:t>
            </a:r>
          </a:p>
          <a:p>
            <a:r>
              <a:rPr lang="en-GB" dirty="0"/>
              <a:t>Dataset de teste:</a:t>
            </a:r>
          </a:p>
          <a:p>
            <a:pPr lvl="1"/>
            <a:r>
              <a:rPr lang="en-GB" dirty="0"/>
              <a:t>10 </a:t>
            </a:r>
            <a:r>
              <a:rPr lang="en-GB" dirty="0" err="1"/>
              <a:t>sessões</a:t>
            </a:r>
            <a:r>
              <a:rPr lang="en-GB" dirty="0"/>
              <a:t> de um </a:t>
            </a:r>
            <a:r>
              <a:rPr lang="en-GB" dirty="0" err="1"/>
              <a:t>só</a:t>
            </a:r>
            <a:r>
              <a:rPr lang="en-GB" dirty="0"/>
              <a:t> </a:t>
            </a:r>
            <a:r>
              <a:rPr lang="en-GB" dirty="0" err="1"/>
              <a:t>utilizador</a:t>
            </a:r>
          </a:p>
        </p:txBody>
      </p:sp>
      <p:pic>
        <p:nvPicPr>
          <p:cNvPr id="6" name="Picture 6" descr="Gráfico de sessão registada">
            <a:extLst>
              <a:ext uri="{FF2B5EF4-FFF2-40B4-BE49-F238E27FC236}">
                <a16:creationId xmlns:a16="http://schemas.microsoft.com/office/drawing/2014/main" id="{334E7B73-BB96-4AB3-82F6-D295DA636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864" y="2222287"/>
            <a:ext cx="4851685" cy="3638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811E4-D87B-46D9-B2D9-00A955847A57}"/>
              </a:ext>
            </a:extLst>
          </p:cNvPr>
          <p:cNvSpPr txBox="1"/>
          <p:nvPr/>
        </p:nvSpPr>
        <p:spPr>
          <a:xfrm>
            <a:off x="6334665" y="5953662"/>
            <a:ext cx="48998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Leituras</a:t>
            </a:r>
            <a:r>
              <a:rPr lang="en-GB" dirty="0"/>
              <a:t> dos </a:t>
            </a:r>
            <a:r>
              <a:rPr lang="en-GB" dirty="0" err="1"/>
              <a:t>sensores</a:t>
            </a:r>
            <a:r>
              <a:rPr lang="en-GB" dirty="0"/>
              <a:t> para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sessão</a:t>
            </a:r>
          </a:p>
        </p:txBody>
      </p:sp>
    </p:spTree>
    <p:extLst>
      <p:ext uri="{BB962C8B-B14F-4D97-AF65-F5344CB8AC3E}">
        <p14:creationId xmlns:p14="http://schemas.microsoft.com/office/powerpoint/2010/main" val="19275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772C-B09C-471F-A92B-77C86B9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Pré-Processamento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4618-0416-45B0-BD3E-7155D46AF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Interpolação</a:t>
            </a:r>
            <a:r>
              <a:rPr lang="en-GB" dirty="0"/>
              <a:t>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389F-A147-4D6D-B3F2-9AAD38F7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Interpolação</a:t>
            </a:r>
            <a:r>
              <a:rPr lang="en-GB" dirty="0"/>
              <a:t> Linear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A1D6E-082A-47F9-B442-2A3E2E7A2A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Normalização</a:t>
            </a:r>
            <a:r>
              <a:rPr lang="en-GB" dirty="0"/>
              <a:t> da </a:t>
            </a:r>
            <a:r>
              <a:rPr lang="en-GB" dirty="0" err="1"/>
              <a:t>frequência</a:t>
            </a:r>
            <a:r>
              <a:rPr lang="en-GB" dirty="0"/>
              <a:t> de </a:t>
            </a:r>
            <a:r>
              <a:rPr lang="en-GB" dirty="0" err="1"/>
              <a:t>amostragem</a:t>
            </a:r>
            <a:r>
              <a:rPr lang="en-GB" dirty="0"/>
              <a:t> a 100 Hz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sensores</a:t>
            </a:r>
          </a:p>
          <a:p>
            <a:pPr lvl="1"/>
            <a:r>
              <a:rPr lang="en-GB" dirty="0" err="1"/>
              <a:t>Igual</a:t>
            </a:r>
            <a:r>
              <a:rPr lang="en-GB" dirty="0"/>
              <a:t> nº de </a:t>
            </a:r>
            <a:r>
              <a:rPr lang="en-GB" dirty="0" err="1"/>
              <a:t>amostras</a:t>
            </a:r>
            <a:r>
              <a:rPr lang="en-GB" dirty="0"/>
              <a:t>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sensores</a:t>
            </a:r>
          </a:p>
          <a:p>
            <a:pPr lvl="1"/>
            <a:r>
              <a:rPr lang="en-GB" err="1"/>
              <a:t>Elimina</a:t>
            </a:r>
            <a:r>
              <a:rPr lang="en-GB" dirty="0"/>
              <a:t> </a:t>
            </a:r>
            <a:r>
              <a:rPr lang="en-GB" err="1"/>
              <a:t>flutuações</a:t>
            </a:r>
            <a:r>
              <a:rPr lang="en-GB" dirty="0"/>
              <a:t> de </a:t>
            </a:r>
            <a:r>
              <a:rPr lang="en-GB" err="1"/>
              <a:t>amostragem</a:t>
            </a:r>
            <a:r>
              <a:rPr lang="en-GB" dirty="0"/>
              <a:t> </a:t>
            </a:r>
            <a:r>
              <a:rPr lang="en-GB" err="1"/>
              <a:t>devido</a:t>
            </a:r>
            <a:r>
              <a:rPr lang="en-GB" dirty="0"/>
              <a:t> a </a:t>
            </a:r>
            <a:r>
              <a:rPr lang="en-GB" err="1"/>
              <a:t>imperfeições</a:t>
            </a:r>
            <a:r>
              <a:rPr lang="en-GB" dirty="0"/>
              <a:t> dos smartphones</a:t>
            </a:r>
          </a:p>
          <a:p>
            <a:endParaRPr lang="en-GB" dirty="0"/>
          </a:p>
        </p:txBody>
      </p:sp>
      <p:pic>
        <p:nvPicPr>
          <p:cNvPr id="12" name="Picture 1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6B3C745-9EDB-4068-8524-7D5A019FF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5950" y="2222500"/>
            <a:ext cx="3638550" cy="3638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C2DE4-4A0E-4945-A595-0DFAA8A862B1}"/>
              </a:ext>
            </a:extLst>
          </p:cNvPr>
          <p:cNvSpPr txBox="1"/>
          <p:nvPr/>
        </p:nvSpPr>
        <p:spPr>
          <a:xfrm>
            <a:off x="6967265" y="6011173"/>
            <a:ext cx="36921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Interpolação</a:t>
            </a:r>
            <a:r>
              <a:rPr lang="en-GB" dirty="0"/>
              <a:t>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F6D0-8864-4648-9476-1AA0D905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Deteção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EA93-F70A-451E-B425-D11A4168C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STFT – Short-Time Fourier Transform</a:t>
            </a:r>
            <a:endParaRPr lang="en-US" dirty="0"/>
          </a:p>
          <a:p>
            <a:r>
              <a:rPr lang="en-GB" dirty="0"/>
              <a:t>Clustering com K-means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19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A1B6-912A-4CFE-989D-F64F51B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STFT – Short-Time Fourier Transform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51338E-AA4F-42A6-82F0-11A32F3A7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97583C-9310-461F-B1A0-3117CD30D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Calculada</a:t>
            </a:r>
            <a:r>
              <a:rPr lang="en-GB" dirty="0"/>
              <a:t> a STFT da magnitude do </a:t>
            </a:r>
            <a:r>
              <a:rPr lang="en-GB" dirty="0" err="1"/>
              <a:t>giroscópio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longo</a:t>
            </a:r>
            <a:r>
              <a:rPr lang="en-GB" dirty="0"/>
              <a:t> do tempo</a:t>
            </a:r>
          </a:p>
          <a:p>
            <a:r>
              <a:rPr lang="en-GB" dirty="0" err="1"/>
              <a:t>Espetro</a:t>
            </a:r>
            <a:r>
              <a:rPr lang="en-GB" dirty="0"/>
              <a:t> de </a:t>
            </a:r>
            <a:r>
              <a:rPr lang="en-GB" dirty="0" err="1"/>
              <a:t>frequências</a:t>
            </a:r>
            <a:r>
              <a:rPr lang="en-GB" dirty="0"/>
              <a:t> </a:t>
            </a:r>
            <a:r>
              <a:rPr lang="en-GB" dirty="0" err="1"/>
              <a:t>dependente</a:t>
            </a:r>
            <a:r>
              <a:rPr lang="en-GB" dirty="0"/>
              <a:t> da </a:t>
            </a:r>
            <a:r>
              <a:rPr lang="en-GB" dirty="0" err="1"/>
              <a:t>atividade</a:t>
            </a:r>
            <a:r>
              <a:rPr lang="en-GB" dirty="0"/>
              <a:t> </a:t>
            </a:r>
            <a:r>
              <a:rPr lang="en-GB" dirty="0" err="1"/>
              <a:t>realizada</a:t>
            </a:r>
          </a:p>
          <a:p>
            <a:pPr lvl="1"/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parado</a:t>
            </a:r>
            <a:r>
              <a:rPr lang="en-GB" dirty="0"/>
              <a:t> – </a:t>
            </a:r>
            <a:r>
              <a:rPr lang="en-GB" dirty="0" err="1"/>
              <a:t>baixa</a:t>
            </a:r>
            <a:r>
              <a:rPr lang="en-GB" dirty="0"/>
              <a:t>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frequências</a:t>
            </a:r>
          </a:p>
          <a:p>
            <a:pPr lvl="1"/>
            <a:r>
              <a:rPr lang="en-GB" dirty="0" err="1"/>
              <a:t>Utilizador</a:t>
            </a:r>
            <a:r>
              <a:rPr lang="en-GB" dirty="0"/>
              <a:t> a </a:t>
            </a:r>
            <a:r>
              <a:rPr lang="en-GB" dirty="0" err="1"/>
              <a:t>andar</a:t>
            </a:r>
            <a:r>
              <a:rPr lang="en-GB" dirty="0"/>
              <a:t> –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concentrada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baixas</a:t>
            </a:r>
            <a:r>
              <a:rPr lang="en-GB" dirty="0"/>
              <a:t> </a:t>
            </a:r>
            <a:r>
              <a:rPr lang="en-GB" dirty="0" err="1"/>
              <a:t>frequências</a:t>
            </a:r>
            <a:r>
              <a:rPr lang="en-GB" dirty="0"/>
              <a:t> (&lt;7Hz)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C3371-1602-4A08-837B-FF91B8DBAE93}"/>
              </a:ext>
            </a:extLst>
          </p:cNvPr>
          <p:cNvSpPr txBox="1"/>
          <p:nvPr/>
        </p:nvSpPr>
        <p:spPr>
          <a:xfrm>
            <a:off x="957531" y="5910531"/>
            <a:ext cx="488542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418687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Quotable</vt:lpstr>
      <vt:lpstr>Desafio AGE – Bioengenharia  Soft Biometrics System for User Identification using Smartphone Gait Data</vt:lpstr>
      <vt:lpstr>PowerPoint Presentation</vt:lpstr>
      <vt:lpstr>Introdução</vt:lpstr>
      <vt:lpstr>Descrição do Desafio</vt:lpstr>
      <vt:lpstr>Descrição do Dataset</vt:lpstr>
      <vt:lpstr>Pré-Processamento</vt:lpstr>
      <vt:lpstr>Interpolação Linear</vt:lpstr>
      <vt:lpstr>Deteção de Caminhada</vt:lpstr>
      <vt:lpstr>STFT – Short-Time Fourier Transform</vt:lpstr>
      <vt:lpstr>Clustering com K-means</vt:lpstr>
      <vt:lpstr>Extração de Features</vt:lpstr>
      <vt:lpstr>Windowing</vt:lpstr>
      <vt:lpstr>Features</vt:lpstr>
      <vt:lpstr>Seleção de Features</vt:lpstr>
      <vt:lpstr>Feature Scaling</vt:lpstr>
      <vt:lpstr>Mutual Information</vt:lpstr>
      <vt:lpstr>Classificação</vt:lpstr>
      <vt:lpstr>SVM</vt:lpstr>
      <vt:lpstr>Cross-Validation e  Hyperparameter Tuning</vt:lpstr>
      <vt:lpstr>Resultados</vt:lpstr>
      <vt:lpstr>Train Set</vt:lpstr>
      <vt:lpstr>Test Set</vt:lpstr>
      <vt:lpstr>PowerPoint Presentation</vt:lpstr>
      <vt:lpstr>Conclusões</vt:lpstr>
      <vt:lpstr>Conclusões</vt:lpstr>
      <vt:lpstr>Bibliografia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</cp:revision>
  <dcterms:created xsi:type="dcterms:W3CDTF">2014-08-26T23:49:58Z</dcterms:created>
  <dcterms:modified xsi:type="dcterms:W3CDTF">2018-04-13T17:08:34Z</dcterms:modified>
</cp:coreProperties>
</file>