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82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s" id="{E75E278A-FF0E-49A4-B170-79828D63BBAD}">
          <p14:sldIdLst>
            <p14:sldId id="256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Design, Transformar, Anotação, Trabalhe em Conjunto, Diga-me" id="{B9B51309-D148-4332-87C2-07BE32FBCA3B}">
          <p14:sldIdLst/>
        </p14:section>
        <p14:section name="Saiba Mais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1" autoAdjust="0"/>
  </p:normalViewPr>
  <p:slideViewPr>
    <p:cSldViewPr snapToGrid="0">
      <p:cViewPr varScale="1">
        <p:scale>
          <a:sx n="56" d="100"/>
          <a:sy n="56" d="100"/>
        </p:scale>
        <p:origin x="402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E8EFE0-5F29-4A8F-882F-2C5E3702D946}" type="datetime1">
              <a:rPr lang="pt-BR" smtClean="0"/>
              <a:t>08/10/2025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5AE-A572-46FB-8F05-B028884B90C4}" type="datetime1">
              <a:rPr lang="pt-BR" smtClean="0"/>
              <a:pPr/>
              <a:t>08/10/2025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FFABA16-A60E-4C58-9DC9-284576B05B35}" type="datetime1">
              <a:rPr lang="pt-BR" noProof="0" smtClean="0"/>
              <a:t>08/10/2025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95CCA5C-24EB-4738-B463-0ADFEF5D3564}" type="datetime1">
              <a:rPr lang="pt-BR" noProof="0" smtClean="0"/>
              <a:t>08/10/2025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BR" sz="4800" dirty="0">
                <a:solidFill>
                  <a:schemeClr val="bg1"/>
                </a:solidFill>
              </a:rPr>
              <a:t>Bem-vindo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dirty="0">
                <a:solidFill>
                  <a:schemeClr val="bg1"/>
                </a:solidFill>
                <a:latin typeface="+mj-lt"/>
              </a:rPr>
              <a:t>Projeto Jogo</a:t>
            </a:r>
          </a:p>
        </p:txBody>
      </p:sp>
      <p:pic>
        <p:nvPicPr>
          <p:cNvPr id="4" name="Imagem 3" descr="Ícone do programa do PowerPoint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4FFAB-E3D3-0F8C-88E3-C9384BE1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91804" cy="640080"/>
          </a:xfrm>
        </p:spPr>
        <p:txBody>
          <a:bodyPr>
            <a:normAutofit/>
          </a:bodyPr>
          <a:lstStyle/>
          <a:p>
            <a:r>
              <a:rPr lang="pt-BR" dirty="0"/>
              <a:t>Efeitos Visuais e Sonoros no Jogo “Corrida no Deserto”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B111E8E-D45A-6EF1-392D-FF197F3C6EB2}"/>
              </a:ext>
            </a:extLst>
          </p:cNvPr>
          <p:cNvSpPr txBox="1"/>
          <p:nvPr/>
        </p:nvSpPr>
        <p:spPr>
          <a:xfrm>
            <a:off x="521206" y="1416510"/>
            <a:ext cx="65352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b="1" dirty="0"/>
              <a:t>1. Fumaça (Simulação de Poeira no Deserto)</a:t>
            </a:r>
          </a:p>
          <a:p>
            <a:pPr algn="just">
              <a:buNone/>
            </a:pPr>
            <a:endParaRPr lang="pt-BR" dirty="0"/>
          </a:p>
          <a:p>
            <a:pPr algn="just">
              <a:buNone/>
            </a:pPr>
            <a:r>
              <a:rPr lang="pt-BR" dirty="0"/>
              <a:t>A fumaça que aparece atrás do carro é criada usando </a:t>
            </a:r>
            <a:r>
              <a:rPr lang="pt-BR" b="1" dirty="0"/>
              <a:t>partículas</a:t>
            </a:r>
            <a:r>
              <a:rPr lang="pt-BR" dirty="0"/>
              <a:t>. Cada partícula é um pequeno círculo desenhado no </a:t>
            </a:r>
            <a:r>
              <a:rPr lang="pt-BR" dirty="0" err="1"/>
              <a:t>canvas</a:t>
            </a:r>
            <a:r>
              <a:rPr lang="pt-BR" dirty="0"/>
              <a:t>, com tamanho, cor e opacidade variando a cada quadro.</a:t>
            </a:r>
            <a:br>
              <a:rPr lang="pt-BR" dirty="0"/>
            </a:br>
            <a:r>
              <a:rPr lang="pt-BR" dirty="0"/>
              <a:t>Quando o carro se move, novas partículas são criadas e as antigas vão desaparecendo — simulando a poeira levantada pelos pneus.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E01449-C845-6881-EF99-BD02B67DD3E5}"/>
              </a:ext>
            </a:extLst>
          </p:cNvPr>
          <p:cNvSpPr txBox="1"/>
          <p:nvPr/>
        </p:nvSpPr>
        <p:spPr>
          <a:xfrm>
            <a:off x="7453222" y="1416510"/>
            <a:ext cx="448573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Conceito técnico: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Cada partícula possui propriedades como: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ourier New" panose="02070309020205020404" pitchFamily="49" charset="0"/>
              </a:rPr>
              <a:t>x, y</a:t>
            </a:r>
            <a:r>
              <a:rPr lang="pt-BR" dirty="0"/>
              <a:t> → posição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Courier New" panose="02070309020205020404" pitchFamily="49" charset="0"/>
              </a:rPr>
              <a:t>radius</a:t>
            </a:r>
            <a:r>
              <a:rPr lang="pt-BR" dirty="0"/>
              <a:t> → tamanho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ourier New" panose="02070309020205020404" pitchFamily="49" charset="0"/>
              </a:rPr>
              <a:t>alpha</a:t>
            </a:r>
            <a:r>
              <a:rPr lang="pt-BR" dirty="0"/>
              <a:t> → transparência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err="1">
                <a:latin typeface="Courier New" panose="02070309020205020404" pitchFamily="49" charset="0"/>
              </a:rPr>
              <a:t>dx</a:t>
            </a:r>
            <a:r>
              <a:rPr lang="pt-BR" dirty="0">
                <a:latin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</a:rPr>
              <a:t>dy</a:t>
            </a:r>
            <a:r>
              <a:rPr lang="pt-BR" dirty="0"/>
              <a:t> → direção e velocidade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cada quadro (</a:t>
            </a:r>
            <a:r>
              <a:rPr lang="pt-BR" dirty="0">
                <a:latin typeface="Courier New" panose="02070309020205020404" pitchFamily="49" charset="0"/>
              </a:rPr>
              <a:t>frame</a:t>
            </a:r>
            <a:r>
              <a:rPr lang="pt-BR" dirty="0"/>
              <a:t>), o código: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Atualiza a posição das partículas.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Diminui o </a:t>
            </a:r>
            <a:r>
              <a:rPr lang="pt-BR" dirty="0">
                <a:latin typeface="Courier New" panose="02070309020205020404" pitchFamily="49" charset="0"/>
              </a:rPr>
              <a:t>alpha</a:t>
            </a:r>
            <a:r>
              <a:rPr lang="pt-BR" dirty="0"/>
              <a:t> até que elas desapareçam.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Remove as partículas invisíveis da lista</a:t>
            </a:r>
          </a:p>
        </p:txBody>
      </p:sp>
    </p:spTree>
    <p:extLst>
      <p:ext uri="{BB962C8B-B14F-4D97-AF65-F5344CB8AC3E}">
        <p14:creationId xmlns:p14="http://schemas.microsoft.com/office/powerpoint/2010/main" val="110748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6B997-37AD-A4C0-B5DC-8DC50B7C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8640046" cy="640080"/>
          </a:xfrm>
        </p:spPr>
        <p:txBody>
          <a:bodyPr>
            <a:normAutofit/>
          </a:bodyPr>
          <a:lstStyle/>
          <a:p>
            <a:r>
              <a:rPr lang="pt-BR" dirty="0"/>
              <a:t>Efeitos Visuais e Sonoros no Jogo “Corrida no Deserto”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3BDFFA-5DA7-0A74-3790-E4EE09D08DFD}"/>
              </a:ext>
            </a:extLst>
          </p:cNvPr>
          <p:cNvSpPr txBox="1"/>
          <p:nvPr/>
        </p:nvSpPr>
        <p:spPr>
          <a:xfrm>
            <a:off x="651295" y="1328337"/>
            <a:ext cx="60988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Exemplo de código principal:</a:t>
            </a:r>
            <a:endParaRPr lang="pt-BR" dirty="0"/>
          </a:p>
          <a:p>
            <a:pPr rtl="0">
              <a:buNone/>
            </a:pPr>
            <a:r>
              <a:rPr lang="pt-BR" dirty="0" err="1">
                <a:latin typeface="Courier New" panose="02070309020205020404" pitchFamily="49" charset="0"/>
              </a:rPr>
              <a:t>smokeParticles.push</a:t>
            </a:r>
            <a:r>
              <a:rPr lang="pt-BR" dirty="0">
                <a:latin typeface="Courier New" panose="02070309020205020404" pitchFamily="49" charset="0"/>
              </a:rPr>
              <a:t>({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  x: </a:t>
            </a:r>
            <a:r>
              <a:rPr lang="pt-BR" dirty="0" err="1">
                <a:latin typeface="Courier New" panose="02070309020205020404" pitchFamily="49" charset="0"/>
              </a:rPr>
              <a:t>player.x</a:t>
            </a:r>
            <a:r>
              <a:rPr lang="pt-BR" dirty="0">
                <a:latin typeface="Courier New" panose="02070309020205020404" pitchFamily="49" charset="0"/>
              </a:rPr>
              <a:t> + </a:t>
            </a:r>
            <a:r>
              <a:rPr lang="pt-BR" dirty="0" err="1">
                <a:latin typeface="Courier New" panose="02070309020205020404" pitchFamily="49" charset="0"/>
              </a:rPr>
              <a:t>player.width</a:t>
            </a:r>
            <a:r>
              <a:rPr lang="pt-BR" dirty="0">
                <a:latin typeface="Courier New" panose="02070309020205020404" pitchFamily="49" charset="0"/>
              </a:rPr>
              <a:t> / 2,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  y: </a:t>
            </a:r>
            <a:r>
              <a:rPr lang="pt-BR" dirty="0" err="1">
                <a:latin typeface="Courier New" panose="02070309020205020404" pitchFamily="49" charset="0"/>
              </a:rPr>
              <a:t>player.y</a:t>
            </a:r>
            <a:r>
              <a:rPr lang="pt-BR" dirty="0">
                <a:latin typeface="Courier New" panose="02070309020205020404" pitchFamily="49" charset="0"/>
              </a:rPr>
              <a:t> + </a:t>
            </a:r>
            <a:r>
              <a:rPr lang="pt-BR" dirty="0" err="1">
                <a:latin typeface="Courier New" panose="02070309020205020404" pitchFamily="49" charset="0"/>
              </a:rPr>
              <a:t>player.height</a:t>
            </a:r>
            <a:r>
              <a:rPr lang="pt-BR" dirty="0">
                <a:latin typeface="Courier New" panose="02070309020205020404" pitchFamily="49" charset="0"/>
              </a:rPr>
              <a:t>,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</a:rPr>
              <a:t>radius</a:t>
            </a:r>
            <a:r>
              <a:rPr lang="pt-BR" dirty="0">
                <a:latin typeface="Courier New" panose="02070309020205020404" pitchFamily="49" charset="0"/>
              </a:rPr>
              <a:t>: </a:t>
            </a:r>
            <a:r>
              <a:rPr lang="pt-BR" dirty="0" err="1">
                <a:latin typeface="Courier New" panose="02070309020205020404" pitchFamily="49" charset="0"/>
              </a:rPr>
              <a:t>Math.random</a:t>
            </a:r>
            <a:r>
              <a:rPr lang="pt-BR" dirty="0">
                <a:latin typeface="Courier New" panose="02070309020205020404" pitchFamily="49" charset="0"/>
              </a:rPr>
              <a:t>() * 4 + 3,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  alpha: </a:t>
            </a:r>
            <a:r>
              <a:rPr lang="pt-BR" dirty="0" err="1">
                <a:latin typeface="Courier New" panose="02070309020205020404" pitchFamily="49" charset="0"/>
              </a:rPr>
              <a:t>Math.random</a:t>
            </a:r>
            <a:r>
              <a:rPr lang="pt-BR" dirty="0">
                <a:latin typeface="Courier New" panose="02070309020205020404" pitchFamily="49" charset="0"/>
              </a:rPr>
              <a:t>() * 0.5 + 0.5,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</a:rPr>
              <a:t>dx</a:t>
            </a:r>
            <a:r>
              <a:rPr lang="pt-BR" dirty="0">
                <a:latin typeface="Courier New" panose="02070309020205020404" pitchFamily="49" charset="0"/>
              </a:rPr>
              <a:t>: (</a:t>
            </a:r>
            <a:r>
              <a:rPr lang="pt-BR" dirty="0" err="1">
                <a:latin typeface="Courier New" panose="02070309020205020404" pitchFamily="49" charset="0"/>
              </a:rPr>
              <a:t>Math.random</a:t>
            </a:r>
            <a:r>
              <a:rPr lang="pt-BR" dirty="0">
                <a:latin typeface="Courier New" panose="02070309020205020404" pitchFamily="49" charset="0"/>
              </a:rPr>
              <a:t>() * 2 - 1),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</a:rPr>
              <a:t>dy</a:t>
            </a:r>
            <a:r>
              <a:rPr lang="pt-BR" dirty="0">
                <a:latin typeface="Courier New" panose="02070309020205020404" pitchFamily="49" charset="0"/>
              </a:rPr>
              <a:t>: </a:t>
            </a:r>
            <a:r>
              <a:rPr lang="pt-BR" dirty="0" err="1">
                <a:latin typeface="Courier New" panose="02070309020205020404" pitchFamily="49" charset="0"/>
              </a:rPr>
              <a:t>Math.random</a:t>
            </a:r>
            <a:r>
              <a:rPr lang="pt-BR" dirty="0">
                <a:latin typeface="Courier New" panose="02070309020205020404" pitchFamily="49" charset="0"/>
              </a:rPr>
              <a:t>() * 1 + 0.5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});</a:t>
            </a:r>
          </a:p>
          <a:p>
            <a:pPr>
              <a:buNone/>
            </a:pPr>
            <a:r>
              <a:rPr lang="pt-BR" b="1" dirty="0"/>
              <a:t>Mistura de cores:</a:t>
            </a:r>
            <a:r>
              <a:rPr lang="pt-BR" dirty="0"/>
              <a:t> usamos tons entre marrom, bege e branco, para dar a sensação de </a:t>
            </a:r>
            <a:r>
              <a:rPr lang="pt-BR" b="1" dirty="0"/>
              <a:t>poeira realista de deserto</a:t>
            </a:r>
            <a:r>
              <a:rPr lang="pt-BR" dirty="0"/>
              <a:t>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dirty="0"/>
              <a:t>Veja código Particulas.html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49BEF1-CA50-8A4C-B569-299213241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723" y="1636126"/>
            <a:ext cx="5577706" cy="286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32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EEB9A-4AE3-E5BB-ADB3-3B86B1C8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Rastro dos Pneus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93BD87-E9E0-A44A-1894-5CEDB20D552A}"/>
              </a:ext>
            </a:extLst>
          </p:cNvPr>
          <p:cNvSpPr txBox="1"/>
          <p:nvPr/>
        </p:nvSpPr>
        <p:spPr>
          <a:xfrm>
            <a:off x="521207" y="1432808"/>
            <a:ext cx="513772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dirty="0"/>
              <a:t>O rastro é criado de forma parecida com a fumaça, mas em vez de partículas no ar, são </a:t>
            </a:r>
            <a:r>
              <a:rPr lang="pt-BR" b="1" dirty="0"/>
              <a:t>marcas no chão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>Cada vez que o carro se move, o jogo desenha pequenas manchas escuras atrás dos pneus. Com o tempo, elas </a:t>
            </a:r>
            <a:r>
              <a:rPr lang="pt-BR" b="1" dirty="0"/>
              <a:t>ficam mais transparentes até sumirem</a:t>
            </a:r>
            <a:r>
              <a:rPr lang="pt-BR" dirty="0"/>
              <a:t>.</a:t>
            </a:r>
          </a:p>
          <a:p>
            <a:pPr algn="just">
              <a:buNone/>
            </a:pPr>
            <a:r>
              <a:rPr lang="pt-BR" b="1" dirty="0"/>
              <a:t>Conceito técnico:</a:t>
            </a:r>
            <a:endParaRPr lang="pt-BR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Cada rastro é um pequeno retângulo.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A opacidade (</a:t>
            </a:r>
            <a:r>
              <a:rPr lang="pt-BR" dirty="0">
                <a:latin typeface="Courier New" panose="02070309020205020404" pitchFamily="49" charset="0"/>
              </a:rPr>
              <a:t>alpha</a:t>
            </a:r>
            <a:r>
              <a:rPr lang="pt-BR" dirty="0"/>
              <a:t>) vai diminuindo com o tempo.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Assim, o solo parece marcado, e as marcas somem gradualmente.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0C7A1B-B042-4662-F250-4017749A9772}"/>
              </a:ext>
            </a:extLst>
          </p:cNvPr>
          <p:cNvSpPr txBox="1"/>
          <p:nvPr/>
        </p:nvSpPr>
        <p:spPr>
          <a:xfrm>
            <a:off x="6965830" y="1227682"/>
            <a:ext cx="47049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Exemplo de estrutura:</a:t>
            </a:r>
            <a:endParaRPr lang="pt-BR" dirty="0"/>
          </a:p>
          <a:p>
            <a:pPr rtl="0">
              <a:buNone/>
            </a:pPr>
            <a:r>
              <a:rPr lang="pt-BR" dirty="0" err="1">
                <a:latin typeface="Courier New" panose="02070309020205020404" pitchFamily="49" charset="0"/>
              </a:rPr>
              <a:t>tireTracks.push</a:t>
            </a:r>
            <a:r>
              <a:rPr lang="pt-BR" dirty="0">
                <a:latin typeface="Courier New" panose="02070309020205020404" pitchFamily="49" charset="0"/>
              </a:rPr>
              <a:t>({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  x: </a:t>
            </a:r>
            <a:r>
              <a:rPr lang="pt-BR" dirty="0" err="1">
                <a:latin typeface="Courier New" panose="02070309020205020404" pitchFamily="49" charset="0"/>
              </a:rPr>
              <a:t>player.x</a:t>
            </a:r>
            <a:r>
              <a:rPr lang="pt-BR" dirty="0">
                <a:latin typeface="Courier New" panose="02070309020205020404" pitchFamily="49" charset="0"/>
              </a:rPr>
              <a:t>,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  y: </a:t>
            </a:r>
            <a:r>
              <a:rPr lang="pt-BR" dirty="0" err="1">
                <a:latin typeface="Courier New" panose="02070309020205020404" pitchFamily="49" charset="0"/>
              </a:rPr>
              <a:t>player.y</a:t>
            </a:r>
            <a:r>
              <a:rPr lang="pt-BR" dirty="0">
                <a:latin typeface="Courier New" panose="02070309020205020404" pitchFamily="49" charset="0"/>
              </a:rPr>
              <a:t> + </a:t>
            </a:r>
            <a:r>
              <a:rPr lang="pt-BR" dirty="0" err="1">
                <a:latin typeface="Courier New" panose="02070309020205020404" pitchFamily="49" charset="0"/>
              </a:rPr>
              <a:t>player.height</a:t>
            </a:r>
            <a:r>
              <a:rPr lang="pt-BR" dirty="0">
                <a:latin typeface="Courier New" panose="02070309020205020404" pitchFamily="49" charset="0"/>
              </a:rPr>
              <a:t>,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  alpha: 0.5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});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B37442-3F31-7004-E551-F1971CFD85B2}"/>
              </a:ext>
            </a:extLst>
          </p:cNvPr>
          <p:cNvSpPr txBox="1"/>
          <p:nvPr/>
        </p:nvSpPr>
        <p:spPr>
          <a:xfrm>
            <a:off x="6965830" y="3279467"/>
            <a:ext cx="60988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Durante a renderização:</a:t>
            </a:r>
          </a:p>
          <a:p>
            <a:pPr rtl="0">
              <a:buNone/>
            </a:pPr>
            <a:r>
              <a:rPr lang="pt-BR" dirty="0" err="1">
                <a:latin typeface="Courier New" panose="02070309020205020404" pitchFamily="49" charset="0"/>
              </a:rPr>
              <a:t>ctx.fillStyle</a:t>
            </a:r>
            <a:r>
              <a:rPr lang="pt-BR" dirty="0">
                <a:latin typeface="Courier New" panose="02070309020205020404" pitchFamily="49" charset="0"/>
              </a:rPr>
              <a:t> = `</a:t>
            </a:r>
            <a:r>
              <a:rPr lang="pt-BR" dirty="0" err="1">
                <a:latin typeface="Courier New" panose="02070309020205020404" pitchFamily="49" charset="0"/>
              </a:rPr>
              <a:t>rgba</a:t>
            </a:r>
            <a:r>
              <a:rPr lang="pt-BR" dirty="0">
                <a:latin typeface="Courier New" panose="02070309020205020404" pitchFamily="49" charset="0"/>
              </a:rPr>
              <a:t>(50, 30, 20, ${</a:t>
            </a:r>
            <a:r>
              <a:rPr lang="pt-BR" dirty="0" err="1">
                <a:latin typeface="Courier New" panose="02070309020205020404" pitchFamily="49" charset="0"/>
              </a:rPr>
              <a:t>track.alpha</a:t>
            </a:r>
            <a:r>
              <a:rPr lang="pt-BR" dirty="0">
                <a:latin typeface="Courier New" panose="02070309020205020404" pitchFamily="49" charset="0"/>
              </a:rPr>
              <a:t>})`;</a:t>
            </a:r>
          </a:p>
          <a:p>
            <a:pPr rtl="0">
              <a:buNone/>
            </a:pPr>
            <a:r>
              <a:rPr lang="pt-BR" dirty="0" err="1">
                <a:latin typeface="Courier New" panose="02070309020205020404" pitchFamily="49" charset="0"/>
              </a:rPr>
              <a:t>ctx.fillRect</a:t>
            </a:r>
            <a:r>
              <a:rPr lang="pt-BR" dirty="0">
                <a:latin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</a:rPr>
              <a:t>track.x</a:t>
            </a:r>
            <a:r>
              <a:rPr lang="pt-BR" dirty="0">
                <a:latin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</a:rPr>
              <a:t>track.y</a:t>
            </a:r>
            <a:r>
              <a:rPr lang="pt-BR" dirty="0">
                <a:latin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</a:rPr>
              <a:t>player.width</a:t>
            </a:r>
            <a:r>
              <a:rPr lang="pt-BR" dirty="0">
                <a:latin typeface="Courier New" panose="02070309020205020404" pitchFamily="49" charset="0"/>
              </a:rPr>
              <a:t>, 4);</a:t>
            </a:r>
          </a:p>
          <a:p>
            <a:pPr rtl="0">
              <a:buNone/>
            </a:pPr>
            <a:r>
              <a:rPr lang="pt-BR" dirty="0" err="1">
                <a:latin typeface="Courier New" panose="02070309020205020404" pitchFamily="49" charset="0"/>
              </a:rPr>
              <a:t>track.alpha</a:t>
            </a:r>
            <a:r>
              <a:rPr lang="pt-BR" dirty="0">
                <a:latin typeface="Courier New" panose="02070309020205020404" pitchFamily="49" charset="0"/>
              </a:rPr>
              <a:t> -= 0.01;</a:t>
            </a:r>
          </a:p>
        </p:txBody>
      </p:sp>
    </p:spTree>
    <p:extLst>
      <p:ext uri="{BB962C8B-B14F-4D97-AF65-F5344CB8AC3E}">
        <p14:creationId xmlns:p14="http://schemas.microsoft.com/office/powerpoint/2010/main" val="142661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47FAB-4C06-0CBA-7A52-35898454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Rastros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F80F94-0013-649A-D8D2-43EBE45FA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21" y="1709497"/>
            <a:ext cx="3115110" cy="343900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15D3E0D-D482-74A5-C8BB-FD55044B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396" y="1638049"/>
            <a:ext cx="5188719" cy="270966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3AE03F6-46BB-7FB3-9DC7-D3263F87B91D}"/>
              </a:ext>
            </a:extLst>
          </p:cNvPr>
          <p:cNvSpPr txBox="1"/>
          <p:nvPr/>
        </p:nvSpPr>
        <p:spPr>
          <a:xfrm>
            <a:off x="1036121" y="5769863"/>
            <a:ext cx="463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Veja o código rastros.html</a:t>
            </a:r>
          </a:p>
        </p:txBody>
      </p:sp>
    </p:spTree>
    <p:extLst>
      <p:ext uri="{BB962C8B-B14F-4D97-AF65-F5344CB8AC3E}">
        <p14:creationId xmlns:p14="http://schemas.microsoft.com/office/powerpoint/2010/main" val="6815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3E1C3-3E41-50D7-2B15-70D9712D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3. Explosões (Impactos com Efeito Visual)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0F89C8-F15C-2307-15D7-8AF1D077A40D}"/>
              </a:ext>
            </a:extLst>
          </p:cNvPr>
          <p:cNvSpPr txBox="1"/>
          <p:nvPr/>
        </p:nvSpPr>
        <p:spPr>
          <a:xfrm>
            <a:off x="521207" y="1398780"/>
            <a:ext cx="51549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dirty="0"/>
              <a:t>Quando uma bala atinge um obstáculo, o jogo cria várias partículas coloridas (vermelhas, laranjas e amarelas) que se expandem e desaparecem — simulando uma explosão.</a:t>
            </a:r>
            <a:br>
              <a:rPr lang="pt-BR" dirty="0"/>
            </a:br>
            <a:r>
              <a:rPr lang="pt-BR" dirty="0"/>
              <a:t>Cada partícula tem direção e velocidade diferentes, criando um efeito caótico.</a:t>
            </a:r>
          </a:p>
          <a:p>
            <a:pPr algn="just">
              <a:buNone/>
            </a:pPr>
            <a:endParaRPr lang="pt-BR" dirty="0"/>
          </a:p>
          <a:p>
            <a:pPr algn="just">
              <a:buNone/>
            </a:pPr>
            <a:endParaRPr lang="pt-BR" dirty="0"/>
          </a:p>
          <a:p>
            <a:pPr algn="just">
              <a:buNone/>
            </a:pPr>
            <a:r>
              <a:rPr lang="pt-BR" b="1" dirty="0"/>
              <a:t>Conceito técnico:</a:t>
            </a:r>
            <a:endParaRPr lang="pt-BR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Criamos várias partículas no ponto do impacto.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As cores são quentes: do amarelo ao vermelho.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As partículas se afastam rapidamente e desaparecem.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CA32F8A-460B-0F84-DF21-4CD77A1421DC}"/>
              </a:ext>
            </a:extLst>
          </p:cNvPr>
          <p:cNvSpPr txBox="1"/>
          <p:nvPr/>
        </p:nvSpPr>
        <p:spPr>
          <a:xfrm>
            <a:off x="6241212" y="1305341"/>
            <a:ext cx="609887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Exemplo de geração da explosão:</a:t>
            </a:r>
            <a:endParaRPr lang="pt-BR" dirty="0"/>
          </a:p>
          <a:p>
            <a:pPr rtl="0">
              <a:buNone/>
            </a:pPr>
            <a:r>
              <a:rPr lang="pt-BR" dirty="0" err="1">
                <a:latin typeface="Courier New" panose="02070309020205020404" pitchFamily="49" charset="0"/>
              </a:rPr>
              <a:t>function</a:t>
            </a:r>
            <a:r>
              <a:rPr lang="pt-BR" dirty="0">
                <a:latin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</a:rPr>
              <a:t>createExplosion</a:t>
            </a:r>
            <a:r>
              <a:rPr lang="pt-BR" dirty="0">
                <a:latin typeface="Courier New" panose="02070309020205020404" pitchFamily="49" charset="0"/>
              </a:rPr>
              <a:t>(x, y) {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  for (</a:t>
            </a:r>
            <a:r>
              <a:rPr lang="pt-BR" dirty="0" err="1">
                <a:latin typeface="Courier New" panose="02070309020205020404" pitchFamily="49" charset="0"/>
              </a:rPr>
              <a:t>let</a:t>
            </a:r>
            <a:r>
              <a:rPr lang="pt-BR" dirty="0">
                <a:latin typeface="Courier New" panose="02070309020205020404" pitchFamily="49" charset="0"/>
              </a:rPr>
              <a:t> i = 0; i &lt; 20; i++) {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</a:rPr>
              <a:t>explosionParticles.push</a:t>
            </a:r>
            <a:r>
              <a:rPr lang="pt-BR" dirty="0">
                <a:latin typeface="Courier New" panose="02070309020205020404" pitchFamily="49" charset="0"/>
              </a:rPr>
              <a:t>({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      x, y,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      </a:t>
            </a:r>
            <a:r>
              <a:rPr lang="pt-BR" dirty="0" err="1">
                <a:latin typeface="Courier New" panose="02070309020205020404" pitchFamily="49" charset="0"/>
              </a:rPr>
              <a:t>dx</a:t>
            </a:r>
            <a:r>
              <a:rPr lang="pt-BR" dirty="0">
                <a:latin typeface="Courier New" panose="02070309020205020404" pitchFamily="49" charset="0"/>
              </a:rPr>
              <a:t>: (</a:t>
            </a:r>
            <a:r>
              <a:rPr lang="pt-BR" dirty="0" err="1">
                <a:latin typeface="Courier New" panose="02070309020205020404" pitchFamily="49" charset="0"/>
              </a:rPr>
              <a:t>Math.random</a:t>
            </a:r>
            <a:r>
              <a:rPr lang="pt-BR" dirty="0">
                <a:latin typeface="Courier New" panose="02070309020205020404" pitchFamily="49" charset="0"/>
              </a:rPr>
              <a:t>() - 0.5) * 8,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      </a:t>
            </a:r>
            <a:r>
              <a:rPr lang="pt-BR" dirty="0" err="1">
                <a:latin typeface="Courier New" panose="02070309020205020404" pitchFamily="49" charset="0"/>
              </a:rPr>
              <a:t>dy</a:t>
            </a:r>
            <a:r>
              <a:rPr lang="pt-BR" dirty="0">
                <a:latin typeface="Courier New" panose="02070309020205020404" pitchFamily="49" charset="0"/>
              </a:rPr>
              <a:t>: (</a:t>
            </a:r>
            <a:r>
              <a:rPr lang="pt-BR" dirty="0" err="1">
                <a:latin typeface="Courier New" panose="02070309020205020404" pitchFamily="49" charset="0"/>
              </a:rPr>
              <a:t>Math.random</a:t>
            </a:r>
            <a:r>
              <a:rPr lang="pt-BR" dirty="0">
                <a:latin typeface="Courier New" panose="02070309020205020404" pitchFamily="49" charset="0"/>
              </a:rPr>
              <a:t>() - 0.5) * 8,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      </a:t>
            </a:r>
            <a:r>
              <a:rPr lang="pt-BR" dirty="0" err="1">
                <a:latin typeface="Courier New" panose="02070309020205020404" pitchFamily="49" charset="0"/>
              </a:rPr>
              <a:t>radius</a:t>
            </a:r>
            <a:r>
              <a:rPr lang="pt-BR" dirty="0">
                <a:latin typeface="Courier New" panose="02070309020205020404" pitchFamily="49" charset="0"/>
              </a:rPr>
              <a:t>: </a:t>
            </a:r>
            <a:r>
              <a:rPr lang="pt-BR" dirty="0" err="1">
                <a:latin typeface="Courier New" panose="02070309020205020404" pitchFamily="49" charset="0"/>
              </a:rPr>
              <a:t>Math.random</a:t>
            </a:r>
            <a:r>
              <a:rPr lang="pt-BR" dirty="0">
                <a:latin typeface="Courier New" panose="02070309020205020404" pitchFamily="49" charset="0"/>
              </a:rPr>
              <a:t>() * 4 + 2,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      color: `</a:t>
            </a:r>
            <a:r>
              <a:rPr lang="pt-BR" dirty="0" err="1">
                <a:latin typeface="Courier New" panose="02070309020205020404" pitchFamily="49" charset="0"/>
              </a:rPr>
              <a:t>rgba</a:t>
            </a:r>
            <a:r>
              <a:rPr lang="pt-BR" dirty="0">
                <a:latin typeface="Courier New" panose="02070309020205020404" pitchFamily="49" charset="0"/>
              </a:rPr>
              <a:t>(${200 + </a:t>
            </a:r>
            <a:r>
              <a:rPr lang="pt-BR" dirty="0" err="1">
                <a:latin typeface="Courier New" panose="02070309020205020404" pitchFamily="49" charset="0"/>
              </a:rPr>
              <a:t>Math.random</a:t>
            </a:r>
            <a:r>
              <a:rPr lang="pt-BR" dirty="0">
                <a:latin typeface="Courier New" panose="02070309020205020404" pitchFamily="49" charset="0"/>
              </a:rPr>
              <a:t>()*55}, ${50 + </a:t>
            </a:r>
            <a:r>
              <a:rPr lang="pt-BR" dirty="0" err="1">
                <a:latin typeface="Courier New" panose="02070309020205020404" pitchFamily="49" charset="0"/>
              </a:rPr>
              <a:t>Math.random</a:t>
            </a:r>
            <a:r>
              <a:rPr lang="pt-BR" dirty="0">
                <a:latin typeface="Courier New" panose="02070309020205020404" pitchFamily="49" charset="0"/>
              </a:rPr>
              <a:t>()*150}, 0, 1)`,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      alpha: 1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    });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  }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646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03B96-59C5-CB72-6D9A-176717EC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Explosões (Impactos com Efeito Visual)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2D3570-7388-65AB-2C24-66EEC2E0C1E9}"/>
              </a:ext>
            </a:extLst>
          </p:cNvPr>
          <p:cNvSpPr txBox="1"/>
          <p:nvPr/>
        </p:nvSpPr>
        <p:spPr>
          <a:xfrm>
            <a:off x="521207" y="1711715"/>
            <a:ext cx="60988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/>
              <a:t>Durante o </a:t>
            </a:r>
            <a:r>
              <a:rPr lang="pt-BR" dirty="0">
                <a:latin typeface="Courier New" panose="02070309020205020404" pitchFamily="49" charset="0"/>
              </a:rPr>
              <a:t>update</a:t>
            </a:r>
            <a:r>
              <a:rPr lang="pt-BR" dirty="0"/>
              <a:t>:</a:t>
            </a:r>
          </a:p>
          <a:p>
            <a:pPr rtl="0">
              <a:buNone/>
            </a:pPr>
            <a:r>
              <a:rPr lang="pt-BR" dirty="0" err="1">
                <a:latin typeface="Courier New" panose="02070309020205020404" pitchFamily="49" charset="0"/>
              </a:rPr>
              <a:t>p.x</a:t>
            </a:r>
            <a:r>
              <a:rPr lang="pt-BR" dirty="0">
                <a:latin typeface="Courier New" panose="02070309020205020404" pitchFamily="49" charset="0"/>
              </a:rPr>
              <a:t> += </a:t>
            </a:r>
            <a:r>
              <a:rPr lang="pt-BR" dirty="0" err="1">
                <a:latin typeface="Courier New" panose="02070309020205020404" pitchFamily="49" charset="0"/>
              </a:rPr>
              <a:t>p.dx</a:t>
            </a:r>
            <a:r>
              <a:rPr lang="pt-BR" dirty="0">
                <a:latin typeface="Courier New" panose="02070309020205020404" pitchFamily="49" charset="0"/>
              </a:rPr>
              <a:t>;</a:t>
            </a:r>
          </a:p>
          <a:p>
            <a:pPr rtl="0">
              <a:buNone/>
            </a:pPr>
            <a:r>
              <a:rPr lang="pt-BR" dirty="0" err="1">
                <a:latin typeface="Courier New" panose="02070309020205020404" pitchFamily="49" charset="0"/>
              </a:rPr>
              <a:t>p.y</a:t>
            </a:r>
            <a:r>
              <a:rPr lang="pt-BR" dirty="0">
                <a:latin typeface="Courier New" panose="02070309020205020404" pitchFamily="49" charset="0"/>
              </a:rPr>
              <a:t> += </a:t>
            </a:r>
            <a:r>
              <a:rPr lang="pt-BR" dirty="0" err="1">
                <a:latin typeface="Courier New" panose="02070309020205020404" pitchFamily="49" charset="0"/>
              </a:rPr>
              <a:t>p.dy</a:t>
            </a:r>
            <a:r>
              <a:rPr lang="pt-BR" dirty="0">
                <a:latin typeface="Courier New" panose="02070309020205020404" pitchFamily="49" charset="0"/>
              </a:rPr>
              <a:t>;</a:t>
            </a:r>
          </a:p>
          <a:p>
            <a:pPr rtl="0">
              <a:buNone/>
            </a:pPr>
            <a:r>
              <a:rPr lang="pt-BR" dirty="0" err="1">
                <a:latin typeface="Courier New" panose="02070309020205020404" pitchFamily="49" charset="0"/>
              </a:rPr>
              <a:t>p.alpha</a:t>
            </a:r>
            <a:r>
              <a:rPr lang="pt-BR" dirty="0">
                <a:latin typeface="Courier New" panose="02070309020205020404" pitchFamily="49" charset="0"/>
              </a:rPr>
              <a:t> -= 0.05;</a:t>
            </a:r>
          </a:p>
          <a:p>
            <a:pPr rtl="0">
              <a:buNone/>
            </a:pPr>
            <a:endParaRPr lang="pt-BR" dirty="0">
              <a:latin typeface="Courier New" panose="02070309020205020404" pitchFamily="49" charset="0"/>
            </a:endParaRPr>
          </a:p>
          <a:p>
            <a:pPr rtl="0">
              <a:buNone/>
            </a:pPr>
            <a:endParaRPr lang="pt-BR" dirty="0">
              <a:latin typeface="Courier New" panose="02070309020205020404" pitchFamily="49" charset="0"/>
            </a:endParaRPr>
          </a:p>
          <a:p>
            <a:pPr rtl="0">
              <a:buNone/>
            </a:pPr>
            <a:endParaRPr lang="pt-BR" dirty="0">
              <a:latin typeface="Courier New" panose="02070309020205020404" pitchFamily="49" charset="0"/>
            </a:endParaRPr>
          </a:p>
          <a:p>
            <a:pPr rtl="0">
              <a:buNone/>
            </a:pPr>
            <a:endParaRPr lang="pt-BR" dirty="0">
              <a:latin typeface="Courier New" panose="02070309020205020404" pitchFamily="49" charset="0"/>
            </a:endParaRPr>
          </a:p>
          <a:p>
            <a:pPr rtl="0">
              <a:buNone/>
            </a:pPr>
            <a:endParaRPr lang="pt-BR" dirty="0">
              <a:latin typeface="Courier New" panose="02070309020205020404" pitchFamily="49" charset="0"/>
            </a:endParaRPr>
          </a:p>
          <a:p>
            <a:pPr rtl="0">
              <a:buNone/>
            </a:pPr>
            <a:endParaRPr lang="pt-BR" dirty="0">
              <a:latin typeface="Courier New" panose="02070309020205020404" pitchFamily="49" charset="0"/>
            </a:endParaRPr>
          </a:p>
          <a:p>
            <a:pPr rtl="0">
              <a:buNone/>
            </a:pPr>
            <a:endParaRPr lang="pt-BR" dirty="0">
              <a:latin typeface="Courier New" panose="02070309020205020404" pitchFamily="49" charset="0"/>
            </a:endParaRPr>
          </a:p>
          <a:p>
            <a:pPr rtl="0">
              <a:buNone/>
            </a:pPr>
            <a:endParaRPr lang="pt-BR" dirty="0">
              <a:latin typeface="Courier New" panose="02070309020205020404" pitchFamily="49" charset="0"/>
            </a:endParaRPr>
          </a:p>
          <a:p>
            <a:pPr rtl="0">
              <a:buNone/>
            </a:pPr>
            <a:endParaRPr lang="pt-BR" dirty="0">
              <a:latin typeface="Courier New" panose="02070309020205020404" pitchFamily="49" charset="0"/>
            </a:endParaRPr>
          </a:p>
          <a:p>
            <a:pPr rtl="0">
              <a:buNone/>
            </a:pPr>
            <a:endParaRPr lang="pt-BR" dirty="0">
              <a:latin typeface="Courier New" panose="02070309020205020404" pitchFamily="49" charset="0"/>
            </a:endParaRPr>
          </a:p>
          <a:p>
            <a:pPr rtl="0">
              <a:buNone/>
            </a:pPr>
            <a:endParaRPr lang="pt-BR" dirty="0">
              <a:latin typeface="Courier New" panose="02070309020205020404" pitchFamily="49" charset="0"/>
            </a:endParaRP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Veja o código explosão.html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0DE21C7-09CD-D823-24CD-A087F40BA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376" y="1561839"/>
            <a:ext cx="3362794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008BE-C528-73A3-C4FB-5F27CD3C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4. Som do Tiro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4BE886-8AE8-CD4B-4ED5-6B9429E286E4}"/>
              </a:ext>
            </a:extLst>
          </p:cNvPr>
          <p:cNvSpPr txBox="1"/>
          <p:nvPr/>
        </p:nvSpPr>
        <p:spPr>
          <a:xfrm>
            <a:off x="521206" y="1305341"/>
            <a:ext cx="882982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/>
              <a:t>O som dá </a:t>
            </a:r>
            <a:r>
              <a:rPr lang="pt-BR" b="1" dirty="0"/>
              <a:t>vida e resposta imediata</a:t>
            </a:r>
            <a:r>
              <a:rPr lang="pt-BR" dirty="0"/>
              <a:t> à ação do jogador.</a:t>
            </a:r>
            <a:br>
              <a:rPr lang="pt-BR" dirty="0"/>
            </a:br>
            <a:r>
              <a:rPr lang="pt-BR" dirty="0"/>
              <a:t>Quando o jogador aperta espaço, o som “tiro.mp3” é carregado e reproduzido.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  <a:p>
            <a:pPr>
              <a:buNone/>
            </a:pPr>
            <a:r>
              <a:rPr lang="pt-BR" b="1" dirty="0"/>
              <a:t>Conceito técnico: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Um objeto </a:t>
            </a:r>
            <a:r>
              <a:rPr lang="pt-BR" dirty="0" err="1">
                <a:latin typeface="Courier New" panose="02070309020205020404" pitchFamily="49" charset="0"/>
              </a:rPr>
              <a:t>Audio</a:t>
            </a:r>
            <a:r>
              <a:rPr lang="pt-BR" dirty="0"/>
              <a:t> é criado no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Cada vez que o jogador atira, o som é tocado do início.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None/>
            </a:pPr>
            <a:r>
              <a:rPr lang="pt-BR" b="1" dirty="0"/>
              <a:t>Exemplo:</a:t>
            </a:r>
            <a:endParaRPr lang="pt-BR" dirty="0"/>
          </a:p>
          <a:p>
            <a:pPr rtl="0">
              <a:buNone/>
            </a:pPr>
            <a:r>
              <a:rPr lang="pt-BR" dirty="0" err="1">
                <a:latin typeface="Courier New" panose="02070309020205020404" pitchFamily="49" charset="0"/>
              </a:rPr>
              <a:t>const</a:t>
            </a:r>
            <a:r>
              <a:rPr lang="pt-BR" dirty="0">
                <a:latin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</a:rPr>
              <a:t>shootSound</a:t>
            </a:r>
            <a:r>
              <a:rPr lang="pt-BR" dirty="0">
                <a:latin typeface="Courier New" panose="02070309020205020404" pitchFamily="49" charset="0"/>
              </a:rPr>
              <a:t> = new </a:t>
            </a:r>
            <a:r>
              <a:rPr lang="pt-BR" dirty="0" err="1">
                <a:latin typeface="Courier New" panose="02070309020205020404" pitchFamily="49" charset="0"/>
              </a:rPr>
              <a:t>Audio</a:t>
            </a:r>
            <a:r>
              <a:rPr lang="pt-BR" dirty="0">
                <a:latin typeface="Courier New" panose="02070309020205020404" pitchFamily="49" charset="0"/>
              </a:rPr>
              <a:t>('tiro.mp3');</a:t>
            </a:r>
          </a:p>
          <a:p>
            <a:pPr rtl="0">
              <a:buNone/>
            </a:pPr>
            <a:endParaRPr lang="pt-BR" dirty="0">
              <a:latin typeface="Courier New" panose="02070309020205020404" pitchFamily="49" charset="0"/>
            </a:endParaRPr>
          </a:p>
          <a:p>
            <a:pPr rtl="0">
              <a:buNone/>
            </a:pPr>
            <a:r>
              <a:rPr lang="pt-BR" dirty="0" err="1">
                <a:latin typeface="Courier New" panose="02070309020205020404" pitchFamily="49" charset="0"/>
              </a:rPr>
              <a:t>function</a:t>
            </a:r>
            <a:r>
              <a:rPr lang="pt-BR" dirty="0">
                <a:latin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</a:rPr>
              <a:t>shoot</a:t>
            </a:r>
            <a:r>
              <a:rPr lang="pt-BR" dirty="0">
                <a:latin typeface="Courier New" panose="02070309020205020404" pitchFamily="49" charset="0"/>
              </a:rPr>
              <a:t>() {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</a:rPr>
              <a:t>shootSound.currentTime</a:t>
            </a:r>
            <a:r>
              <a:rPr lang="pt-BR" dirty="0">
                <a:latin typeface="Courier New" panose="02070309020205020404" pitchFamily="49" charset="0"/>
              </a:rPr>
              <a:t> = 0; // reinicia o som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</a:rPr>
              <a:t>shootSound.play</a:t>
            </a:r>
            <a:r>
              <a:rPr lang="pt-BR" dirty="0">
                <a:latin typeface="Courier New" panose="02070309020205020404" pitchFamily="49" charset="0"/>
              </a:rPr>
              <a:t>();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</a:rPr>
              <a:t>bullets.push</a:t>
            </a:r>
            <a:r>
              <a:rPr lang="pt-BR" dirty="0">
                <a:latin typeface="Courier New" panose="02070309020205020404" pitchFamily="49" charset="0"/>
              </a:rPr>
              <a:t>({...});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}</a:t>
            </a:r>
          </a:p>
          <a:p>
            <a:pPr rtl="0">
              <a:buNone/>
            </a:pPr>
            <a:r>
              <a:rPr lang="pt-BR" dirty="0">
                <a:latin typeface="Courier New" panose="02070309020205020404" pitchFamily="49" charset="0"/>
              </a:rPr>
              <a:t>                                   veja a pagina tiro.html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8CFF01-132E-C682-F9EE-FE870F03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523" y="1944362"/>
            <a:ext cx="4801270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9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Mais dúvidas sobre o jogo?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5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{EFD7F216-A276-45C7-8F57-4E84DA77FD94}TF2989475c-5427-4edb-9ec1-00f4ce72165b601f1099_win32-a7b60946d762</Template>
  <TotalTime>32</TotalTime>
  <Words>785</Words>
  <Application>Microsoft Office PowerPoint</Application>
  <PresentationFormat>Widescreen</PresentationFormat>
  <Paragraphs>110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Segoe UI</vt:lpstr>
      <vt:lpstr>Segoe UI Light</vt:lpstr>
      <vt:lpstr>Personalizado</vt:lpstr>
      <vt:lpstr>Bem-vindo</vt:lpstr>
      <vt:lpstr>Efeitos Visuais e Sonoros no Jogo “Corrida no Deserto”</vt:lpstr>
      <vt:lpstr>Efeitos Visuais e Sonoros no Jogo “Corrida no Deserto”</vt:lpstr>
      <vt:lpstr>2. Rastro dos Pneus</vt:lpstr>
      <vt:lpstr>Rastros</vt:lpstr>
      <vt:lpstr>3. Explosões (Impactos com Efeito Visual)</vt:lpstr>
      <vt:lpstr>Explosões (Impactos com Efeito Visual)</vt:lpstr>
      <vt:lpstr>4. Som do Tiro</vt:lpstr>
      <vt:lpstr>Mais dúvidas sobre o jogo?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Souza</dc:creator>
  <cp:keywords/>
  <cp:lastModifiedBy>Alexandre Souza</cp:lastModifiedBy>
  <cp:revision>1</cp:revision>
  <dcterms:created xsi:type="dcterms:W3CDTF">2025-10-08T11:53:50Z</dcterms:created>
  <dcterms:modified xsi:type="dcterms:W3CDTF">2025-10-08T12:26:03Z</dcterms:modified>
  <cp:version/>
</cp:coreProperties>
</file>