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nton"/>
      <p:regular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Baloo 2"/>
      <p:regular r:id="rId24"/>
      <p:bold r:id="rId25"/>
    </p:embeddedFont>
    <p:embeddedFont>
      <p:font typeface="Proxima Nova Semibold"/>
      <p:regular r:id="rId26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9" roundtripDataSignature="AMtx7miqyZNjfRtnT3aV7L40FTkiOdBd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Baloo2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Baloo2-bold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nto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/>
          <p:nvPr/>
        </p:nvSpPr>
        <p:spPr>
          <a:xfrm>
            <a:off x="743788" y="2643808"/>
            <a:ext cx="8668569" cy="2510747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1B4965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4"/>
          <p:cNvSpPr txBox="1"/>
          <p:nvPr>
            <p:ph type="ctrTitle"/>
          </p:nvPr>
        </p:nvSpPr>
        <p:spPr>
          <a:xfrm>
            <a:off x="713225" y="777300"/>
            <a:ext cx="48603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713225" y="2834325"/>
            <a:ext cx="4680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9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5"/>
          <p:cNvSpPr/>
          <p:nvPr/>
        </p:nvSpPr>
        <p:spPr>
          <a:xfrm flipH="1">
            <a:off x="-1135914" y="2473203"/>
            <a:ext cx="6173564" cy="2832510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8C4C4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6"/>
          <p:cNvSpPr/>
          <p:nvPr/>
        </p:nvSpPr>
        <p:spPr>
          <a:xfrm>
            <a:off x="3590151" y="1939126"/>
            <a:ext cx="6850130" cy="3291145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8C4C4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1B496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rgbClr val="1B49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713225" y="1205700"/>
            <a:ext cx="77175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rgbClr val="1B49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6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309500" y="1625125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2" type="subTitle"/>
          </p:nvPr>
        </p:nvSpPr>
        <p:spPr>
          <a:xfrm>
            <a:off x="3937275" y="1625125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3" type="subTitle"/>
          </p:nvPr>
        </p:nvSpPr>
        <p:spPr>
          <a:xfrm>
            <a:off x="1309500" y="3131458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4" type="subTitle"/>
          </p:nvPr>
        </p:nvSpPr>
        <p:spPr>
          <a:xfrm>
            <a:off x="3937275" y="3131450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5" type="subTitle"/>
          </p:nvPr>
        </p:nvSpPr>
        <p:spPr>
          <a:xfrm>
            <a:off x="1309500" y="2053951"/>
            <a:ext cx="1865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6" type="subTitle"/>
          </p:nvPr>
        </p:nvSpPr>
        <p:spPr>
          <a:xfrm>
            <a:off x="3937275" y="2053950"/>
            <a:ext cx="1865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7" type="subTitle"/>
          </p:nvPr>
        </p:nvSpPr>
        <p:spPr>
          <a:xfrm>
            <a:off x="1309500" y="3566230"/>
            <a:ext cx="1865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8" type="subTitle"/>
          </p:nvPr>
        </p:nvSpPr>
        <p:spPr>
          <a:xfrm>
            <a:off x="3937275" y="3566222"/>
            <a:ext cx="1865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9" type="title"/>
          </p:nvPr>
        </p:nvSpPr>
        <p:spPr>
          <a:xfrm>
            <a:off x="580625" y="1660497"/>
            <a:ext cx="73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rgbClr val="1B49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3" type="title"/>
          </p:nvPr>
        </p:nvSpPr>
        <p:spPr>
          <a:xfrm>
            <a:off x="3228263" y="1689651"/>
            <a:ext cx="726000" cy="543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rgbClr val="1B49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4" type="title"/>
          </p:nvPr>
        </p:nvSpPr>
        <p:spPr>
          <a:xfrm>
            <a:off x="592100" y="3162745"/>
            <a:ext cx="73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rgbClr val="1B49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5" type="title"/>
          </p:nvPr>
        </p:nvSpPr>
        <p:spPr>
          <a:xfrm>
            <a:off x="3236999" y="3162745"/>
            <a:ext cx="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rgbClr val="1B49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6" type="subTitle"/>
          </p:nvPr>
        </p:nvSpPr>
        <p:spPr>
          <a:xfrm>
            <a:off x="6565050" y="1625125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7" type="subTitle"/>
          </p:nvPr>
        </p:nvSpPr>
        <p:spPr>
          <a:xfrm>
            <a:off x="6565050" y="3131450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8" type="subTitle"/>
          </p:nvPr>
        </p:nvSpPr>
        <p:spPr>
          <a:xfrm>
            <a:off x="6565050" y="2053951"/>
            <a:ext cx="1865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9" type="subTitle"/>
          </p:nvPr>
        </p:nvSpPr>
        <p:spPr>
          <a:xfrm>
            <a:off x="6565050" y="3566222"/>
            <a:ext cx="1865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0" type="title"/>
          </p:nvPr>
        </p:nvSpPr>
        <p:spPr>
          <a:xfrm>
            <a:off x="5870500" y="1660497"/>
            <a:ext cx="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rgbClr val="1B49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21" type="title"/>
          </p:nvPr>
        </p:nvSpPr>
        <p:spPr>
          <a:xfrm>
            <a:off x="5870498" y="3162745"/>
            <a:ext cx="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300">
                <a:solidFill>
                  <a:srgbClr val="1B49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rgbClr val="1B49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713225" y="1989253"/>
            <a:ext cx="2344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subTitle"/>
          </p:nvPr>
        </p:nvSpPr>
        <p:spPr>
          <a:xfrm>
            <a:off x="3399613" y="1989253"/>
            <a:ext cx="2344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3" type="subTitle"/>
          </p:nvPr>
        </p:nvSpPr>
        <p:spPr>
          <a:xfrm>
            <a:off x="713225" y="3647982"/>
            <a:ext cx="2344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4" type="subTitle"/>
          </p:nvPr>
        </p:nvSpPr>
        <p:spPr>
          <a:xfrm>
            <a:off x="3399613" y="3647980"/>
            <a:ext cx="2344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5" type="subTitle"/>
          </p:nvPr>
        </p:nvSpPr>
        <p:spPr>
          <a:xfrm>
            <a:off x="713225" y="2339050"/>
            <a:ext cx="234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6" type="subTitle"/>
          </p:nvPr>
        </p:nvSpPr>
        <p:spPr>
          <a:xfrm>
            <a:off x="3399613" y="2339050"/>
            <a:ext cx="234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7" type="subTitle"/>
          </p:nvPr>
        </p:nvSpPr>
        <p:spPr>
          <a:xfrm>
            <a:off x="713225" y="4003725"/>
            <a:ext cx="234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8" type="subTitle"/>
          </p:nvPr>
        </p:nvSpPr>
        <p:spPr>
          <a:xfrm>
            <a:off x="3399613" y="4003725"/>
            <a:ext cx="234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9" type="subTitle"/>
          </p:nvPr>
        </p:nvSpPr>
        <p:spPr>
          <a:xfrm>
            <a:off x="6086000" y="1989253"/>
            <a:ext cx="2344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3" type="subTitle"/>
          </p:nvPr>
        </p:nvSpPr>
        <p:spPr>
          <a:xfrm>
            <a:off x="6086000" y="3647980"/>
            <a:ext cx="2344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4" type="subTitle"/>
          </p:nvPr>
        </p:nvSpPr>
        <p:spPr>
          <a:xfrm>
            <a:off x="6086000" y="2339051"/>
            <a:ext cx="234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5" type="subTitle"/>
          </p:nvPr>
        </p:nvSpPr>
        <p:spPr>
          <a:xfrm>
            <a:off x="6086000" y="4003725"/>
            <a:ext cx="234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subTitle"/>
          </p:nvPr>
        </p:nvSpPr>
        <p:spPr>
          <a:xfrm>
            <a:off x="1581725" y="1502950"/>
            <a:ext cx="294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2" type="subTitle"/>
          </p:nvPr>
        </p:nvSpPr>
        <p:spPr>
          <a:xfrm>
            <a:off x="1581725" y="1855575"/>
            <a:ext cx="29478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3" type="subTitle"/>
          </p:nvPr>
        </p:nvSpPr>
        <p:spPr>
          <a:xfrm>
            <a:off x="1581725" y="2528425"/>
            <a:ext cx="294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4" type="subTitle"/>
          </p:nvPr>
        </p:nvSpPr>
        <p:spPr>
          <a:xfrm>
            <a:off x="1581725" y="2881050"/>
            <a:ext cx="29478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5" type="subTitle"/>
          </p:nvPr>
        </p:nvSpPr>
        <p:spPr>
          <a:xfrm>
            <a:off x="1581725" y="3553900"/>
            <a:ext cx="294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6" type="subTitle"/>
          </p:nvPr>
        </p:nvSpPr>
        <p:spPr>
          <a:xfrm>
            <a:off x="1581725" y="3906525"/>
            <a:ext cx="29478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/>
          <p:nvPr/>
        </p:nvSpPr>
        <p:spPr>
          <a:xfrm>
            <a:off x="4607150" y="1502949"/>
            <a:ext cx="5224828" cy="3859677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1B4965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rgbClr val="1B49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9"/>
          <p:cNvSpPr/>
          <p:nvPr/>
        </p:nvSpPr>
        <p:spPr>
          <a:xfrm flipH="1">
            <a:off x="-1070278" y="1969728"/>
            <a:ext cx="5224828" cy="3248650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1B4965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9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subTitle"/>
          </p:nvPr>
        </p:nvSpPr>
        <p:spPr>
          <a:xfrm>
            <a:off x="4306675" y="1475875"/>
            <a:ext cx="41241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rgbClr val="1B49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subTitle"/>
          </p:nvPr>
        </p:nvSpPr>
        <p:spPr>
          <a:xfrm>
            <a:off x="703525" y="3514350"/>
            <a:ext cx="235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2" type="subTitle"/>
          </p:nvPr>
        </p:nvSpPr>
        <p:spPr>
          <a:xfrm>
            <a:off x="3394025" y="3514350"/>
            <a:ext cx="235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3" type="subTitle"/>
          </p:nvPr>
        </p:nvSpPr>
        <p:spPr>
          <a:xfrm>
            <a:off x="703525" y="3968849"/>
            <a:ext cx="2353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4" type="subTitle"/>
          </p:nvPr>
        </p:nvSpPr>
        <p:spPr>
          <a:xfrm>
            <a:off x="3394025" y="3968849"/>
            <a:ext cx="2353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5" type="title"/>
          </p:nvPr>
        </p:nvSpPr>
        <p:spPr>
          <a:xfrm>
            <a:off x="703525" y="1378725"/>
            <a:ext cx="23532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3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20"/>
          <p:cNvSpPr txBox="1"/>
          <p:nvPr>
            <p:ph idx="6" type="title"/>
          </p:nvPr>
        </p:nvSpPr>
        <p:spPr>
          <a:xfrm>
            <a:off x="3395475" y="1378725"/>
            <a:ext cx="23532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3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20"/>
          <p:cNvSpPr txBox="1"/>
          <p:nvPr>
            <p:ph idx="7" type="subTitle"/>
          </p:nvPr>
        </p:nvSpPr>
        <p:spPr>
          <a:xfrm>
            <a:off x="6084525" y="3514350"/>
            <a:ext cx="235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8" type="subTitle"/>
          </p:nvPr>
        </p:nvSpPr>
        <p:spPr>
          <a:xfrm>
            <a:off x="6084525" y="3968849"/>
            <a:ext cx="2353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9" type="title"/>
          </p:nvPr>
        </p:nvSpPr>
        <p:spPr>
          <a:xfrm>
            <a:off x="6084500" y="1378725"/>
            <a:ext cx="23532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31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2998775" y="1969725"/>
            <a:ext cx="6927693" cy="3248650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1B4965">
              <a:alpha val="2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713225" y="1903500"/>
            <a:ext cx="34461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607675" y="445025"/>
            <a:ext cx="79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b="0" i="0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607675" y="1152475"/>
            <a:ext cx="792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b="0" i="0" sz="18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b="0" i="0" sz="1400" u="none" cap="none" strike="noStrik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1" y="1556655"/>
            <a:ext cx="3533852" cy="681600"/>
          </a:xfrm>
          <a:prstGeom prst="rect">
            <a:avLst/>
          </a:prstGeom>
          <a:solidFill>
            <a:srgbClr val="1B49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0" y="1570106"/>
            <a:ext cx="2246243" cy="726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chemeClr val="lt1"/>
                </a:solidFill>
              </a:rPr>
              <a:t>HELPERS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0" y="1248929"/>
            <a:ext cx="1877947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400">
                <a:solidFill>
                  <a:srgbClr val="1B4965"/>
                </a:solidFill>
                <a:latin typeface="Anton"/>
                <a:ea typeface="Anton"/>
                <a:cs typeface="Anton"/>
                <a:sym typeface="Anton"/>
              </a:rPr>
              <a:t>PROJETO FINAL</a:t>
            </a:r>
            <a:endParaRPr sz="1400">
              <a:solidFill>
                <a:srgbClr val="1B4965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A picture containing vector graphics&#10;&#10;Description automatically generated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2149" y="984620"/>
            <a:ext cx="4699590" cy="415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703525" y="401063"/>
            <a:ext cx="260515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1"/>
                </a:solidFill>
              </a:rPr>
              <a:t>TIME HELPERS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10"/>
          <p:cNvSpPr txBox="1"/>
          <p:nvPr>
            <p:ph idx="1" type="subTitle"/>
          </p:nvPr>
        </p:nvSpPr>
        <p:spPr>
          <a:xfrm>
            <a:off x="703525" y="3287100"/>
            <a:ext cx="26905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Cristyane Hespanha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207" name="Google Shape;207;p10"/>
          <p:cNvSpPr txBox="1"/>
          <p:nvPr>
            <p:ph idx="2" type="subTitle"/>
          </p:nvPr>
        </p:nvSpPr>
        <p:spPr>
          <a:xfrm>
            <a:off x="3396777" y="3287100"/>
            <a:ext cx="235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João Souza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208" name="Google Shape;208;p10"/>
          <p:cNvSpPr txBox="1"/>
          <p:nvPr>
            <p:ph idx="3" type="subTitle"/>
          </p:nvPr>
        </p:nvSpPr>
        <p:spPr>
          <a:xfrm>
            <a:off x="703525" y="3787499"/>
            <a:ext cx="2353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UX Designer</a:t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>
            <p:ph idx="4" type="subTitle"/>
          </p:nvPr>
        </p:nvSpPr>
        <p:spPr>
          <a:xfrm>
            <a:off x="3396777" y="3817799"/>
            <a:ext cx="23532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Desenvolvedor</a:t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>
            <p:ph idx="7" type="subTitle"/>
          </p:nvPr>
        </p:nvSpPr>
        <p:spPr>
          <a:xfrm>
            <a:off x="6087277" y="3287100"/>
            <a:ext cx="235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Ivelin Lins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211" name="Google Shape;211;p10"/>
          <p:cNvSpPr txBox="1"/>
          <p:nvPr>
            <p:ph idx="8" type="subTitle"/>
          </p:nvPr>
        </p:nvSpPr>
        <p:spPr>
          <a:xfrm>
            <a:off x="6087277" y="3817799"/>
            <a:ext cx="2518054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Administradora do projeto</a:t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574" y="1496910"/>
            <a:ext cx="1657059" cy="1657059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3470" y="1496909"/>
            <a:ext cx="1657059" cy="1657059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5347" y="1496908"/>
            <a:ext cx="1657059" cy="1657059"/>
          </a:xfrm>
          <a:prstGeom prst="ellipse">
            <a:avLst/>
          </a:prstGeom>
          <a:noFill/>
          <a:ln>
            <a:noFill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idx="1" type="subTitle"/>
          </p:nvPr>
        </p:nvSpPr>
        <p:spPr>
          <a:xfrm>
            <a:off x="431071" y="1859504"/>
            <a:ext cx="3446100" cy="1424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Helpers</a:t>
            </a: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é uma forma de aproximar as pessoas ao mundo da língua de sinais, e esperamos que o site torne-se </a:t>
            </a:r>
            <a:r>
              <a:rPr b="1"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inspiração</a:t>
            </a: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para mentes </a:t>
            </a:r>
            <a:r>
              <a:rPr b="1"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criativas</a:t>
            </a: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e dispostas a nos ajudar a </a:t>
            </a:r>
            <a:r>
              <a:rPr b="1"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quebrar</a:t>
            </a: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barreiras</a:t>
            </a: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1"/>
          <p:cNvGrpSpPr/>
          <p:nvPr/>
        </p:nvGrpSpPr>
        <p:grpSpPr>
          <a:xfrm>
            <a:off x="4119846" y="1143000"/>
            <a:ext cx="4446639" cy="3735562"/>
            <a:chOff x="1917371" y="1288466"/>
            <a:chExt cx="2993080" cy="2405568"/>
          </a:xfrm>
        </p:grpSpPr>
        <p:sp>
          <p:nvSpPr>
            <p:cNvPr id="221" name="Google Shape;221;p11"/>
            <p:cNvSpPr/>
            <p:nvPr/>
          </p:nvSpPr>
          <p:spPr>
            <a:xfrm>
              <a:off x="2962748" y="2186357"/>
              <a:ext cx="902196" cy="1507677"/>
            </a:xfrm>
            <a:custGeom>
              <a:rect b="b" l="l" r="r" t="t"/>
              <a:pathLst>
                <a:path extrusionOk="0" h="92453" w="55324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 cap="flat" cmpd="sng" w="9525">
              <a:solidFill>
                <a:srgbClr val="4434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2962748" y="2186357"/>
              <a:ext cx="902196" cy="1507677"/>
            </a:xfrm>
            <a:custGeom>
              <a:rect b="b" l="l" r="r" t="t"/>
              <a:pathLst>
                <a:path extrusionOk="0" h="92453" w="55324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917372" y="1288466"/>
              <a:ext cx="2993079" cy="1995402"/>
            </a:xfrm>
            <a:custGeom>
              <a:rect b="b" l="l" r="r" t="t"/>
              <a:pathLst>
                <a:path extrusionOk="0" h="122361" w="18354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917371" y="2936993"/>
              <a:ext cx="2993079" cy="346864"/>
            </a:xfrm>
            <a:custGeom>
              <a:rect b="b" l="l" r="r" t="t"/>
              <a:pathLst>
                <a:path extrusionOk="0" h="18355" w="18354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5747" y="1440533"/>
            <a:ext cx="3777916" cy="249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/>
        </p:nvSpPr>
        <p:spPr>
          <a:xfrm>
            <a:off x="3519825" y="2208307"/>
            <a:ext cx="2104349" cy="726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HELPERS</a:t>
            </a:r>
            <a:endParaRPr b="0" i="0" sz="14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713225" y="1399342"/>
            <a:ext cx="5070576" cy="2821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Helpers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é um site desenvolvido com um intuito simples e objetivo: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conectar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pessoas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que estejam interessadas em começar a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aprender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Libras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com pessoas que estejam disponíveis e interessadas em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aulas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de forma totalmente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gratuita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Estudante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Filtros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por região;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Intermédio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entre os usuários.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SOBRE O SITE HELPERS</a:t>
            </a:r>
            <a:endParaRPr/>
          </a:p>
        </p:txBody>
      </p:sp>
      <p:pic>
        <p:nvPicPr>
          <p:cNvPr descr="A picture containing text&#10;&#10;Description automatically generated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801" y="1552135"/>
            <a:ext cx="3073120" cy="315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694891" y="449183"/>
            <a:ext cx="313757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PROBLEMÁTICAS</a:t>
            </a:r>
            <a:endParaRPr/>
          </a:p>
        </p:txBody>
      </p:sp>
      <p:sp>
        <p:nvSpPr>
          <p:cNvPr id="112" name="Google Shape;112;p3"/>
          <p:cNvSpPr txBox="1"/>
          <p:nvPr>
            <p:ph idx="1" type="subTitle"/>
          </p:nvPr>
        </p:nvSpPr>
        <p:spPr>
          <a:xfrm>
            <a:off x="778985" y="1563128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COMUNICAÇÃO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13" name="Google Shape;113;p3"/>
          <p:cNvSpPr txBox="1"/>
          <p:nvPr>
            <p:ph idx="2" type="subTitle"/>
          </p:nvPr>
        </p:nvSpPr>
        <p:spPr>
          <a:xfrm>
            <a:off x="4178480" y="1558896"/>
            <a:ext cx="1347106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EXCLUSÃO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14" name="Google Shape;114;p3"/>
          <p:cNvSpPr txBox="1"/>
          <p:nvPr>
            <p:ph idx="3" type="subTitle"/>
          </p:nvPr>
        </p:nvSpPr>
        <p:spPr>
          <a:xfrm>
            <a:off x="4195141" y="2952930"/>
            <a:ext cx="1486863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POPULAÇÃO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15" name="Google Shape;115;p3"/>
          <p:cNvSpPr txBox="1"/>
          <p:nvPr>
            <p:ph idx="5" type="subTitle"/>
          </p:nvPr>
        </p:nvSpPr>
        <p:spPr>
          <a:xfrm>
            <a:off x="699259" y="1981671"/>
            <a:ext cx="1945425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Muitas pessoas não conhecem o básico de Libras, e isso atenua a falha de comunicação.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>
            <p:ph idx="6" type="subTitle"/>
          </p:nvPr>
        </p:nvSpPr>
        <p:spPr>
          <a:xfrm>
            <a:off x="4018778" y="1957501"/>
            <a:ext cx="1654953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Não saber Libras promove uma exclusão da população surda.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>
            <p:ph idx="7" type="subTitle"/>
          </p:nvPr>
        </p:nvSpPr>
        <p:spPr>
          <a:xfrm>
            <a:off x="4116064" y="3285145"/>
            <a:ext cx="1645016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5% da população brasileira é surda, e parte dela usa Libras.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>
            <p:ph idx="9" type="title"/>
          </p:nvPr>
        </p:nvSpPr>
        <p:spPr>
          <a:xfrm>
            <a:off x="50110" y="1598500"/>
            <a:ext cx="73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119" name="Google Shape;119;p3"/>
          <p:cNvSpPr txBox="1"/>
          <p:nvPr>
            <p:ph idx="13" type="title"/>
          </p:nvPr>
        </p:nvSpPr>
        <p:spPr>
          <a:xfrm>
            <a:off x="3469468" y="1594268"/>
            <a:ext cx="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120" name="Google Shape;120;p3"/>
          <p:cNvSpPr txBox="1"/>
          <p:nvPr>
            <p:ph idx="14" type="title"/>
          </p:nvPr>
        </p:nvSpPr>
        <p:spPr>
          <a:xfrm>
            <a:off x="3477741" y="2984217"/>
            <a:ext cx="73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121" name="Google Shape;121;p3"/>
          <p:cNvSpPr txBox="1"/>
          <p:nvPr>
            <p:ph idx="16" type="subTitle"/>
          </p:nvPr>
        </p:nvSpPr>
        <p:spPr>
          <a:xfrm>
            <a:off x="851275" y="2963423"/>
            <a:ext cx="2664012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FALTA DE LEIS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22" name="Google Shape;122;p3"/>
          <p:cNvSpPr txBox="1"/>
          <p:nvPr>
            <p:ph idx="18" type="subTitle"/>
          </p:nvPr>
        </p:nvSpPr>
        <p:spPr>
          <a:xfrm>
            <a:off x="849463" y="3377666"/>
            <a:ext cx="1645016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Libras ainda não é considerada uma matéria obrigatória nas escolas.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>
            <p:ph idx="20" type="title"/>
          </p:nvPr>
        </p:nvSpPr>
        <p:spPr>
          <a:xfrm>
            <a:off x="156726" y="2998795"/>
            <a:ext cx="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03</a:t>
            </a:r>
            <a:endParaRPr/>
          </a:p>
        </p:txBody>
      </p:sp>
      <p:pic>
        <p:nvPicPr>
          <p:cNvPr descr="A person holding the hand up&#10;&#10;Description automatically generated with low confidence"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1884" y="1432669"/>
            <a:ext cx="3177960" cy="30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694891" y="449183"/>
            <a:ext cx="313757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SOLUÇÕES</a:t>
            </a:r>
            <a:endParaRPr/>
          </a:p>
        </p:txBody>
      </p:sp>
      <p:sp>
        <p:nvSpPr>
          <p:cNvPr id="130" name="Google Shape;130;p4"/>
          <p:cNvSpPr txBox="1"/>
          <p:nvPr>
            <p:ph idx="1" type="subTitle"/>
          </p:nvPr>
        </p:nvSpPr>
        <p:spPr>
          <a:xfrm>
            <a:off x="778985" y="1563128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COMUNICAÇÃO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31" name="Google Shape;131;p4"/>
          <p:cNvSpPr txBox="1"/>
          <p:nvPr>
            <p:ph idx="2" type="subTitle"/>
          </p:nvPr>
        </p:nvSpPr>
        <p:spPr>
          <a:xfrm>
            <a:off x="4178479" y="1558896"/>
            <a:ext cx="2186461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INCLUSÃO SOCIAL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32" name="Google Shape;132;p4"/>
          <p:cNvSpPr txBox="1"/>
          <p:nvPr>
            <p:ph idx="3" type="subTitle"/>
          </p:nvPr>
        </p:nvSpPr>
        <p:spPr>
          <a:xfrm>
            <a:off x="4186868" y="2940331"/>
            <a:ext cx="2488978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TAXA POPULACIONAL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33" name="Google Shape;133;p4"/>
          <p:cNvSpPr txBox="1"/>
          <p:nvPr>
            <p:ph idx="5" type="subTitle"/>
          </p:nvPr>
        </p:nvSpPr>
        <p:spPr>
          <a:xfrm>
            <a:off x="865276" y="1944759"/>
            <a:ext cx="1693118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Ao aprender Libras, uma pessoa está apta a comunicar-se com uma pessoa surda.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>
            <p:ph idx="6" type="subTitle"/>
          </p:nvPr>
        </p:nvSpPr>
        <p:spPr>
          <a:xfrm>
            <a:off x="4425147" y="1944759"/>
            <a:ext cx="1693119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Aprender Libras, no geral, promove uma maior inclusão das pessoas surdas.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>
            <p:ph idx="7" type="subTitle"/>
          </p:nvPr>
        </p:nvSpPr>
        <p:spPr>
          <a:xfrm>
            <a:off x="4288198" y="3434094"/>
            <a:ext cx="2286318" cy="101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Em um país onde temos mais de 10 milhões de pessoas surdas, conseguir se comunicar com a língua de sinais torna-se um fator importante.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>
            <p:ph idx="9" type="title"/>
          </p:nvPr>
        </p:nvSpPr>
        <p:spPr>
          <a:xfrm>
            <a:off x="50110" y="1598500"/>
            <a:ext cx="73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137" name="Google Shape;137;p4"/>
          <p:cNvSpPr txBox="1"/>
          <p:nvPr>
            <p:ph idx="13" type="title"/>
          </p:nvPr>
        </p:nvSpPr>
        <p:spPr>
          <a:xfrm>
            <a:off x="3469468" y="1594268"/>
            <a:ext cx="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138" name="Google Shape;138;p4"/>
          <p:cNvSpPr txBox="1"/>
          <p:nvPr>
            <p:ph idx="14" type="title"/>
          </p:nvPr>
        </p:nvSpPr>
        <p:spPr>
          <a:xfrm>
            <a:off x="3469468" y="2971618"/>
            <a:ext cx="73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139" name="Google Shape;139;p4"/>
          <p:cNvSpPr txBox="1"/>
          <p:nvPr>
            <p:ph idx="16" type="subTitle"/>
          </p:nvPr>
        </p:nvSpPr>
        <p:spPr>
          <a:xfrm>
            <a:off x="851275" y="2963423"/>
            <a:ext cx="2203248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MAIOR INCENTIVO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40" name="Google Shape;140;p4"/>
          <p:cNvSpPr txBox="1"/>
          <p:nvPr>
            <p:ph idx="18" type="subTitle"/>
          </p:nvPr>
        </p:nvSpPr>
        <p:spPr>
          <a:xfrm>
            <a:off x="767674" y="3511418"/>
            <a:ext cx="1877011" cy="6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Ao disponibilizar um site gratuito, estamos incentivando pessoas a começarem a aprender Libras.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>
            <p:ph idx="20" type="title"/>
          </p:nvPr>
        </p:nvSpPr>
        <p:spPr>
          <a:xfrm>
            <a:off x="156726" y="2998795"/>
            <a:ext cx="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03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592" y="1233688"/>
            <a:ext cx="2704682" cy="3214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6081604" y="1616325"/>
            <a:ext cx="2708450" cy="19136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CONCORRÊNCIA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Cursos de Libras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100% gratuito 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(Ex.: USP);</a:t>
            </a:r>
            <a:endParaRPr/>
          </a:p>
          <a:p>
            <a:pPr indent="-10160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sz="14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Materiais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artigos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vídeos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10160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sz="14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Conteúdo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gravado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MERCADO ATUAL E CONCORRÊNCIA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116960" y="1616325"/>
            <a:ext cx="3094074" cy="25504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PÚBLICO-ALVO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0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1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milhões</a:t>
            </a:r>
            <a:r>
              <a:rPr b="0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de brasileiros são </a:t>
            </a:r>
            <a:r>
              <a:rPr b="1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surdos</a:t>
            </a:r>
            <a:r>
              <a:rPr b="0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(IBGE);</a:t>
            </a:r>
            <a:endParaRPr/>
          </a:p>
          <a:p>
            <a:pPr indent="-1016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0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Estima-se que até 2050, </a:t>
            </a:r>
            <a:r>
              <a:rPr b="1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900</a:t>
            </a:r>
            <a:r>
              <a:rPr b="0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milhões</a:t>
            </a:r>
            <a:r>
              <a:rPr b="0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de pessoas podem desenvolver surdez (OMS);</a:t>
            </a:r>
            <a:endParaRPr/>
          </a:p>
          <a:p>
            <a:pPr indent="-1016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1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Taxa</a:t>
            </a:r>
            <a:r>
              <a:rPr b="0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de procura de </a:t>
            </a:r>
            <a:r>
              <a:rPr b="1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aprendizagem</a:t>
            </a:r>
            <a:r>
              <a:rPr b="0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tende a </a:t>
            </a:r>
            <a:r>
              <a:rPr b="1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aumentar</a:t>
            </a:r>
            <a:r>
              <a:rPr b="0" i="0" lang="pt-BR" sz="14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8204" y="1616325"/>
            <a:ext cx="2176229" cy="255048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6141410" y="4625164"/>
            <a:ext cx="2588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¹ Instituto Brasileiro de Geografia e Estatística</a:t>
            </a:r>
            <a:br>
              <a:rPr b="0" i="0" lang="pt-BR" sz="9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9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² Organização Mundial da Saúde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DIFERENCIAIS</a:t>
            </a:r>
            <a:endParaRPr/>
          </a:p>
        </p:txBody>
      </p:sp>
      <p:sp>
        <p:nvSpPr>
          <p:cNvPr id="157" name="Google Shape;157;p6"/>
          <p:cNvSpPr txBox="1"/>
          <p:nvPr>
            <p:ph idx="1" type="subTitle"/>
          </p:nvPr>
        </p:nvSpPr>
        <p:spPr>
          <a:xfrm>
            <a:off x="426146" y="2160450"/>
            <a:ext cx="2344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AO VIVO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58" name="Google Shape;158;p6"/>
          <p:cNvSpPr txBox="1"/>
          <p:nvPr>
            <p:ph idx="2" type="subTitle"/>
          </p:nvPr>
        </p:nvSpPr>
        <p:spPr>
          <a:xfrm>
            <a:off x="3112533" y="2198251"/>
            <a:ext cx="2344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FLEXIBILIDADE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59" name="Google Shape;159;p6"/>
          <p:cNvSpPr txBox="1"/>
          <p:nvPr>
            <p:ph idx="5" type="subTitle"/>
          </p:nvPr>
        </p:nvSpPr>
        <p:spPr>
          <a:xfrm>
            <a:off x="426146" y="2571750"/>
            <a:ext cx="2344800" cy="1701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 possibilidade de aprender Libras através de uma comunicação em tempo real com o professor, sem precisar seguir um conteúdo gravado.</a:t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idx="6" type="subTitle"/>
          </p:nvPr>
        </p:nvSpPr>
        <p:spPr>
          <a:xfrm>
            <a:off x="3205905" y="2609551"/>
            <a:ext cx="2344800" cy="1701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 flexibilidade com relação ao cronograma, uma vez que isto pode ser acordado diretamente entre o estudante e o professor.</a:t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>
            <p:ph idx="9" type="subTitle"/>
          </p:nvPr>
        </p:nvSpPr>
        <p:spPr>
          <a:xfrm>
            <a:off x="5798920" y="2160450"/>
            <a:ext cx="2962307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MÉTODO PERSONALIZADO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62" name="Google Shape;162;p6"/>
          <p:cNvSpPr txBox="1"/>
          <p:nvPr>
            <p:ph idx="14" type="subTitle"/>
          </p:nvPr>
        </p:nvSpPr>
        <p:spPr>
          <a:xfrm>
            <a:off x="5919823" y="2571750"/>
            <a:ext cx="2592741" cy="1701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Ao aprender Libras com um professor em particular, o método de ensino respeita a evolução do aluno e o seu tempo para aprender e fixar o conteúdo ensinado.</a:t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6"/>
          <p:cNvGrpSpPr/>
          <p:nvPr/>
        </p:nvGrpSpPr>
        <p:grpSpPr>
          <a:xfrm>
            <a:off x="1416787" y="1758606"/>
            <a:ext cx="363518" cy="370178"/>
            <a:chOff x="-40742750" y="3972175"/>
            <a:chExt cx="311125" cy="316825"/>
          </a:xfrm>
        </p:grpSpPr>
        <p:sp>
          <p:nvSpPr>
            <p:cNvPr id="164" name="Google Shape;164;p6"/>
            <p:cNvSpPr/>
            <p:nvPr/>
          </p:nvSpPr>
          <p:spPr>
            <a:xfrm>
              <a:off x="-40699425" y="4118075"/>
              <a:ext cx="226850" cy="101625"/>
            </a:xfrm>
            <a:custGeom>
              <a:rect b="b" l="l" r="r" t="t"/>
              <a:pathLst>
                <a:path extrusionOk="0" h="4065" w="9074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0742750" y="3972175"/>
              <a:ext cx="311125" cy="316825"/>
            </a:xfrm>
            <a:custGeom>
              <a:rect b="b" l="l" r="r" t="t"/>
              <a:pathLst>
                <a:path extrusionOk="0" h="12673" w="12445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4107119" y="1737257"/>
            <a:ext cx="429504" cy="370879"/>
            <a:chOff x="-42651700" y="3217825"/>
            <a:chExt cx="367600" cy="317425"/>
          </a:xfrm>
        </p:grpSpPr>
        <p:sp>
          <p:nvSpPr>
            <p:cNvPr id="167" name="Google Shape;167;p6"/>
            <p:cNvSpPr/>
            <p:nvPr/>
          </p:nvSpPr>
          <p:spPr>
            <a:xfrm>
              <a:off x="-42651700" y="3239075"/>
              <a:ext cx="367600" cy="296175"/>
            </a:xfrm>
            <a:custGeom>
              <a:rect b="b" l="l" r="r" t="t"/>
              <a:pathLst>
                <a:path extrusionOk="0" h="11847" w="14704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42419600" y="3217825"/>
              <a:ext cx="106350" cy="106350"/>
            </a:xfrm>
            <a:custGeom>
              <a:rect b="b" l="l" r="r" t="t"/>
              <a:pathLst>
                <a:path extrusionOk="0" h="4254" w="4254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-42623600" y="3218600"/>
              <a:ext cx="106350" cy="106375"/>
            </a:xfrm>
            <a:custGeom>
              <a:rect b="b" l="l" r="r" t="t"/>
              <a:pathLst>
                <a:path extrusionOk="0" h="4255" w="4254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-42561375" y="3279250"/>
              <a:ext cx="185900" cy="186700"/>
            </a:xfrm>
            <a:custGeom>
              <a:rect b="b" l="l" r="r" t="t"/>
              <a:pathLst>
                <a:path extrusionOk="0" h="7468" w="7436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7069009" y="1758606"/>
            <a:ext cx="354586" cy="353008"/>
            <a:chOff x="-30735200" y="3552550"/>
            <a:chExt cx="292225" cy="290925"/>
          </a:xfrm>
        </p:grpSpPr>
        <p:sp>
          <p:nvSpPr>
            <p:cNvPr id="172" name="Google Shape;172;p6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>
            <a:off x="75" y="420200"/>
            <a:ext cx="9144000" cy="681600"/>
          </a:xfrm>
          <a:prstGeom prst="rect">
            <a:avLst/>
          </a:prstGeom>
          <a:solidFill>
            <a:srgbClr val="1B49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>
            <p:ph type="title"/>
          </p:nvPr>
        </p:nvSpPr>
        <p:spPr>
          <a:xfrm>
            <a:off x="713250" y="4382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>
                <a:solidFill>
                  <a:schemeClr val="lt1"/>
                </a:solidFill>
              </a:rPr>
              <a:t>RESULTADOS ESPERADOS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7"/>
          <p:cNvSpPr txBox="1"/>
          <p:nvPr>
            <p:ph idx="1" type="subTitle"/>
          </p:nvPr>
        </p:nvSpPr>
        <p:spPr>
          <a:xfrm>
            <a:off x="713250" y="1276672"/>
            <a:ext cx="1788796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PROFESSORES</a:t>
            </a:r>
            <a:r>
              <a:rPr lang="pt-BR"/>
              <a:t> </a:t>
            </a:r>
            <a:endParaRPr/>
          </a:p>
        </p:txBody>
      </p:sp>
      <p:sp>
        <p:nvSpPr>
          <p:cNvPr id="181" name="Google Shape;181;p7"/>
          <p:cNvSpPr txBox="1"/>
          <p:nvPr>
            <p:ph idx="2" type="subTitle"/>
          </p:nvPr>
        </p:nvSpPr>
        <p:spPr>
          <a:xfrm>
            <a:off x="713250" y="1581043"/>
            <a:ext cx="3049176" cy="71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Esperamos que com o tempo, o site tenha um número significativo de professores interessados em ensinar Libras.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>
            <p:ph idx="3" type="subTitle"/>
          </p:nvPr>
        </p:nvSpPr>
        <p:spPr>
          <a:xfrm>
            <a:off x="713250" y="2302147"/>
            <a:ext cx="1087047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ALUNOS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83" name="Google Shape;183;p7"/>
          <p:cNvSpPr txBox="1"/>
          <p:nvPr>
            <p:ph idx="4" type="subTitle"/>
          </p:nvPr>
        </p:nvSpPr>
        <p:spPr>
          <a:xfrm>
            <a:off x="713250" y="2654772"/>
            <a:ext cx="2931375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Desejamos que haja uma busca por parte de alunos interessados em aprender Libras.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>
            <p:ph idx="5" type="subTitle"/>
          </p:nvPr>
        </p:nvSpPr>
        <p:spPr>
          <a:xfrm>
            <a:off x="713250" y="3327622"/>
            <a:ext cx="2245996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1B4965"/>
                </a:solidFill>
              </a:rPr>
              <a:t>RECONHECIMENTO</a:t>
            </a:r>
            <a:endParaRPr>
              <a:solidFill>
                <a:srgbClr val="1B4965"/>
              </a:solidFill>
            </a:endParaRPr>
          </a:p>
        </p:txBody>
      </p:sp>
      <p:sp>
        <p:nvSpPr>
          <p:cNvPr id="185" name="Google Shape;185;p7"/>
          <p:cNvSpPr txBox="1"/>
          <p:nvPr>
            <p:ph idx="6" type="subTitle"/>
          </p:nvPr>
        </p:nvSpPr>
        <p:spPr>
          <a:xfrm>
            <a:off x="713250" y="3680247"/>
            <a:ext cx="2607227" cy="1101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Um dos nossos objetivos esperados é que o site seja reconhecido e recomendado dentro das áreas educacionais, tornando-se um exemplo e servindo de inspiração para futuras ideias.</a:t>
            </a:r>
            <a:endParaRPr sz="12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clipart, vector graphics&#10;&#10;Description automatically generated"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124" y="1581043"/>
            <a:ext cx="4163364" cy="378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352566" y="438249"/>
            <a:ext cx="220007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MARKETING</a:t>
            </a:r>
            <a:endParaRPr/>
          </a:p>
        </p:txBody>
      </p:sp>
      <p:pic>
        <p:nvPicPr>
          <p:cNvPr descr="A picture containing vector graphics&#10;&#10;Description automatically generated" id="192" name="Google Shape;1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566" y="1254640"/>
            <a:ext cx="3202215" cy="401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/>
          <p:nvPr/>
        </p:nvSpPr>
        <p:spPr>
          <a:xfrm>
            <a:off x="3881728" y="1160859"/>
            <a:ext cx="5070576" cy="3113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O principal objetivo do site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Helpers 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com relação ao marketing, é alcançar o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maior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estudantes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professores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que estejam dispostos a fazer o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girar.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Para isto, contamos com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duas estratégias 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simples, porém objetivas: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AutoNum type="arabicPeriod"/>
            </a:pP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Utilizar as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redes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sociais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, como Instagram, TikTok e Facebook, para divulgar o site;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naheim"/>
              <a:buAutoNum type="arabicPeriod"/>
            </a:pP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Através de parcerias com escolas e universidades, realizar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palestras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informativas</a:t>
            </a:r>
            <a:r>
              <a:rPr b="0" i="0" lang="pt-BR" sz="1600" u="none" cap="none" strike="noStrike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, a fim de atrair estudantes e professores.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4325095" y="1254963"/>
            <a:ext cx="4568637" cy="2923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Manter o site em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produção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, realizando sempre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manutenções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preventivas, e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atualizações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necessárias;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Através de reuniões, fechar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parcerias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com pelo menos dez escolas e/ou universidades, a fim de introduzir o site e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prospectar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os primeiros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Realizar uma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campanha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inicial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, contendo postagens informativas sobre o site, o método usado e suas vantagens, em 3 (três)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redes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sociais</a:t>
            </a:r>
            <a:r>
              <a:rPr lang="pt-BR" sz="1400">
                <a:solidFill>
                  <a:srgbClr val="1B4965"/>
                </a:solidFill>
                <a:latin typeface="Arial"/>
                <a:ea typeface="Arial"/>
                <a:cs typeface="Arial"/>
                <a:sym typeface="Arial"/>
              </a:rPr>
              <a:t>: Instagram, TikTok e Facebook.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B496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9"/>
          <p:cNvSpPr txBox="1"/>
          <p:nvPr>
            <p:ph type="title"/>
          </p:nvPr>
        </p:nvSpPr>
        <p:spPr>
          <a:xfrm>
            <a:off x="713225" y="436963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PRÓXIMOS PASSOS</a:t>
            </a:r>
            <a:endParaRPr/>
          </a:p>
        </p:txBody>
      </p:sp>
      <p:pic>
        <p:nvPicPr>
          <p:cNvPr descr="A picture containing text, silhouette&#10;&#10;Description automatically generated"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09074" y="1098552"/>
            <a:ext cx="3916021" cy="374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Project Proposal with Illustrations by Slidesgo">
  <a:themeElements>
    <a:clrScheme name="Simple Light">
      <a:dk1>
        <a:srgbClr val="000000"/>
      </a:dk1>
      <a:lt1>
        <a:srgbClr val="FFFFFF"/>
      </a:lt1>
      <a:dk2>
        <a:srgbClr val="FCF6F6"/>
      </a:dk2>
      <a:lt2>
        <a:srgbClr val="E8C4C4"/>
      </a:lt2>
      <a:accent1>
        <a:srgbClr val="6575B0"/>
      </a:accent1>
      <a:accent2>
        <a:srgbClr val="424C70"/>
      </a:accent2>
      <a:accent3>
        <a:srgbClr val="666566"/>
      </a:accent3>
      <a:accent4>
        <a:srgbClr val="8280F2"/>
      </a:accent4>
      <a:accent5>
        <a:srgbClr val="CD5557"/>
      </a:accent5>
      <a:accent6>
        <a:srgbClr val="FFB4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