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0bea67a28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0bea67a28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5fd99d11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5fd99d11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53d2cad7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053d2cad7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53d2cad7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53d2cad7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53d2cad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53d2cad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53d2cad7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053d2cad7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bea67a28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0bea67a28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bea67a28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bea67a2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cc256c7c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0cc256c7c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rounakbanik/the-movies-dataset?select=movies_metadata.csv" TargetMode="External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ictionary.cambridge.org/pt/dicionario/ingles/cinephile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alsamiq.cloud/sq81ak7/pudrmur/rEEC9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inema-goers.netlify.app/" TargetMode="External"/><Relationship Id="rId4" Type="http://schemas.openxmlformats.org/officeDocument/2006/relationships/hyperlink" Target="https://cinema-goers.netlify.app/" TargetMode="External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forms/d/e/1FAIpQLSeUPyNVdPuJdITHq00nO2SHVEb9rsyrzd9Y1h3xWr1GQnSK1Q/viewform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Cinema-Goers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/>
              <a:t>João Soares (93078) &amp; Pedro Silva (93011)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/>
              <a:t>Master in Informatics Engineering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/>
              <a:t>10/01/2022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Future Work</a:t>
            </a:r>
            <a:endParaRPr/>
          </a:p>
        </p:txBody>
      </p:sp>
      <p:sp>
        <p:nvSpPr>
          <p:cNvPr id="350" name="Google Shape;350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Possibility</a:t>
            </a:r>
            <a:r>
              <a:rPr lang="pt-PT"/>
              <a:t> </a:t>
            </a:r>
            <a:r>
              <a:rPr lang="pt-PT"/>
              <a:t>to select </a:t>
            </a:r>
            <a:r>
              <a:rPr lang="pt-PT"/>
              <a:t>different</a:t>
            </a:r>
            <a:r>
              <a:rPr lang="pt-PT"/>
              <a:t> range of years in the </a:t>
            </a:r>
            <a:r>
              <a:rPr i="1" lang="pt-PT"/>
              <a:t>Choropleth </a:t>
            </a:r>
            <a:r>
              <a:rPr lang="pt-PT"/>
              <a:t>Map, not just decades.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Filter by more than one Production Company in the </a:t>
            </a:r>
            <a:r>
              <a:rPr i="1" lang="pt-PT"/>
              <a:t>Scatterplot </a:t>
            </a:r>
            <a:r>
              <a:rPr lang="pt-PT"/>
              <a:t>Visualization.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In the </a:t>
            </a:r>
            <a:r>
              <a:rPr i="1" lang="pt-PT"/>
              <a:t>SpiderChart </a:t>
            </a:r>
            <a:r>
              <a:rPr lang="pt-PT"/>
              <a:t>add the option of suggestive Search rather than the select options.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pt-PT"/>
              <a:t>To avoid performance issues in the Network Graph when searching for large movie companies will add the option to only render a certain </a:t>
            </a:r>
            <a:r>
              <a:rPr lang="pt-PT"/>
              <a:t>amount</a:t>
            </a:r>
            <a:r>
              <a:rPr lang="pt-PT"/>
              <a:t> of items indicated by the user.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Data Analysis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478750"/>
            <a:ext cx="7030500" cy="3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We used the dataset :</a:t>
            </a:r>
            <a:r>
              <a:rPr lang="pt-PT" u="sng">
                <a:solidFill>
                  <a:schemeClr val="hlink"/>
                </a:solidFill>
                <a:hlinkClick r:id="rId3"/>
              </a:rPr>
              <a:t> The Movies Dataset </a:t>
            </a:r>
            <a:r>
              <a:rPr lang="pt-PT"/>
              <a:t>that contains information on 45,000 movies featured in the Full MovieLens dataset.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We only considered those with a budget higher than 0 ( 8903 movies ).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The dataset contains numerous movie-related metadata, among which we use: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Budget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Genres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Original Language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Spoken Languages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Title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Overview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Popularity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Production Companies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Production Countries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Release Date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Revenue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Director (throw the Cast data)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850" y="3473249"/>
            <a:ext cx="4136226" cy="93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Users and Context of Utilization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478750"/>
            <a:ext cx="7030500" cy="30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In an era in which more and more movies are released and are increasingly easy to access and “cinematic universes” are created, we believe that the application will have a wide range of users.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The u</a:t>
            </a:r>
            <a:r>
              <a:rPr lang="pt-PT"/>
              <a:t>sers in mind for the application could be normal people curious about movies that occasionally want to know details about a certain movie.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But we expect that the main users of the application will consist of </a:t>
            </a:r>
            <a:r>
              <a:rPr lang="pt-PT" u="sng">
                <a:solidFill>
                  <a:schemeClr val="hlink"/>
                </a:solidFill>
                <a:hlinkClick r:id="rId3"/>
              </a:rPr>
              <a:t>Cinephiles</a:t>
            </a:r>
            <a:r>
              <a:rPr lang="pt-PT"/>
              <a:t>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600" y="3132275"/>
            <a:ext cx="4211275" cy="1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2425" y="3290875"/>
            <a:ext cx="2621876" cy="147480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Main Questions</a:t>
            </a:r>
            <a:endParaRPr/>
          </a:p>
        </p:txBody>
      </p:sp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1303800" y="1478750"/>
            <a:ext cx="7030500" cy="32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Most popular movies?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Where are movies produced?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What is the most spoken language in movies?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Is there any relationship between budget and popularity?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In which movies </a:t>
            </a:r>
            <a:r>
              <a:rPr lang="pt-PT"/>
              <a:t>Production Companies</a:t>
            </a:r>
            <a:r>
              <a:rPr lang="pt-PT"/>
              <a:t> worked together to make it?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PT">
                <a:highlight>
                  <a:schemeClr val="lt1"/>
                </a:highlight>
              </a:rPr>
              <a:t>Production Companies that produced the most movies on a certain year?</a:t>
            </a:r>
            <a:endParaRPr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PT">
                <a:highlight>
                  <a:schemeClr val="lt1"/>
                </a:highlight>
              </a:rPr>
              <a:t>Relation of film language and revenue obtained?</a:t>
            </a:r>
            <a:endParaRPr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Director</a:t>
            </a:r>
            <a:r>
              <a:rPr lang="pt-PT"/>
              <a:t> </a:t>
            </a:r>
            <a:r>
              <a:rPr lang="pt-PT"/>
              <a:t>speciality</a:t>
            </a:r>
            <a:r>
              <a:rPr lang="pt-PT"/>
              <a:t> regarding the gender of the movies?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pt-PT"/>
              <a:t>What are the great centers of cinema and how have they changed over time?</a:t>
            </a:r>
            <a:endParaRPr/>
          </a:p>
        </p:txBody>
      </p:sp>
      <p:pic>
        <p:nvPicPr>
          <p:cNvPr id="302" name="Google Shape;3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2447" y="3419500"/>
            <a:ext cx="962725" cy="12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Visualization Techniques </a:t>
            </a:r>
            <a:endParaRPr/>
          </a:p>
        </p:txBody>
      </p:sp>
      <p:sp>
        <p:nvSpPr>
          <p:cNvPr id="309" name="Google Shape;309;p17"/>
          <p:cNvSpPr txBox="1"/>
          <p:nvPr>
            <p:ph idx="1" type="body"/>
          </p:nvPr>
        </p:nvSpPr>
        <p:spPr>
          <a:xfrm>
            <a:off x="1303800" y="1478750"/>
            <a:ext cx="7030500" cy="30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The following visualization techniques were chosen taking into consideration first its functional factor and then its visual and appealing factor: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Choropleth Map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Treemap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Stacked area chart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Spider chart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Scatterplot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Network graph</a:t>
            </a:r>
            <a:endParaRPr/>
          </a:p>
        </p:txBody>
      </p:sp>
      <p:pic>
        <p:nvPicPr>
          <p:cNvPr id="310" name="Google Shape;3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438" y="308477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6025" y="308477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51600" y="308477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0450" y="395480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46013" y="395480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51600" y="39548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Low Fidelity Prototype - User FeedBack</a:t>
            </a:r>
            <a:endParaRPr/>
          </a:p>
        </p:txBody>
      </p:sp>
      <p:sp>
        <p:nvSpPr>
          <p:cNvPr id="322" name="Google Shape;322;p18"/>
          <p:cNvSpPr txBox="1"/>
          <p:nvPr>
            <p:ph idx="1" type="body"/>
          </p:nvPr>
        </p:nvSpPr>
        <p:spPr>
          <a:xfrm>
            <a:off x="1303800" y="1478750"/>
            <a:ext cx="7030500" cy="30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Compress more information and visualization options in the different views to reduce </a:t>
            </a:r>
            <a:r>
              <a:rPr lang="pt-PT">
                <a:highlight>
                  <a:schemeClr val="lt1"/>
                </a:highlight>
              </a:rPr>
              <a:t>the number of them.</a:t>
            </a:r>
            <a:endParaRPr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>
                <a:highlight>
                  <a:schemeClr val="lt1"/>
                </a:highlight>
              </a:rPr>
              <a:t>Instead of having a simple </a:t>
            </a:r>
            <a:r>
              <a:rPr i="1" lang="pt-PT">
                <a:highlight>
                  <a:schemeClr val="lt1"/>
                </a:highlight>
              </a:rPr>
              <a:t>Treemap</a:t>
            </a:r>
            <a:r>
              <a:rPr lang="pt-PT">
                <a:highlight>
                  <a:schemeClr val="lt1"/>
                </a:highlight>
              </a:rPr>
              <a:t>, we could implement something of a </a:t>
            </a:r>
            <a:r>
              <a:rPr i="1" lang="pt-PT">
                <a:highlight>
                  <a:schemeClr val="lt1"/>
                </a:highlight>
              </a:rPr>
              <a:t>Hierarchical Treemap</a:t>
            </a:r>
            <a:r>
              <a:rPr lang="pt-PT">
                <a:highlight>
                  <a:schemeClr val="lt1"/>
                </a:highlight>
              </a:rPr>
              <a:t> , thus benefiting from a greater clarity in the data visualization.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324" name="Google Shape;324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185062"/>
            <a:ext cx="4145775" cy="1610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Prototype</a:t>
            </a:r>
            <a:endParaRPr/>
          </a:p>
        </p:txBody>
      </p:sp>
      <p:sp>
        <p:nvSpPr>
          <p:cNvPr id="330" name="Google Shape;330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1150" u="sng">
                <a:solidFill>
                  <a:schemeClr val="hlink"/>
                </a:solidFill>
                <a:highlight>
                  <a:srgbClr val="E4E6EB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https://cinema-goers.netlify.app/</a:t>
            </a:r>
            <a:endParaRPr/>
          </a:p>
        </p:txBody>
      </p:sp>
      <p:pic>
        <p:nvPicPr>
          <p:cNvPr id="331" name="Google Shape;331;p19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8575" y="2571750"/>
            <a:ext cx="4919651" cy="227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Usability Test</a:t>
            </a:r>
            <a:endParaRPr/>
          </a:p>
        </p:txBody>
      </p:sp>
      <p:sp>
        <p:nvSpPr>
          <p:cNvPr id="337" name="Google Shape;337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PT" sz="1300"/>
              <a:t>10 sets of questions to be </a:t>
            </a:r>
            <a:r>
              <a:rPr lang="pt-PT" sz="1300"/>
              <a:t>answered</a:t>
            </a:r>
            <a:r>
              <a:rPr lang="pt-PT" sz="1300"/>
              <a:t> using the </a:t>
            </a:r>
            <a:r>
              <a:rPr lang="pt-PT" sz="1300"/>
              <a:t>prototype.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 sz="1300"/>
              <a:t>A set of questions to collect data about the profile of the user.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PT" sz="1300"/>
              <a:t>A set of questions about the experience with the prototype.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1200"/>
              </a:spcAft>
              <a:buSzPts val="1300"/>
              <a:buChar char="●"/>
            </a:pPr>
            <a:r>
              <a:rPr lang="pt-PT" sz="1300"/>
              <a:t>Opinion on the </a:t>
            </a:r>
            <a:r>
              <a:rPr lang="pt-PT" sz="1300"/>
              <a:t>prototype</a:t>
            </a:r>
            <a:r>
              <a:rPr lang="pt-PT" sz="1300"/>
              <a:t> through </a:t>
            </a:r>
            <a:r>
              <a:rPr lang="pt-PT" sz="1300"/>
              <a:t>a standard usability questionnaire (SUS- System Usability Scale).</a:t>
            </a:r>
            <a:endParaRPr sz="1300"/>
          </a:p>
        </p:txBody>
      </p:sp>
      <p:pic>
        <p:nvPicPr>
          <p:cNvPr id="338" name="Google Shape;338;p2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946" r="2519" t="0"/>
          <a:stretch/>
        </p:blipFill>
        <p:spPr>
          <a:xfrm>
            <a:off x="3450425" y="3724800"/>
            <a:ext cx="5443525" cy="10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</a:t>
            </a:r>
            <a:r>
              <a:rPr lang="pt-PT"/>
              <a:t>sability Test - Results</a:t>
            </a:r>
            <a:endParaRPr/>
          </a:p>
        </p:txBody>
      </p:sp>
      <p:sp>
        <p:nvSpPr>
          <p:cNvPr id="344" name="Google Shape;344;p21"/>
          <p:cNvSpPr txBox="1"/>
          <p:nvPr>
            <p:ph idx="1" type="body"/>
          </p:nvPr>
        </p:nvSpPr>
        <p:spPr>
          <a:xfrm>
            <a:off x="953700" y="1461600"/>
            <a:ext cx="7779600" cy="3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5200"/>
              <a:t>Overall</a:t>
            </a:r>
            <a:r>
              <a:rPr lang="pt-PT" sz="5200"/>
              <a:t> good results with the </a:t>
            </a:r>
            <a:r>
              <a:rPr lang="pt-PT" sz="5200"/>
              <a:t>participants</a:t>
            </a:r>
            <a:r>
              <a:rPr lang="pt-PT" sz="5200"/>
              <a:t> being able to use the </a:t>
            </a:r>
            <a:r>
              <a:rPr lang="pt-PT" sz="5200"/>
              <a:t>prototype</a:t>
            </a:r>
            <a:r>
              <a:rPr lang="pt-PT" sz="5200"/>
              <a:t> throughout the Usability Test </a:t>
            </a:r>
            <a:r>
              <a:rPr lang="pt-PT" sz="5200"/>
              <a:t>and</a:t>
            </a:r>
            <a:r>
              <a:rPr lang="pt-PT" sz="5200"/>
              <a:t> </a:t>
            </a:r>
            <a:r>
              <a:rPr lang="pt-PT" sz="5200"/>
              <a:t>answering</a:t>
            </a:r>
            <a:r>
              <a:rPr lang="pt-PT" sz="5200"/>
              <a:t> </a:t>
            </a:r>
            <a:r>
              <a:rPr lang="pt-PT" sz="5200"/>
              <a:t>correctly</a:t>
            </a:r>
            <a:r>
              <a:rPr lang="pt-PT" sz="5200"/>
              <a:t> to the set of questions.</a:t>
            </a:r>
            <a:endParaRPr sz="52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PT" sz="5200"/>
              <a:t>Some of the most </a:t>
            </a:r>
            <a:r>
              <a:rPr lang="pt-PT" sz="5200"/>
              <a:t>common</a:t>
            </a:r>
            <a:r>
              <a:rPr lang="pt-PT" sz="5200"/>
              <a:t> indications provided by the users were added to the </a:t>
            </a:r>
            <a:r>
              <a:rPr lang="pt-PT" sz="5200"/>
              <a:t>prototype</a:t>
            </a:r>
            <a:r>
              <a:rPr lang="pt-PT" sz="5200"/>
              <a:t> </a:t>
            </a:r>
            <a:r>
              <a:rPr lang="pt-PT" sz="5200"/>
              <a:t>previously</a:t>
            </a:r>
            <a:r>
              <a:rPr lang="pt-PT" sz="5200"/>
              <a:t> presented:</a:t>
            </a:r>
            <a:endParaRPr sz="5200"/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pt-PT" sz="5200"/>
              <a:t>Add an indication of “what color is the director” when comparing the genres of a Director in the </a:t>
            </a:r>
            <a:r>
              <a:rPr i="1" lang="pt-PT" sz="5200"/>
              <a:t>SpiderChart </a:t>
            </a:r>
            <a:r>
              <a:rPr lang="pt-PT" sz="5200"/>
              <a:t>Graph.</a:t>
            </a:r>
            <a:endParaRPr sz="5200"/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pt-PT" sz="5200"/>
              <a:t>Add an indication of what color corresponded to what language/studio and make the scale end in 2020  in the </a:t>
            </a:r>
            <a:r>
              <a:rPr i="1" lang="pt-PT" sz="5200"/>
              <a:t>Stack Area</a:t>
            </a:r>
            <a:r>
              <a:rPr lang="pt-PT" sz="5200"/>
              <a:t> Chart.</a:t>
            </a:r>
            <a:endParaRPr sz="5200"/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pt-PT" sz="5200"/>
              <a:t>In the </a:t>
            </a:r>
            <a:r>
              <a:rPr i="1" lang="pt-PT" sz="5200"/>
              <a:t>Tree Map</a:t>
            </a:r>
            <a:r>
              <a:rPr lang="pt-PT" sz="5200"/>
              <a:t> </a:t>
            </a:r>
            <a:r>
              <a:rPr lang="pt-PT" sz="5200"/>
              <a:t>scaled</a:t>
            </a:r>
            <a:r>
              <a:rPr lang="pt-PT" sz="5200"/>
              <a:t> the “rectangles” to improve the visualization, improved the “Go Back” button and added a tooltip to make it clear to the user,  that to filter by language the user had to click in the “rectangle” of the language.</a:t>
            </a:r>
            <a:endParaRPr sz="5200"/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pt-PT" sz="5200"/>
              <a:t>Add hover effects to improve, (and help to distinct), the visualization of the movies made by a production company and tooltips throwout the </a:t>
            </a:r>
            <a:r>
              <a:rPr i="1" lang="pt-PT" sz="5200"/>
              <a:t>Network Graph</a:t>
            </a:r>
            <a:r>
              <a:rPr lang="pt-PT" sz="5200"/>
              <a:t> to make it easier to know how many movies a production company produced.</a:t>
            </a:r>
            <a:endParaRPr sz="5200"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