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77" r:id="rId6"/>
    <p:sldId id="257" r:id="rId7"/>
    <p:sldId id="258" r:id="rId8"/>
    <p:sldId id="259" r:id="rId9"/>
    <p:sldId id="262" r:id="rId10"/>
    <p:sldId id="260" r:id="rId11"/>
    <p:sldId id="263" r:id="rId12"/>
    <p:sldId id="264" r:id="rId13"/>
    <p:sldId id="261" r:id="rId14"/>
    <p:sldId id="265" r:id="rId15"/>
    <p:sldId id="267" r:id="rId16"/>
    <p:sldId id="268" r:id="rId17"/>
    <p:sldId id="269" r:id="rId18"/>
    <p:sldId id="270" r:id="rId19"/>
    <p:sldId id="271" r:id="rId20"/>
    <p:sldId id="272" r:id="rId21"/>
    <p:sldId id="273" r:id="rId22"/>
    <p:sldId id="274" r:id="rId23"/>
    <p:sldId id="276" r:id="rId24"/>
    <p:sldId id="275" r:id="rId25"/>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AD607E-5614-E7C6-66D0-4FE1D9AD65D3}" v="4" dt="2022-05-16T20:17:06.882"/>
    <p1510:client id="{0A27631B-78AB-7A8B-3E5D-089FFEDF9EA7}" v="303" dt="2022-05-16T20:46:07.710"/>
    <p1510:client id="{2FCE1F13-BA1F-CA1D-DE6F-885D8DCAA7B1}" v="628" dt="2022-05-16T19:31:39.752"/>
    <p1510:client id="{31D8A1EA-D1EA-7882-F39E-6CFD4CD8DA35}" v="24" dt="2022-05-18T10:28:08.615"/>
    <p1510:client id="{49B2552A-B39D-6448-18F5-9C066FEA66CD}" v="99" dt="2022-05-18T10:32:22.575"/>
    <p1510:client id="{5ACA1053-9C9B-7F46-090A-8B2AEA48D0A8}" v="196" dt="2022-05-16T20:11:45.548"/>
    <p1510:client id="{78275665-8376-B492-D4DC-36DEBC78C7E3}" v="33" dt="2022-05-17T20:33:16.798"/>
    <p1510:client id="{AB2682D7-C791-76EB-9499-BD43762C8888}" v="64" dt="2022-05-17T21:47:25.823"/>
    <p1510:client id="{E8E75CDA-D20F-6330-72A4-65B525391771}" v="16" dt="2022-05-17T17:19:17.3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A069CB8-F204-4D06-B913-C5A26A89888A}" type="datetimeFigureOut">
              <a:rPr lang="en-US" dirty="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621514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B6E300-0A13-4A81-945A-7333C271A069}" type="datetimeFigureOut">
              <a:rPr lang="en-US" dirty="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222058491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671962-1EA4-46E7-BCB0-F36CE46D1A59}" type="datetimeFigureOut">
              <a:rPr lang="en-US" dirty="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21574391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0BB376-B19C-488D-ABEB-03C7E6E9E3E0}" type="datetimeFigureOut">
              <a:rPr lang="en-US" dirty="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637A9-119A-49DA-BD12-AAC58B377D80}" type="slidenum">
              <a:rPr lang="en-US" dirty="0"/>
              <a:t>‹nº›</a:t>
            </a:fld>
            <a:endParaRPr lang="en-US"/>
          </a:p>
        </p:txBody>
      </p:sp>
    </p:spTree>
    <p:extLst>
      <p:ext uri="{BB962C8B-B14F-4D97-AF65-F5344CB8AC3E}">
        <p14:creationId xmlns:p14="http://schemas.microsoft.com/office/powerpoint/2010/main" val="238845611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5/18/2022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2327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9E2A62-1983-43A1-A163-D8AA46534C80}" type="datetimeFigureOut">
              <a:rPr lang="en-US" dirty="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141166600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8F3E3B-34E3-4345-B2A1-994B83598A9C}" type="datetimeFigureOut">
              <a:rPr lang="en-US" dirty="0"/>
              <a:t>5/18/2022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8809783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816C96-82A1-4D77-8ADA-627AC6FE3D65}" type="datetimeFigureOut">
              <a:rPr lang="en-US" dirty="0"/>
              <a:t>5/18/2022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19530514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5/18/2022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a:p>
        </p:txBody>
      </p:sp>
    </p:spTree>
    <p:extLst>
      <p:ext uri="{BB962C8B-B14F-4D97-AF65-F5344CB8AC3E}">
        <p14:creationId xmlns:p14="http://schemas.microsoft.com/office/powerpoint/2010/main" val="147259774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5/18/2022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a:p>
        </p:txBody>
      </p:sp>
    </p:spTree>
    <p:extLst>
      <p:ext uri="{BB962C8B-B14F-4D97-AF65-F5344CB8AC3E}">
        <p14:creationId xmlns:p14="http://schemas.microsoft.com/office/powerpoint/2010/main" val="104495432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5/18/2022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a:p>
        </p:txBody>
      </p:sp>
    </p:spTree>
    <p:extLst>
      <p:ext uri="{BB962C8B-B14F-4D97-AF65-F5344CB8AC3E}">
        <p14:creationId xmlns:p14="http://schemas.microsoft.com/office/powerpoint/2010/main" val="417682001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5/18/2022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‹nº›</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67654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6CAEE0-BE2E-FFF8-243D-05A3F0DEF3FA}"/>
              </a:ext>
            </a:extLst>
          </p:cNvPr>
          <p:cNvSpPr>
            <a:spLocks noGrp="1"/>
          </p:cNvSpPr>
          <p:nvPr>
            <p:ph type="ctrTitle"/>
          </p:nvPr>
        </p:nvSpPr>
        <p:spPr/>
        <p:txBody>
          <a:bodyPr>
            <a:normAutofit/>
          </a:bodyPr>
          <a:lstStyle/>
          <a:p>
            <a:pPr algn="ctr"/>
            <a:r>
              <a:rPr lang="pt-PT" sz="2000" dirty="0" err="1"/>
              <a:t>Robin</a:t>
            </a:r>
            <a:r>
              <a:rPr lang="pt-PT" sz="2000" dirty="0"/>
              <a:t> K. </a:t>
            </a:r>
            <a:r>
              <a:rPr lang="pt-PT" sz="2000" dirty="0" err="1"/>
              <a:t>Kammerlander</a:t>
            </a:r>
            <a:r>
              <a:rPr lang="pt-PT" sz="2000" dirty="0"/>
              <a:t>, André Pereira </a:t>
            </a:r>
            <a:r>
              <a:rPr lang="pt-PT" sz="2000" dirty="0" err="1"/>
              <a:t>and</a:t>
            </a:r>
            <a:r>
              <a:rPr lang="pt-PT" sz="2000" dirty="0"/>
              <a:t> Simon </a:t>
            </a:r>
            <a:r>
              <a:rPr lang="pt-PT" sz="2000" dirty="0" err="1"/>
              <a:t>Alexanderson</a:t>
            </a:r>
            <a:br>
              <a:rPr lang="pt-PT" sz="3000" dirty="0"/>
            </a:br>
            <a:r>
              <a:rPr lang="pt-PT" sz="3000" dirty="0"/>
              <a:t>"</a:t>
            </a:r>
            <a:r>
              <a:rPr lang="pt-PT" sz="3000" dirty="0" err="1"/>
              <a:t>Using</a:t>
            </a:r>
            <a:r>
              <a:rPr lang="pt-PT" sz="3000" dirty="0"/>
              <a:t> Virtual </a:t>
            </a:r>
            <a:r>
              <a:rPr lang="pt-PT" sz="3000" dirty="0" err="1"/>
              <a:t>Reality</a:t>
            </a:r>
            <a:r>
              <a:rPr lang="pt-PT" sz="3000" dirty="0"/>
              <a:t> to </a:t>
            </a:r>
            <a:r>
              <a:rPr lang="pt-PT" sz="3000" dirty="0" err="1"/>
              <a:t>Support</a:t>
            </a:r>
            <a:r>
              <a:rPr lang="pt-PT" sz="3000" dirty="0"/>
              <a:t> </a:t>
            </a:r>
            <a:r>
              <a:rPr lang="pt-PT" sz="3000" dirty="0" err="1"/>
              <a:t>Acting</a:t>
            </a:r>
            <a:r>
              <a:rPr lang="pt-PT" sz="3000" dirty="0"/>
              <a:t> in </a:t>
            </a:r>
            <a:r>
              <a:rPr lang="pt-PT" sz="3000" dirty="0" err="1"/>
              <a:t>Motion</a:t>
            </a:r>
            <a:r>
              <a:rPr lang="pt-PT" sz="3000" dirty="0"/>
              <a:t> Capture </a:t>
            </a:r>
            <a:r>
              <a:rPr lang="pt-PT" sz="3000" dirty="0" err="1"/>
              <a:t>with</a:t>
            </a:r>
            <a:r>
              <a:rPr lang="pt-PT" sz="3000" dirty="0"/>
              <a:t> </a:t>
            </a:r>
            <a:r>
              <a:rPr lang="pt-PT" sz="3000" dirty="0" err="1"/>
              <a:t>Differently</a:t>
            </a:r>
            <a:r>
              <a:rPr lang="pt-PT" sz="3000" dirty="0"/>
              <a:t> </a:t>
            </a:r>
            <a:r>
              <a:rPr lang="pt-PT" sz="3000" dirty="0" err="1"/>
              <a:t>Scaled</a:t>
            </a:r>
            <a:r>
              <a:rPr lang="pt-PT" sz="3000" dirty="0"/>
              <a:t> </a:t>
            </a:r>
            <a:r>
              <a:rPr lang="pt-PT" sz="3000" dirty="0" err="1"/>
              <a:t>Characters</a:t>
            </a:r>
            <a:r>
              <a:rPr lang="pt-PT" sz="3000" dirty="0"/>
              <a:t>“</a:t>
            </a:r>
            <a:br>
              <a:rPr lang="pt-PT" sz="3000" dirty="0"/>
            </a:br>
            <a:r>
              <a:rPr lang="pt-PT" sz="1500" dirty="0"/>
              <a:t>2021 IEEE Virtual </a:t>
            </a:r>
            <a:r>
              <a:rPr lang="pt-PT" sz="1500" dirty="0" err="1"/>
              <a:t>Reality</a:t>
            </a:r>
            <a:r>
              <a:rPr lang="pt-PT" sz="1500" dirty="0"/>
              <a:t> </a:t>
            </a:r>
            <a:r>
              <a:rPr lang="pt-PT" sz="1500" dirty="0" err="1"/>
              <a:t>and</a:t>
            </a:r>
            <a:r>
              <a:rPr lang="pt-PT" sz="1500" dirty="0"/>
              <a:t> 3D </a:t>
            </a:r>
            <a:r>
              <a:rPr lang="pt-PT" sz="1500" dirty="0" err="1"/>
              <a:t>User</a:t>
            </a:r>
            <a:r>
              <a:rPr lang="pt-PT" sz="1500" dirty="0"/>
              <a:t> Interfaces (VR)</a:t>
            </a:r>
            <a:br>
              <a:rPr lang="pt-PT" sz="3000" dirty="0">
                <a:cs typeface="Calibri Light"/>
              </a:rPr>
            </a:br>
            <a:endParaRPr lang="en-US" sz="1200" dirty="0">
              <a:cs typeface="Calibri Light" panose="020F0302020204030204"/>
            </a:endParaRPr>
          </a:p>
          <a:p>
            <a:endParaRPr lang="pt-PT" dirty="0">
              <a:cs typeface="Calibri Light"/>
            </a:endParaRPr>
          </a:p>
        </p:txBody>
      </p:sp>
      <p:sp>
        <p:nvSpPr>
          <p:cNvPr id="3" name="Subtítulo 2">
            <a:extLst>
              <a:ext uri="{FF2B5EF4-FFF2-40B4-BE49-F238E27FC236}">
                <a16:creationId xmlns:a16="http://schemas.microsoft.com/office/drawing/2014/main" id="{87CCC1AF-CBBC-1622-CA77-EF8559ACA4B8}"/>
              </a:ext>
            </a:extLst>
          </p:cNvPr>
          <p:cNvSpPr>
            <a:spLocks noGrp="1"/>
          </p:cNvSpPr>
          <p:nvPr>
            <p:ph type="subTitle" idx="1"/>
          </p:nvPr>
        </p:nvSpPr>
        <p:spPr>
          <a:xfrm>
            <a:off x="1100051" y="4551966"/>
            <a:ext cx="10058400" cy="1143000"/>
          </a:xfrm>
        </p:spPr>
        <p:txBody>
          <a:bodyPr vert="horz" lIns="91440" tIns="45720" rIns="91440" bIns="45720" rtlCol="0" anchor="t">
            <a:normAutofit fontScale="85000" lnSpcReduction="20000"/>
          </a:bodyPr>
          <a:lstStyle/>
          <a:p>
            <a:r>
              <a:rPr lang="pt-PT" sz="1200" dirty="0">
                <a:cs typeface="Calibri Light"/>
              </a:rPr>
              <a:t>João Torrinhas, 98435</a:t>
            </a:r>
            <a:endParaRPr lang="en-US" dirty="0"/>
          </a:p>
          <a:p>
            <a:r>
              <a:rPr lang="pt-PT" sz="1200" dirty="0">
                <a:cs typeface="Calibri Light"/>
              </a:rPr>
              <a:t>Diogo Torrinhas, 98440</a:t>
            </a:r>
            <a:r>
              <a:rPr lang="pt-PT" dirty="0">
                <a:cs typeface="Calibri Light"/>
              </a:rPr>
              <a:t> </a:t>
            </a:r>
            <a:endParaRPr lang="pt-PT" sz="1200" dirty="0">
              <a:cs typeface="Calibri Light"/>
            </a:endParaRPr>
          </a:p>
          <a:p>
            <a:r>
              <a:rPr lang="pt-PT" dirty="0">
                <a:cs typeface="Calibri Light"/>
              </a:rPr>
              <a:t>                                                                                         </a:t>
            </a:r>
            <a:r>
              <a:rPr lang="pt-PT" sz="1200" dirty="0" err="1">
                <a:cs typeface="Calibri Light"/>
              </a:rPr>
              <a:t>Human-computer</a:t>
            </a:r>
            <a:r>
              <a:rPr lang="pt-PT" dirty="0">
                <a:cs typeface="Calibri Light"/>
              </a:rPr>
              <a:t> </a:t>
            </a:r>
            <a:r>
              <a:rPr lang="pt-PT" sz="1200" dirty="0" err="1">
                <a:cs typeface="Calibri Light"/>
              </a:rPr>
              <a:t>interaction</a:t>
            </a:r>
            <a:r>
              <a:rPr lang="pt-PT" sz="1200" dirty="0">
                <a:cs typeface="Calibri Light"/>
              </a:rPr>
              <a:t> 27 March-1Abril 2021 </a:t>
            </a:r>
          </a:p>
        </p:txBody>
      </p:sp>
      <p:pic>
        <p:nvPicPr>
          <p:cNvPr id="4" name="Picture 4" descr="Logo&#10;&#10;Description automatically generated">
            <a:extLst>
              <a:ext uri="{FF2B5EF4-FFF2-40B4-BE49-F238E27FC236}">
                <a16:creationId xmlns:a16="http://schemas.microsoft.com/office/drawing/2014/main" id="{B0318709-63A5-FDBD-D20A-EE0E09B5384B}"/>
              </a:ext>
            </a:extLst>
          </p:cNvPr>
          <p:cNvPicPr>
            <a:picLocks noChangeAspect="1"/>
          </p:cNvPicPr>
          <p:nvPr/>
        </p:nvPicPr>
        <p:blipFill>
          <a:blip r:embed="rId2"/>
          <a:stretch>
            <a:fillRect/>
          </a:stretch>
        </p:blipFill>
        <p:spPr>
          <a:xfrm>
            <a:off x="9779423" y="252053"/>
            <a:ext cx="1594202" cy="601109"/>
          </a:xfrm>
          <a:prstGeom prst="rect">
            <a:avLst/>
          </a:prstGeom>
        </p:spPr>
      </p:pic>
    </p:spTree>
    <p:extLst>
      <p:ext uri="{BB962C8B-B14F-4D97-AF65-F5344CB8AC3E}">
        <p14:creationId xmlns:p14="http://schemas.microsoft.com/office/powerpoint/2010/main" val="2061360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4E7E8-6373-C65A-F3CF-B37530F19ABC}"/>
              </a:ext>
            </a:extLst>
          </p:cNvPr>
          <p:cNvSpPr>
            <a:spLocks noGrp="1"/>
          </p:cNvSpPr>
          <p:nvPr>
            <p:ph type="title"/>
          </p:nvPr>
        </p:nvSpPr>
        <p:spPr/>
        <p:txBody>
          <a:bodyPr/>
          <a:lstStyle/>
          <a:p>
            <a:r>
              <a:rPr lang="en-US">
                <a:ea typeface="+mj-lt"/>
                <a:cs typeface="+mj-lt"/>
              </a:rPr>
              <a:t>Design and implementation- Interface Design - 2</a:t>
            </a:r>
            <a:endParaRPr lang="en-US"/>
          </a:p>
        </p:txBody>
      </p:sp>
      <p:pic>
        <p:nvPicPr>
          <p:cNvPr id="4" name="Picture 4">
            <a:extLst>
              <a:ext uri="{FF2B5EF4-FFF2-40B4-BE49-F238E27FC236}">
                <a16:creationId xmlns:a16="http://schemas.microsoft.com/office/drawing/2014/main" id="{8ED1876E-6376-BBF2-87FA-A1C8B66C9706}"/>
              </a:ext>
            </a:extLst>
          </p:cNvPr>
          <p:cNvPicPr>
            <a:picLocks noGrp="1" noChangeAspect="1"/>
          </p:cNvPicPr>
          <p:nvPr>
            <p:ph idx="1"/>
          </p:nvPr>
        </p:nvPicPr>
        <p:blipFill>
          <a:blip r:embed="rId2"/>
          <a:stretch>
            <a:fillRect/>
          </a:stretch>
        </p:blipFill>
        <p:spPr>
          <a:xfrm>
            <a:off x="1769668" y="2826305"/>
            <a:ext cx="8713623" cy="1720631"/>
          </a:xfrm>
        </p:spPr>
      </p:pic>
      <p:sp>
        <p:nvSpPr>
          <p:cNvPr id="3" name="Slide Number Placeholder 2">
            <a:extLst>
              <a:ext uri="{FF2B5EF4-FFF2-40B4-BE49-F238E27FC236}">
                <a16:creationId xmlns:a16="http://schemas.microsoft.com/office/drawing/2014/main" id="{24C53D31-99C0-782B-A536-4C68D22F9C73}"/>
              </a:ext>
            </a:extLst>
          </p:cNvPr>
          <p:cNvSpPr>
            <a:spLocks noGrp="1"/>
          </p:cNvSpPr>
          <p:nvPr>
            <p:ph type="sldNum" sz="quarter" idx="12"/>
          </p:nvPr>
        </p:nvSpPr>
        <p:spPr/>
        <p:txBody>
          <a:bodyPr/>
          <a:lstStyle/>
          <a:p>
            <a:fld id="{629637A9-119A-49DA-BD12-AAC58B377D80}" type="slidenum">
              <a:rPr lang="en-US" dirty="0"/>
              <a:t>10</a:t>
            </a:fld>
            <a:endParaRPr lang="en-US"/>
          </a:p>
        </p:txBody>
      </p:sp>
    </p:spTree>
    <p:extLst>
      <p:ext uri="{BB962C8B-B14F-4D97-AF65-F5344CB8AC3E}">
        <p14:creationId xmlns:p14="http://schemas.microsoft.com/office/powerpoint/2010/main" val="2492320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CDFF1-6062-F2EE-A11E-7D1915C082E1}"/>
              </a:ext>
            </a:extLst>
          </p:cNvPr>
          <p:cNvSpPr>
            <a:spLocks noGrp="1"/>
          </p:cNvSpPr>
          <p:nvPr>
            <p:ph type="title"/>
          </p:nvPr>
        </p:nvSpPr>
        <p:spPr/>
        <p:txBody>
          <a:bodyPr/>
          <a:lstStyle/>
          <a:p>
            <a:r>
              <a:rPr lang="en-US"/>
              <a:t>Acting Experiment</a:t>
            </a:r>
          </a:p>
        </p:txBody>
      </p:sp>
      <p:sp>
        <p:nvSpPr>
          <p:cNvPr id="3" name="Content Placeholder 2">
            <a:extLst>
              <a:ext uri="{FF2B5EF4-FFF2-40B4-BE49-F238E27FC236}">
                <a16:creationId xmlns:a16="http://schemas.microsoft.com/office/drawing/2014/main" id="{77148875-638C-B7E6-7526-0CECFE7DFF2B}"/>
              </a:ext>
            </a:extLst>
          </p:cNvPr>
          <p:cNvSpPr>
            <a:spLocks noGrp="1"/>
          </p:cNvSpPr>
          <p:nvPr>
            <p:ph idx="1"/>
          </p:nvPr>
        </p:nvSpPr>
        <p:spPr/>
        <p:txBody>
          <a:bodyPr vert="horz" lIns="0" tIns="45720" rIns="0" bIns="45720" rtlCol="0" anchor="t">
            <a:normAutofit/>
          </a:bodyPr>
          <a:lstStyle/>
          <a:p>
            <a:pPr algn="just">
              <a:buFont typeface="Arial" panose="020F0502020204030204" pitchFamily="34" charset="0"/>
              <a:buChar char="•"/>
            </a:pPr>
            <a:r>
              <a:rPr lang="en">
                <a:latin typeface="Calibri"/>
                <a:cs typeface="Calibri"/>
              </a:rPr>
              <a:t>A controlled experiment was carried out within subjects with trained actors to obtain information about the advantages, disadvantages and future potential of the proposed VR setup.
For this experiment, 22 actors were recruited, 7 men and 15 women, whose ages range from
24-60 years.</a:t>
            </a:r>
            <a:endParaRPr lang="en-US">
              <a:latin typeface="Calibri"/>
              <a:cs typeface="Calibri"/>
            </a:endParaRPr>
          </a:p>
          <a:p>
            <a:pPr algn="just">
              <a:buFont typeface="Arial" panose="020F0502020204030204" pitchFamily="34" charset="0"/>
              <a:buChar char="•"/>
            </a:pPr>
            <a:r>
              <a:rPr lang="en">
                <a:latin typeface="Calibri"/>
                <a:cs typeface="Calibri"/>
              </a:rPr>
              <a:t>The task in this experiment consisted of having 2 actors perform a script that was written specifically for dealing with problems when actors play characters of a different scale.</a:t>
            </a:r>
          </a:p>
          <a:p>
            <a:pPr algn="just">
              <a:buFont typeface="Arial" panose="020F0502020204030204" pitchFamily="34" charset="0"/>
              <a:buChar char="•"/>
            </a:pPr>
            <a:endParaRPr lang="en">
              <a:latin typeface="Calibri"/>
              <a:cs typeface="Calibri"/>
            </a:endParaRPr>
          </a:p>
        </p:txBody>
      </p:sp>
      <p:sp>
        <p:nvSpPr>
          <p:cNvPr id="4" name="Slide Number Placeholder 3">
            <a:extLst>
              <a:ext uri="{FF2B5EF4-FFF2-40B4-BE49-F238E27FC236}">
                <a16:creationId xmlns:a16="http://schemas.microsoft.com/office/drawing/2014/main" id="{C64169CD-1734-8B7A-92BA-BA92D26628ED}"/>
              </a:ext>
            </a:extLst>
          </p:cNvPr>
          <p:cNvSpPr>
            <a:spLocks noGrp="1"/>
          </p:cNvSpPr>
          <p:nvPr>
            <p:ph type="sldNum" sz="quarter" idx="12"/>
          </p:nvPr>
        </p:nvSpPr>
        <p:spPr/>
        <p:txBody>
          <a:bodyPr/>
          <a:lstStyle/>
          <a:p>
            <a:fld id="{629637A9-119A-49DA-BD12-AAC58B377D80}" type="slidenum">
              <a:rPr lang="en-US" dirty="0"/>
              <a:t>11</a:t>
            </a:fld>
            <a:endParaRPr lang="en-US"/>
          </a:p>
        </p:txBody>
      </p:sp>
    </p:spTree>
    <p:extLst>
      <p:ext uri="{BB962C8B-B14F-4D97-AF65-F5344CB8AC3E}">
        <p14:creationId xmlns:p14="http://schemas.microsoft.com/office/powerpoint/2010/main" val="2284872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BB71B-E230-E3A2-F2B8-3106E708148D}"/>
              </a:ext>
            </a:extLst>
          </p:cNvPr>
          <p:cNvSpPr>
            <a:spLocks noGrp="1"/>
          </p:cNvSpPr>
          <p:nvPr>
            <p:ph type="title"/>
          </p:nvPr>
        </p:nvSpPr>
        <p:spPr/>
        <p:txBody>
          <a:bodyPr/>
          <a:lstStyle/>
          <a:p>
            <a:r>
              <a:rPr lang="en-US">
                <a:solidFill>
                  <a:schemeClr val="tx1"/>
                </a:solidFill>
                <a:cs typeface="Calibri Light"/>
              </a:rPr>
              <a:t>Acting Experiment - Scrip</a:t>
            </a:r>
            <a:r>
              <a:rPr lang="en-US">
                <a:solidFill>
                  <a:schemeClr val="tx1"/>
                </a:solidFill>
                <a:ea typeface="+mj-lt"/>
                <a:cs typeface="+mj-lt"/>
              </a:rPr>
              <a:t> a dream sequence</a:t>
            </a:r>
          </a:p>
        </p:txBody>
      </p:sp>
      <p:sp>
        <p:nvSpPr>
          <p:cNvPr id="3" name="Content Placeholder 2">
            <a:extLst>
              <a:ext uri="{FF2B5EF4-FFF2-40B4-BE49-F238E27FC236}">
                <a16:creationId xmlns:a16="http://schemas.microsoft.com/office/drawing/2014/main" id="{BF2B9A24-9A35-935F-9941-0F1A6DECBAEE}"/>
              </a:ext>
            </a:extLst>
          </p:cNvPr>
          <p:cNvSpPr>
            <a:spLocks noGrp="1"/>
          </p:cNvSpPr>
          <p:nvPr>
            <p:ph idx="1"/>
          </p:nvPr>
        </p:nvSpPr>
        <p:spPr>
          <a:xfrm>
            <a:off x="1097280" y="1845734"/>
            <a:ext cx="6397083" cy="4023360"/>
          </a:xfrm>
        </p:spPr>
        <p:txBody>
          <a:bodyPr vert="horz" lIns="0" tIns="45720" rIns="0" bIns="45720" rtlCol="0" anchor="t">
            <a:normAutofit/>
          </a:bodyPr>
          <a:lstStyle/>
          <a:p>
            <a:pPr algn="just">
              <a:buFont typeface="Arial" panose="020F0502020204030204" pitchFamily="34" charset="0"/>
              <a:buChar char="•"/>
            </a:pPr>
            <a:r>
              <a:rPr lang="en" dirty="0">
                <a:solidFill>
                  <a:schemeClr val="tx1"/>
                </a:solidFill>
                <a:latin typeface="Calibri"/>
                <a:cs typeface="Calibri"/>
              </a:rPr>
              <a:t>Two characters of different scales were used, a taller one (monster) and a smaller one (girl siv) to
 Reflect difficulties experienced when portraying characters of different scales.</a:t>
            </a:r>
            <a:endParaRPr lang="en-US" dirty="0">
              <a:solidFill>
                <a:schemeClr val="tx1"/>
              </a:solidFill>
              <a:cs typeface="Calibri"/>
            </a:endParaRPr>
          </a:p>
          <a:p>
            <a:pPr algn="just">
              <a:buFont typeface="Arial" panose="020F0502020204030204" pitchFamily="34" charset="0"/>
              <a:buChar char="•"/>
            </a:pPr>
            <a:r>
              <a:rPr lang="en" dirty="0">
                <a:solidFill>
                  <a:schemeClr val="tx1"/>
                </a:solidFill>
                <a:latin typeface="Calibri"/>
                <a:cs typeface="Calibri"/>
              </a:rPr>
              <a:t>The scene was designed to test the interaction between the actors through dialogue and having the characters imitate each other's movements.</a:t>
            </a:r>
          </a:p>
        </p:txBody>
      </p:sp>
      <p:pic>
        <p:nvPicPr>
          <p:cNvPr id="4" name="Picture 4" descr="Text, letter&#10;&#10;Description automatically generated">
            <a:extLst>
              <a:ext uri="{FF2B5EF4-FFF2-40B4-BE49-F238E27FC236}">
                <a16:creationId xmlns:a16="http://schemas.microsoft.com/office/drawing/2014/main" id="{335609AC-1475-6003-1C06-B56A0C3927C1}"/>
              </a:ext>
            </a:extLst>
          </p:cNvPr>
          <p:cNvPicPr>
            <a:picLocks noChangeAspect="1"/>
          </p:cNvPicPr>
          <p:nvPr/>
        </p:nvPicPr>
        <p:blipFill>
          <a:blip r:embed="rId2"/>
          <a:stretch>
            <a:fillRect/>
          </a:stretch>
        </p:blipFill>
        <p:spPr>
          <a:xfrm>
            <a:off x="8882739" y="1845526"/>
            <a:ext cx="2650546" cy="4282068"/>
          </a:xfrm>
          <a:prstGeom prst="rect">
            <a:avLst/>
          </a:prstGeom>
        </p:spPr>
      </p:pic>
      <p:pic>
        <p:nvPicPr>
          <p:cNvPr id="5" name="Picture 5" descr="A picture containing jumping, riding&#10;&#10;Description automatically generated">
            <a:extLst>
              <a:ext uri="{FF2B5EF4-FFF2-40B4-BE49-F238E27FC236}">
                <a16:creationId xmlns:a16="http://schemas.microsoft.com/office/drawing/2014/main" id="{F5592459-1FC1-C765-1EE4-876317936448}"/>
              </a:ext>
            </a:extLst>
          </p:cNvPr>
          <p:cNvPicPr>
            <a:picLocks noChangeAspect="1"/>
          </p:cNvPicPr>
          <p:nvPr/>
        </p:nvPicPr>
        <p:blipFill>
          <a:blip r:embed="rId3"/>
          <a:stretch>
            <a:fillRect/>
          </a:stretch>
        </p:blipFill>
        <p:spPr>
          <a:xfrm>
            <a:off x="4343400" y="4147426"/>
            <a:ext cx="3384395" cy="1713368"/>
          </a:xfrm>
          <a:prstGeom prst="rect">
            <a:avLst/>
          </a:prstGeom>
        </p:spPr>
      </p:pic>
      <p:sp>
        <p:nvSpPr>
          <p:cNvPr id="6" name="Slide Number Placeholder 5">
            <a:extLst>
              <a:ext uri="{FF2B5EF4-FFF2-40B4-BE49-F238E27FC236}">
                <a16:creationId xmlns:a16="http://schemas.microsoft.com/office/drawing/2014/main" id="{6D31163C-D4D1-CFD7-96B4-ADA529F019A7}"/>
              </a:ext>
            </a:extLst>
          </p:cNvPr>
          <p:cNvSpPr>
            <a:spLocks noGrp="1"/>
          </p:cNvSpPr>
          <p:nvPr>
            <p:ph type="sldNum" sz="quarter" idx="12"/>
          </p:nvPr>
        </p:nvSpPr>
        <p:spPr/>
        <p:txBody>
          <a:bodyPr/>
          <a:lstStyle/>
          <a:p>
            <a:fld id="{629637A9-119A-49DA-BD12-AAC58B377D80}" type="slidenum">
              <a:rPr lang="en-US" dirty="0"/>
              <a:t>12</a:t>
            </a:fld>
            <a:endParaRPr lang="en-US"/>
          </a:p>
        </p:txBody>
      </p:sp>
    </p:spTree>
    <p:extLst>
      <p:ext uri="{BB962C8B-B14F-4D97-AF65-F5344CB8AC3E}">
        <p14:creationId xmlns:p14="http://schemas.microsoft.com/office/powerpoint/2010/main" val="776764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7D250-2039-320A-8B2F-B42C7E9B13B9}"/>
              </a:ext>
            </a:extLst>
          </p:cNvPr>
          <p:cNvSpPr>
            <a:spLocks noGrp="1"/>
          </p:cNvSpPr>
          <p:nvPr>
            <p:ph type="title"/>
          </p:nvPr>
        </p:nvSpPr>
        <p:spPr>
          <a:xfrm>
            <a:off x="1097280" y="-75812"/>
            <a:ext cx="10058400" cy="1794587"/>
          </a:xfrm>
        </p:spPr>
        <p:txBody>
          <a:bodyPr>
            <a:normAutofit fontScale="90000"/>
          </a:bodyPr>
          <a:lstStyle/>
          <a:p>
            <a:endParaRPr lang="en-US">
              <a:cs typeface="Calibri Light"/>
            </a:endParaRPr>
          </a:p>
          <a:p>
            <a:endParaRPr lang="en-US">
              <a:cs typeface="Calibri Light"/>
            </a:endParaRPr>
          </a:p>
          <a:p>
            <a:r>
              <a:rPr lang="en-US">
                <a:solidFill>
                  <a:schemeClr val="tx1"/>
                </a:solidFill>
                <a:ea typeface="+mj-lt"/>
                <a:cs typeface="+mj-lt"/>
              </a:rPr>
              <a:t>Conditions - Motion Capture (MC)</a:t>
            </a:r>
            <a:endParaRPr lang="en-US">
              <a:solidFill>
                <a:schemeClr val="tx1"/>
              </a:solidFill>
              <a:cs typeface="Calibri Light" panose="020F0302020204030204"/>
            </a:endParaRPr>
          </a:p>
        </p:txBody>
      </p:sp>
      <p:sp>
        <p:nvSpPr>
          <p:cNvPr id="3" name="Content Placeholder 2">
            <a:extLst>
              <a:ext uri="{FF2B5EF4-FFF2-40B4-BE49-F238E27FC236}">
                <a16:creationId xmlns:a16="http://schemas.microsoft.com/office/drawing/2014/main" id="{BAB149F7-D536-3AF5-0466-E582B8EFABC7}"/>
              </a:ext>
            </a:extLst>
          </p:cNvPr>
          <p:cNvSpPr>
            <a:spLocks noGrp="1"/>
          </p:cNvSpPr>
          <p:nvPr>
            <p:ph idx="1"/>
          </p:nvPr>
        </p:nvSpPr>
        <p:spPr/>
        <p:txBody>
          <a:bodyPr vert="horz" lIns="0" tIns="45720" rIns="0" bIns="45720" rtlCol="0" anchor="t">
            <a:normAutofit/>
          </a:bodyPr>
          <a:lstStyle/>
          <a:p>
            <a:pPr>
              <a:buFont typeface="Arial" pitchFamily="34" charset="0"/>
              <a:buChar char="•"/>
            </a:pPr>
            <a:r>
              <a:rPr lang="en" dirty="0">
                <a:solidFill>
                  <a:schemeClr val="tx1"/>
                </a:solidFill>
                <a:latin typeface="Calibri"/>
                <a:cs typeface="Calibri" panose="020F0502020204030204"/>
              </a:rPr>
              <a:t>Explore and train with a projected mirror for up to 5 minutes. Learning the proper moves as the virtual setting and the characters were reflected on a projected screen</a:t>
            </a:r>
            <a:endParaRPr lang="en-US" dirty="0">
              <a:solidFill>
                <a:schemeClr val="tx1"/>
              </a:solidFill>
              <a:cs typeface="Calibri" panose="020F0502020204030204"/>
            </a:endParaRPr>
          </a:p>
          <a:p>
            <a:pPr>
              <a:buFont typeface="Arial" pitchFamily="34" charset="0"/>
              <a:buChar char="•"/>
            </a:pPr>
            <a:r>
              <a:rPr lang="en" dirty="0">
                <a:solidFill>
                  <a:schemeClr val="tx1"/>
                </a:solidFill>
                <a:latin typeface="Calibri"/>
                <a:cs typeface="Calibri" panose="020F0502020204030204"/>
              </a:rPr>
              <a:t>Perform the scene. The actors acted out the same scene three times. The projection was turned off and the actors were forced to perform a relative to each other in the physical room</a:t>
            </a:r>
          </a:p>
          <a:p>
            <a:pPr>
              <a:buFont typeface="Arial" pitchFamily="34" charset="0"/>
              <a:buChar char="•"/>
            </a:pPr>
            <a:r>
              <a:rPr lang="en" dirty="0">
                <a:solidFill>
                  <a:schemeClr val="tx1"/>
                </a:solidFill>
                <a:latin typeface="Calibri"/>
                <a:cs typeface="Calibri" panose="020F0502020204030204"/>
              </a:rPr>
              <a:t>Complete a post-condition questionnaire</a:t>
            </a:r>
          </a:p>
        </p:txBody>
      </p:sp>
      <p:sp>
        <p:nvSpPr>
          <p:cNvPr id="4" name="Slide Number Placeholder 3">
            <a:extLst>
              <a:ext uri="{FF2B5EF4-FFF2-40B4-BE49-F238E27FC236}">
                <a16:creationId xmlns:a16="http://schemas.microsoft.com/office/drawing/2014/main" id="{53D6C5F0-452C-B63A-479C-E37896DEDE8E}"/>
              </a:ext>
            </a:extLst>
          </p:cNvPr>
          <p:cNvSpPr>
            <a:spLocks noGrp="1"/>
          </p:cNvSpPr>
          <p:nvPr>
            <p:ph type="sldNum" sz="quarter" idx="12"/>
          </p:nvPr>
        </p:nvSpPr>
        <p:spPr/>
        <p:txBody>
          <a:bodyPr/>
          <a:lstStyle/>
          <a:p>
            <a:fld id="{629637A9-119A-49DA-BD12-AAC58B377D80}" type="slidenum">
              <a:rPr lang="en-US" dirty="0"/>
              <a:t>13</a:t>
            </a:fld>
            <a:endParaRPr lang="en-US"/>
          </a:p>
        </p:txBody>
      </p:sp>
      <p:pic>
        <p:nvPicPr>
          <p:cNvPr id="5" name="Picture 5" descr="A picture containing jumping&#10;&#10;Description automatically generated">
            <a:extLst>
              <a:ext uri="{FF2B5EF4-FFF2-40B4-BE49-F238E27FC236}">
                <a16:creationId xmlns:a16="http://schemas.microsoft.com/office/drawing/2014/main" id="{BC717FF3-D4CD-7B9C-E08B-9FE2F3E4C6FD}"/>
              </a:ext>
            </a:extLst>
          </p:cNvPr>
          <p:cNvPicPr>
            <a:picLocks noChangeAspect="1"/>
          </p:cNvPicPr>
          <p:nvPr/>
        </p:nvPicPr>
        <p:blipFill>
          <a:blip r:embed="rId2"/>
          <a:stretch>
            <a:fillRect/>
          </a:stretch>
        </p:blipFill>
        <p:spPr>
          <a:xfrm>
            <a:off x="4724400" y="3955110"/>
            <a:ext cx="2743200" cy="1560352"/>
          </a:xfrm>
          <a:prstGeom prst="rect">
            <a:avLst/>
          </a:prstGeom>
        </p:spPr>
      </p:pic>
    </p:spTree>
    <p:extLst>
      <p:ext uri="{BB962C8B-B14F-4D97-AF65-F5344CB8AC3E}">
        <p14:creationId xmlns:p14="http://schemas.microsoft.com/office/powerpoint/2010/main" val="385696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0FC50-7AD0-94FB-B2D1-9BBAE4AB5FEC}"/>
              </a:ext>
            </a:extLst>
          </p:cNvPr>
          <p:cNvSpPr>
            <a:spLocks noGrp="1"/>
          </p:cNvSpPr>
          <p:nvPr>
            <p:ph type="title"/>
          </p:nvPr>
        </p:nvSpPr>
        <p:spPr/>
        <p:txBody>
          <a:bodyPr/>
          <a:lstStyle/>
          <a:p>
            <a:r>
              <a:rPr lang="en-US">
                <a:solidFill>
                  <a:schemeClr val="tx1"/>
                </a:solidFill>
                <a:cs typeface="Calibri Light"/>
              </a:rPr>
              <a:t>Conditions - </a:t>
            </a:r>
            <a:r>
              <a:rPr lang="en-US">
                <a:solidFill>
                  <a:schemeClr val="tx1"/>
                </a:solidFill>
              </a:rPr>
              <a:t>Virtual </a:t>
            </a:r>
            <a:r>
              <a:rPr lang="en-US" err="1">
                <a:solidFill>
                  <a:schemeClr val="tx1"/>
                </a:solidFill>
              </a:rPr>
              <a:t>Reality+Motion</a:t>
            </a:r>
            <a:r>
              <a:rPr lang="en-US">
                <a:solidFill>
                  <a:schemeClr val="tx1"/>
                </a:solidFill>
              </a:rPr>
              <a:t> Capture (VR)</a:t>
            </a:r>
            <a:endParaRPr lang="en-US">
              <a:solidFill>
                <a:schemeClr val="tx1"/>
              </a:solidFill>
              <a:cs typeface="Calibri Light"/>
            </a:endParaRPr>
          </a:p>
        </p:txBody>
      </p:sp>
      <p:sp>
        <p:nvSpPr>
          <p:cNvPr id="3" name="Content Placeholder 2">
            <a:extLst>
              <a:ext uri="{FF2B5EF4-FFF2-40B4-BE49-F238E27FC236}">
                <a16:creationId xmlns:a16="http://schemas.microsoft.com/office/drawing/2014/main" id="{A27B7319-1237-20A7-F795-5810FA519EF5}"/>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 dirty="0">
                <a:solidFill>
                  <a:schemeClr val="tx1"/>
                </a:solidFill>
                <a:latin typeface="Calibri"/>
                <a:cs typeface="Calibri" panose="020F0502020204030204"/>
              </a:rPr>
              <a:t>Explore and train with a virtual mirror, up to five minutes. The actors use a virtual reality headset to view scenes from perspective of your characters</a:t>
            </a:r>
            <a:endParaRPr lang="en-US" dirty="0">
              <a:solidFill>
                <a:schemeClr val="tx1"/>
              </a:solidFill>
              <a:cs typeface="Calibri" panose="020F0502020204030204"/>
            </a:endParaRPr>
          </a:p>
          <a:p>
            <a:pPr>
              <a:buFont typeface="Arial" panose="020F0502020204030204" pitchFamily="34" charset="0"/>
              <a:buChar char="•"/>
            </a:pPr>
            <a:r>
              <a:rPr lang="en" dirty="0">
                <a:solidFill>
                  <a:schemeClr val="tx1"/>
                </a:solidFill>
                <a:latin typeface="Calibri"/>
                <a:cs typeface="Calibri" panose="020F0502020204030204"/>
              </a:rPr>
              <a:t>Realize the scene in VR. The actors acted out the same scene three times. They used the virtual environment and collaborated with the other virtual characteras reference</a:t>
            </a:r>
          </a:p>
          <a:p>
            <a:pPr>
              <a:buFont typeface="Arial" panose="020F0502020204030204" pitchFamily="34" charset="0"/>
              <a:buChar char="•"/>
            </a:pPr>
            <a:r>
              <a:rPr lang="en" dirty="0">
                <a:solidFill>
                  <a:schemeClr val="tx1"/>
                </a:solidFill>
                <a:latin typeface="Calibri"/>
                <a:cs typeface="Calibri" panose="020F0502020204030204"/>
              </a:rPr>
              <a:t>Complete a post-condition questionnaire</a:t>
            </a:r>
            <a:endParaRPr lang="en" dirty="0">
              <a:solidFill>
                <a:schemeClr val="tx1"/>
              </a:solidFill>
              <a:latin typeface="Consolas"/>
              <a:cs typeface="Calibri" panose="020F0502020204030204"/>
            </a:endParaRPr>
          </a:p>
        </p:txBody>
      </p:sp>
      <p:sp>
        <p:nvSpPr>
          <p:cNvPr id="4" name="Slide Number Placeholder 3">
            <a:extLst>
              <a:ext uri="{FF2B5EF4-FFF2-40B4-BE49-F238E27FC236}">
                <a16:creationId xmlns:a16="http://schemas.microsoft.com/office/drawing/2014/main" id="{B3442934-783C-0732-BCFD-7824594BBF8F}"/>
              </a:ext>
            </a:extLst>
          </p:cNvPr>
          <p:cNvSpPr>
            <a:spLocks noGrp="1"/>
          </p:cNvSpPr>
          <p:nvPr>
            <p:ph type="sldNum" sz="quarter" idx="12"/>
          </p:nvPr>
        </p:nvSpPr>
        <p:spPr/>
        <p:txBody>
          <a:bodyPr/>
          <a:lstStyle/>
          <a:p>
            <a:fld id="{629637A9-119A-49DA-BD12-AAC58B377D80}" type="slidenum">
              <a:rPr lang="en-US" dirty="0"/>
              <a:t>14</a:t>
            </a:fld>
            <a:endParaRPr lang="en-US"/>
          </a:p>
        </p:txBody>
      </p:sp>
      <p:pic>
        <p:nvPicPr>
          <p:cNvPr id="6" name="Imagem 5">
            <a:extLst>
              <a:ext uri="{FF2B5EF4-FFF2-40B4-BE49-F238E27FC236}">
                <a16:creationId xmlns:a16="http://schemas.microsoft.com/office/drawing/2014/main" id="{2E6417B9-C8C7-229D-C758-023B831EE8F4}"/>
              </a:ext>
            </a:extLst>
          </p:cNvPr>
          <p:cNvPicPr>
            <a:picLocks noChangeAspect="1"/>
          </p:cNvPicPr>
          <p:nvPr/>
        </p:nvPicPr>
        <p:blipFill>
          <a:blip r:embed="rId2"/>
          <a:stretch>
            <a:fillRect/>
          </a:stretch>
        </p:blipFill>
        <p:spPr>
          <a:xfrm>
            <a:off x="4452441" y="4135433"/>
            <a:ext cx="3049572" cy="1733661"/>
          </a:xfrm>
          <a:prstGeom prst="rect">
            <a:avLst/>
          </a:prstGeom>
        </p:spPr>
      </p:pic>
    </p:spTree>
    <p:extLst>
      <p:ext uri="{BB962C8B-B14F-4D97-AF65-F5344CB8AC3E}">
        <p14:creationId xmlns:p14="http://schemas.microsoft.com/office/powerpoint/2010/main" val="3890677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DA89-103F-8894-6117-EEEA8A8B10C3}"/>
              </a:ext>
            </a:extLst>
          </p:cNvPr>
          <p:cNvSpPr>
            <a:spLocks noGrp="1"/>
          </p:cNvSpPr>
          <p:nvPr>
            <p:ph type="title"/>
          </p:nvPr>
        </p:nvSpPr>
        <p:spPr/>
        <p:txBody>
          <a:bodyPr/>
          <a:lstStyle/>
          <a:p>
            <a:r>
              <a:rPr lang="en-US">
                <a:solidFill>
                  <a:schemeClr val="tx1"/>
                </a:solidFill>
              </a:rPr>
              <a:t>Procedure</a:t>
            </a:r>
          </a:p>
        </p:txBody>
      </p:sp>
      <p:sp>
        <p:nvSpPr>
          <p:cNvPr id="3" name="Content Placeholder 2">
            <a:extLst>
              <a:ext uri="{FF2B5EF4-FFF2-40B4-BE49-F238E27FC236}">
                <a16:creationId xmlns:a16="http://schemas.microsoft.com/office/drawing/2014/main" id="{8594C105-2162-40E2-A4A4-680AD71BF7CB}"/>
              </a:ext>
            </a:extLst>
          </p:cNvPr>
          <p:cNvSpPr>
            <a:spLocks noGrp="1"/>
          </p:cNvSpPr>
          <p:nvPr>
            <p:ph idx="1"/>
          </p:nvPr>
        </p:nvSpPr>
        <p:spPr>
          <a:xfrm>
            <a:off x="1097280" y="1845734"/>
            <a:ext cx="10140042" cy="4023360"/>
          </a:xfrm>
        </p:spPr>
        <p:txBody>
          <a:bodyPr vert="horz" lIns="0" tIns="45720" rIns="0" bIns="45720" rtlCol="0" anchor="t">
            <a:normAutofit/>
          </a:bodyPr>
          <a:lstStyle/>
          <a:p>
            <a:pPr>
              <a:buFont typeface="Arial" panose="020F0502020204030204" pitchFamily="34" charset="0"/>
              <a:buChar char="•"/>
            </a:pPr>
            <a:r>
              <a:rPr lang="en" dirty="0">
                <a:solidFill>
                  <a:schemeClr val="tx1"/>
                </a:solidFill>
                <a:latin typeface="Calibri"/>
                <a:cs typeface="Calibri" panose="020F0502020204030204"/>
              </a:rPr>
              <a:t>The experiment started with the participants filling out a consent form and then the participants wore a motion capture suit.</a:t>
            </a:r>
            <a:endParaRPr lang="en-US" dirty="0">
              <a:solidFill>
                <a:schemeClr val="tx1"/>
              </a:solidFill>
              <a:cs typeface="Calibri" panose="020F0502020204030204"/>
            </a:endParaRPr>
          </a:p>
          <a:p>
            <a:pPr>
              <a:buFont typeface="Arial" panose="020F0502020204030204" pitchFamily="34" charset="0"/>
              <a:buChar char="•"/>
            </a:pPr>
            <a:r>
              <a:rPr lang="en" dirty="0">
                <a:solidFill>
                  <a:schemeClr val="tx1"/>
                </a:solidFill>
                <a:latin typeface="Calibri"/>
                <a:cs typeface="Calibri" panose="020F0502020204030204"/>
              </a:rPr>
              <a:t>The participants among themselves decided that they would play each character.</a:t>
            </a:r>
            <a:endParaRPr lang="en" dirty="0">
              <a:solidFill>
                <a:schemeClr val="tx1"/>
              </a:solidFill>
              <a:latin typeface="Calibri"/>
              <a:ea typeface="Calibri"/>
              <a:cs typeface="Calibri" panose="020F0502020204030204"/>
            </a:endParaRPr>
          </a:p>
          <a:p>
            <a:pPr>
              <a:buFont typeface="Arial" panose="020F0502020204030204" pitchFamily="34" charset="0"/>
              <a:buChar char="•"/>
            </a:pPr>
            <a:r>
              <a:rPr lang="en" dirty="0">
                <a:solidFill>
                  <a:schemeClr val="tx1"/>
                </a:solidFill>
                <a:latin typeface="Calibri"/>
                <a:cs typeface="Calibri" panose="020F0502020204030204"/>
              </a:rPr>
              <a:t>Participants experienced both conditions and at the end of each condition completed a post-condition questionnaire.</a:t>
            </a:r>
            <a:endParaRPr lang="en" dirty="0">
              <a:solidFill>
                <a:schemeClr val="tx1"/>
              </a:solidFill>
              <a:latin typeface="Calibri"/>
              <a:ea typeface="Calibri"/>
              <a:cs typeface="Calibri" panose="020F0502020204030204"/>
            </a:endParaRPr>
          </a:p>
          <a:p>
            <a:pPr>
              <a:buFont typeface="Arial" panose="020F0502020204030204" pitchFamily="34" charset="0"/>
              <a:buChar char="•"/>
            </a:pPr>
            <a:r>
              <a:rPr lang="en" dirty="0">
                <a:solidFill>
                  <a:schemeClr val="tx1"/>
                </a:solidFill>
                <a:latin typeface="Calibri"/>
                <a:cs typeface="Calibri" panose="020F0502020204030204"/>
              </a:rPr>
              <a:t>At the end, a semi-structured interview was carried out</a:t>
            </a:r>
            <a:endParaRPr lang="en" dirty="0">
              <a:solidFill>
                <a:schemeClr val="tx1"/>
              </a:solidFill>
              <a:latin typeface="Calibri"/>
              <a:ea typeface="Calibri"/>
              <a:cs typeface="Calibri" panose="020F0502020204030204"/>
            </a:endParaRPr>
          </a:p>
        </p:txBody>
      </p:sp>
      <p:sp>
        <p:nvSpPr>
          <p:cNvPr id="4" name="Slide Number Placeholder 3">
            <a:extLst>
              <a:ext uri="{FF2B5EF4-FFF2-40B4-BE49-F238E27FC236}">
                <a16:creationId xmlns:a16="http://schemas.microsoft.com/office/drawing/2014/main" id="{40828D1D-BCEE-FF89-F4F3-F487FE4A58E1}"/>
              </a:ext>
            </a:extLst>
          </p:cNvPr>
          <p:cNvSpPr>
            <a:spLocks noGrp="1"/>
          </p:cNvSpPr>
          <p:nvPr>
            <p:ph type="sldNum" sz="quarter" idx="12"/>
          </p:nvPr>
        </p:nvSpPr>
        <p:spPr/>
        <p:txBody>
          <a:bodyPr/>
          <a:lstStyle/>
          <a:p>
            <a:fld id="{629637A9-119A-49DA-BD12-AAC58B377D80}" type="slidenum">
              <a:rPr lang="en-US" dirty="0"/>
              <a:t>15</a:t>
            </a:fld>
            <a:endParaRPr lang="en-US"/>
          </a:p>
        </p:txBody>
      </p:sp>
    </p:spTree>
    <p:extLst>
      <p:ext uri="{BB962C8B-B14F-4D97-AF65-F5344CB8AC3E}">
        <p14:creationId xmlns:p14="http://schemas.microsoft.com/office/powerpoint/2010/main" val="3112262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6C32-FC33-DC82-0BB7-E9147C7805C3}"/>
              </a:ext>
            </a:extLst>
          </p:cNvPr>
          <p:cNvSpPr>
            <a:spLocks noGrp="1"/>
          </p:cNvSpPr>
          <p:nvPr>
            <p:ph type="title"/>
          </p:nvPr>
        </p:nvSpPr>
        <p:spPr/>
        <p:txBody>
          <a:bodyPr/>
          <a:lstStyle/>
          <a:p>
            <a:r>
              <a:rPr lang="en-US">
                <a:solidFill>
                  <a:schemeClr val="tx1"/>
                </a:solidFill>
              </a:rPr>
              <a:t>Post-Condition Questionnaire</a:t>
            </a:r>
            <a:endParaRPr lang="en-US">
              <a:solidFill>
                <a:schemeClr val="tx1"/>
              </a:solidFill>
              <a:cs typeface="Calibri Light"/>
            </a:endParaRPr>
          </a:p>
        </p:txBody>
      </p:sp>
      <p:sp>
        <p:nvSpPr>
          <p:cNvPr id="3" name="Content Placeholder 2">
            <a:extLst>
              <a:ext uri="{FF2B5EF4-FFF2-40B4-BE49-F238E27FC236}">
                <a16:creationId xmlns:a16="http://schemas.microsoft.com/office/drawing/2014/main" id="{BA550837-227B-915D-CF88-A65D9450E6DF}"/>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
                <a:latin typeface="Calibri"/>
                <a:cs typeface="Calibri"/>
              </a:rPr>
              <a:t>Q</a:t>
            </a:r>
            <a:r>
              <a:rPr lang="en">
                <a:solidFill>
                  <a:schemeClr val="tx1"/>
                </a:solidFill>
                <a:latin typeface="Calibri"/>
                <a:cs typeface="Calibri"/>
              </a:rPr>
              <a:t>uestionnaire that is divided into three distinct measures: </a:t>
            </a:r>
            <a:endParaRPr lang="en-US">
              <a:solidFill>
                <a:schemeClr val="tx1"/>
              </a:solidFill>
              <a:latin typeface="Calibri"/>
              <a:cs typeface="Calibri"/>
            </a:endParaRPr>
          </a:p>
          <a:p>
            <a:pPr>
              <a:buFont typeface="Arial" panose="020F0502020204030204" pitchFamily="34" charset="0"/>
              <a:buChar char="•"/>
            </a:pPr>
            <a:r>
              <a:rPr lang="en">
                <a:solidFill>
                  <a:schemeClr val="tx1"/>
                </a:solidFill>
                <a:latin typeface="Calibri"/>
                <a:cs typeface="Calibri"/>
              </a:rPr>
              <a:t>Body Possession</a:t>
            </a:r>
            <a:endParaRPr lang="en-US">
              <a:solidFill>
                <a:schemeClr val="tx1"/>
              </a:solidFill>
              <a:latin typeface="Calibri"/>
              <a:cs typeface="Calibri"/>
            </a:endParaRPr>
          </a:p>
          <a:p>
            <a:pPr>
              <a:buFont typeface="Arial" panose="020F0502020204030204" pitchFamily="34" charset="0"/>
              <a:buChar char="•"/>
            </a:pPr>
            <a:r>
              <a:rPr lang="en">
                <a:solidFill>
                  <a:schemeClr val="tx1"/>
                </a:solidFill>
                <a:latin typeface="Calibri"/>
                <a:cs typeface="Calibri"/>
              </a:rPr>
              <a:t> Social Presence </a:t>
            </a:r>
            <a:endParaRPr lang="en-US">
              <a:solidFill>
                <a:schemeClr val="tx1"/>
              </a:solidFill>
              <a:latin typeface="Calibri"/>
              <a:cs typeface="Calibri"/>
            </a:endParaRPr>
          </a:p>
          <a:p>
            <a:pPr>
              <a:buFont typeface="Arial" panose="020F0502020204030204" pitchFamily="34" charset="0"/>
              <a:buChar char="•"/>
            </a:pPr>
            <a:r>
              <a:rPr lang="en">
                <a:solidFill>
                  <a:schemeClr val="tx1"/>
                </a:solidFill>
                <a:latin typeface="Calibri"/>
                <a:cs typeface="Calibri"/>
              </a:rPr>
              <a:t>Mental Immersion</a:t>
            </a:r>
            <a:endParaRPr lang="en-US">
              <a:solidFill>
                <a:schemeClr val="tx1"/>
              </a:solidFill>
              <a:latin typeface="Calibri"/>
              <a:cs typeface="Calibri"/>
            </a:endParaRPr>
          </a:p>
        </p:txBody>
      </p:sp>
      <p:sp>
        <p:nvSpPr>
          <p:cNvPr id="4" name="Slide Number Placeholder 3">
            <a:extLst>
              <a:ext uri="{FF2B5EF4-FFF2-40B4-BE49-F238E27FC236}">
                <a16:creationId xmlns:a16="http://schemas.microsoft.com/office/drawing/2014/main" id="{28A4B7CE-31A0-110C-919A-2043A85A687E}"/>
              </a:ext>
            </a:extLst>
          </p:cNvPr>
          <p:cNvSpPr>
            <a:spLocks noGrp="1"/>
          </p:cNvSpPr>
          <p:nvPr>
            <p:ph type="sldNum" sz="quarter" idx="12"/>
          </p:nvPr>
        </p:nvSpPr>
        <p:spPr/>
        <p:txBody>
          <a:bodyPr/>
          <a:lstStyle/>
          <a:p>
            <a:fld id="{629637A9-119A-49DA-BD12-AAC58B377D80}" type="slidenum">
              <a:rPr lang="en-US" dirty="0"/>
              <a:t>16</a:t>
            </a:fld>
            <a:endParaRPr lang="en-US"/>
          </a:p>
        </p:txBody>
      </p:sp>
    </p:spTree>
    <p:extLst>
      <p:ext uri="{BB962C8B-B14F-4D97-AF65-F5344CB8AC3E}">
        <p14:creationId xmlns:p14="http://schemas.microsoft.com/office/powerpoint/2010/main" val="580177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D60AD-233C-AFFE-79D9-91FABBFD1E34}"/>
              </a:ext>
            </a:extLst>
          </p:cNvPr>
          <p:cNvSpPr>
            <a:spLocks noGrp="1"/>
          </p:cNvSpPr>
          <p:nvPr>
            <p:ph type="title"/>
          </p:nvPr>
        </p:nvSpPr>
        <p:spPr/>
        <p:txBody>
          <a:bodyPr/>
          <a:lstStyle/>
          <a:p>
            <a:r>
              <a:rPr lang="en-US">
                <a:solidFill>
                  <a:schemeClr val="tx1"/>
                </a:solidFill>
              </a:rPr>
              <a:t>Semi-Structured Interviews</a:t>
            </a:r>
          </a:p>
        </p:txBody>
      </p:sp>
      <p:sp>
        <p:nvSpPr>
          <p:cNvPr id="3" name="Content Placeholder 2">
            <a:extLst>
              <a:ext uri="{FF2B5EF4-FFF2-40B4-BE49-F238E27FC236}">
                <a16:creationId xmlns:a16="http://schemas.microsoft.com/office/drawing/2014/main" id="{F0FA7C11-5955-1B0A-BD2E-EF165B01ED30}"/>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
                <a:solidFill>
                  <a:schemeClr val="tx1"/>
                </a:solidFill>
                <a:latin typeface="Calibri"/>
                <a:cs typeface="Calibri" panose="020F0502020204030204"/>
              </a:rPr>
              <a:t>What acting setup do you think led to better performances? Why</a:t>
            </a:r>
          </a:p>
          <a:p>
            <a:pPr>
              <a:buFont typeface="Arial" panose="020F0502020204030204" pitchFamily="34" charset="0"/>
              <a:buChar char="•"/>
            </a:pPr>
            <a:r>
              <a:rPr lang="en">
                <a:solidFill>
                  <a:schemeClr val="tx1"/>
                </a:solidFill>
                <a:latin typeface="Calibri"/>
                <a:cs typeface="Calibri" panose="020F0502020204030204"/>
              </a:rPr>
              <a:t>Has the VR app affected your acting? If yes, how?</a:t>
            </a:r>
          </a:p>
          <a:p>
            <a:pPr>
              <a:buFont typeface="Arial" panose="020F0502020204030204" pitchFamily="34" charset="0"/>
              <a:buChar char="•"/>
            </a:pPr>
            <a:r>
              <a:rPr lang="en">
                <a:solidFill>
                  <a:schemeClr val="tx1"/>
                </a:solidFill>
                <a:latin typeface="Calibri"/>
                <a:cs typeface="Calibri" panose="020F0502020204030204"/>
              </a:rPr>
              <a:t>Did the VR application influence your imagination? If yes, how?</a:t>
            </a:r>
          </a:p>
        </p:txBody>
      </p:sp>
      <p:sp>
        <p:nvSpPr>
          <p:cNvPr id="4" name="Slide Number Placeholder 3">
            <a:extLst>
              <a:ext uri="{FF2B5EF4-FFF2-40B4-BE49-F238E27FC236}">
                <a16:creationId xmlns:a16="http://schemas.microsoft.com/office/drawing/2014/main" id="{A92F142D-D360-FC1E-084F-600DA1F11F50}"/>
              </a:ext>
            </a:extLst>
          </p:cNvPr>
          <p:cNvSpPr>
            <a:spLocks noGrp="1"/>
          </p:cNvSpPr>
          <p:nvPr>
            <p:ph type="sldNum" sz="quarter" idx="12"/>
          </p:nvPr>
        </p:nvSpPr>
        <p:spPr/>
        <p:txBody>
          <a:bodyPr/>
          <a:lstStyle/>
          <a:p>
            <a:fld id="{629637A9-119A-49DA-BD12-AAC58B377D80}" type="slidenum">
              <a:rPr lang="en-US" dirty="0"/>
              <a:t>17</a:t>
            </a:fld>
            <a:endParaRPr lang="en-US"/>
          </a:p>
        </p:txBody>
      </p:sp>
    </p:spTree>
    <p:extLst>
      <p:ext uri="{BB962C8B-B14F-4D97-AF65-F5344CB8AC3E}">
        <p14:creationId xmlns:p14="http://schemas.microsoft.com/office/powerpoint/2010/main" val="3573803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65C75-F00A-10B0-2EF7-1911C97B0789}"/>
              </a:ext>
            </a:extLst>
          </p:cNvPr>
          <p:cNvSpPr>
            <a:spLocks noGrp="1"/>
          </p:cNvSpPr>
          <p:nvPr>
            <p:ph type="title"/>
          </p:nvPr>
        </p:nvSpPr>
        <p:spPr/>
        <p:txBody>
          <a:bodyPr/>
          <a:lstStyle/>
          <a:p>
            <a:r>
              <a:rPr lang="en-US">
                <a:solidFill>
                  <a:schemeClr val="tx1"/>
                </a:solidFill>
              </a:rPr>
              <a:t>Results</a:t>
            </a:r>
            <a:endParaRPr lang="en-US">
              <a:solidFill>
                <a:schemeClr val="tx1"/>
              </a:solidFill>
              <a:cs typeface="Calibri Light"/>
            </a:endParaRPr>
          </a:p>
        </p:txBody>
      </p:sp>
      <p:sp>
        <p:nvSpPr>
          <p:cNvPr id="3" name="Content Placeholder 2">
            <a:extLst>
              <a:ext uri="{FF2B5EF4-FFF2-40B4-BE49-F238E27FC236}">
                <a16:creationId xmlns:a16="http://schemas.microsoft.com/office/drawing/2014/main" id="{C61A22BF-98AD-3559-27E3-F2407251414E}"/>
              </a:ext>
            </a:extLst>
          </p:cNvPr>
          <p:cNvSpPr>
            <a:spLocks noGrp="1"/>
          </p:cNvSpPr>
          <p:nvPr>
            <p:ph idx="1"/>
          </p:nvPr>
        </p:nvSpPr>
        <p:spPr>
          <a:xfrm>
            <a:off x="1097280" y="1845734"/>
            <a:ext cx="6415226" cy="4023360"/>
          </a:xfrm>
        </p:spPr>
        <p:txBody>
          <a:bodyPr vert="horz" lIns="0" tIns="45720" rIns="0" bIns="45720" rtlCol="0" anchor="t">
            <a:normAutofit/>
          </a:bodyPr>
          <a:lstStyle/>
          <a:p>
            <a:pPr>
              <a:buFont typeface="Arial" panose="020F0502020204030204" pitchFamily="34" charset="0"/>
              <a:buChar char="•"/>
            </a:pPr>
            <a:r>
              <a:rPr lang="en">
                <a:latin typeface="Calibri"/>
                <a:cs typeface="Calibri"/>
              </a:rPr>
              <a:t>Body Possession-participants reported an increased sense of body possession in the VR condition compared to Motion Capture.</a:t>
            </a:r>
            <a:endParaRPr lang="en-US">
              <a:latin typeface="Calibri"/>
              <a:cs typeface="Calibri" panose="020F0502020204030204"/>
            </a:endParaRPr>
          </a:p>
          <a:p>
            <a:pPr>
              <a:buFont typeface="Arial" panose="020F0502020204030204" pitchFamily="34" charset="0"/>
              <a:buChar char="•"/>
            </a:pPr>
            <a:r>
              <a:rPr lang="en">
                <a:latin typeface="Calibri"/>
                <a:cs typeface="Calibri" panose="020F0502020204030204"/>
              </a:rPr>
              <a:t>Social Presence - similar results between the two conditions</a:t>
            </a:r>
          </a:p>
          <a:p>
            <a:pPr>
              <a:buFont typeface="Arial" panose="020F0502020204030204" pitchFamily="34" charset="0"/>
              <a:buChar char="•"/>
            </a:pPr>
            <a:r>
              <a:rPr lang="en">
                <a:latin typeface="Calibri"/>
                <a:cs typeface="Calibri" panose="020F0502020204030204"/>
              </a:rPr>
              <a:t>Mental Immersion - Participants reported increased levels of immersion when comparing VR to Motion capture</a:t>
            </a:r>
          </a:p>
          <a:p>
            <a:pPr>
              <a:buFont typeface="Arial" panose="020F0502020204030204" pitchFamily="34" charset="0"/>
              <a:buChar char="•"/>
            </a:pPr>
            <a:r>
              <a:rPr lang="en">
                <a:latin typeface="Calibri"/>
                <a:cs typeface="Calibri" panose="020F0502020204030204"/>
              </a:rPr>
              <a:t>Regarding the interviews , 12 participants believe that they had a better performance in motion capture(MC) while the remaining 10 preferred VR</a:t>
            </a:r>
          </a:p>
        </p:txBody>
      </p:sp>
      <p:pic>
        <p:nvPicPr>
          <p:cNvPr id="5" name="Picture 5" descr="Chart, box and whisker chart&#10;&#10;Description automatically generated">
            <a:extLst>
              <a:ext uri="{FF2B5EF4-FFF2-40B4-BE49-F238E27FC236}">
                <a16:creationId xmlns:a16="http://schemas.microsoft.com/office/drawing/2014/main" id="{AAD40519-8722-674D-0BE1-781110496C0C}"/>
              </a:ext>
            </a:extLst>
          </p:cNvPr>
          <p:cNvPicPr>
            <a:picLocks noChangeAspect="1"/>
          </p:cNvPicPr>
          <p:nvPr/>
        </p:nvPicPr>
        <p:blipFill>
          <a:blip r:embed="rId2"/>
          <a:stretch>
            <a:fillRect/>
          </a:stretch>
        </p:blipFill>
        <p:spPr>
          <a:xfrm>
            <a:off x="7512205" y="2488113"/>
            <a:ext cx="4592444" cy="2745994"/>
          </a:xfrm>
          <a:prstGeom prst="rect">
            <a:avLst/>
          </a:prstGeom>
        </p:spPr>
      </p:pic>
      <p:sp>
        <p:nvSpPr>
          <p:cNvPr id="4" name="Slide Number Placeholder 3">
            <a:extLst>
              <a:ext uri="{FF2B5EF4-FFF2-40B4-BE49-F238E27FC236}">
                <a16:creationId xmlns:a16="http://schemas.microsoft.com/office/drawing/2014/main" id="{8A20D6FF-F353-DBDE-32B2-D66F8B1BAF97}"/>
              </a:ext>
            </a:extLst>
          </p:cNvPr>
          <p:cNvSpPr>
            <a:spLocks noGrp="1"/>
          </p:cNvSpPr>
          <p:nvPr>
            <p:ph type="sldNum" sz="quarter" idx="12"/>
          </p:nvPr>
        </p:nvSpPr>
        <p:spPr/>
        <p:txBody>
          <a:bodyPr/>
          <a:lstStyle/>
          <a:p>
            <a:fld id="{629637A9-119A-49DA-BD12-AAC58B377D80}" type="slidenum">
              <a:rPr lang="en-US" dirty="0"/>
              <a:t>18</a:t>
            </a:fld>
            <a:endParaRPr lang="en-US"/>
          </a:p>
        </p:txBody>
      </p:sp>
    </p:spTree>
    <p:extLst>
      <p:ext uri="{BB962C8B-B14F-4D97-AF65-F5344CB8AC3E}">
        <p14:creationId xmlns:p14="http://schemas.microsoft.com/office/powerpoint/2010/main" val="1658305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4B0A0-14BB-E9B2-2EAB-949D1926C6E7}"/>
              </a:ext>
            </a:extLst>
          </p:cNvPr>
          <p:cNvSpPr>
            <a:spLocks noGrp="1"/>
          </p:cNvSpPr>
          <p:nvPr>
            <p:ph type="title"/>
          </p:nvPr>
        </p:nvSpPr>
        <p:spPr/>
        <p:txBody>
          <a:bodyPr/>
          <a:lstStyle/>
          <a:p>
            <a:r>
              <a:rPr lang="en-US">
                <a:solidFill>
                  <a:schemeClr val="tx1"/>
                </a:solidFill>
              </a:rPr>
              <a:t>Discussion</a:t>
            </a:r>
          </a:p>
        </p:txBody>
      </p:sp>
      <p:sp>
        <p:nvSpPr>
          <p:cNvPr id="3" name="Content Placeholder 2">
            <a:extLst>
              <a:ext uri="{FF2B5EF4-FFF2-40B4-BE49-F238E27FC236}">
                <a16:creationId xmlns:a16="http://schemas.microsoft.com/office/drawing/2014/main" id="{139A9E4A-296F-C5D3-FFE8-AD64B3FFE90D}"/>
              </a:ext>
            </a:extLst>
          </p:cNvPr>
          <p:cNvSpPr>
            <a:spLocks noGrp="1"/>
          </p:cNvSpPr>
          <p:nvPr>
            <p:ph idx="1"/>
          </p:nvPr>
        </p:nvSpPr>
        <p:spPr>
          <a:xfrm>
            <a:off x="1097280" y="1845734"/>
            <a:ext cx="5374889" cy="4023360"/>
          </a:xfrm>
        </p:spPr>
        <p:txBody>
          <a:bodyPr vert="horz" lIns="0" tIns="45720" rIns="0" bIns="45720" rtlCol="0" anchor="t">
            <a:normAutofit/>
          </a:bodyPr>
          <a:lstStyle/>
          <a:p>
            <a:pPr>
              <a:buFont typeface="Arial" panose="020F0502020204030204" pitchFamily="34" charset="0"/>
              <a:buChar char="•"/>
            </a:pPr>
            <a:r>
              <a:rPr lang="en" sz="1800" dirty="0">
                <a:solidFill>
                  <a:schemeClr val="tx1"/>
                </a:solidFill>
                <a:latin typeface="Calibri"/>
                <a:cs typeface="Calibri"/>
              </a:rPr>
              <a:t>In VR seems to have heightened the actors' sense of bodily ownership.
The difference in social presence was inconclusive and remained at a similar level for both conditions.
Mental immersion was significantly increased in the VR-sim condition. </a:t>
            </a:r>
          </a:p>
          <a:p>
            <a:pPr>
              <a:buFont typeface="Arial" panose="020F0502020204030204" pitchFamily="34" charset="0"/>
              <a:buChar char="•"/>
            </a:pPr>
            <a:r>
              <a:rPr lang="en" sz="1800" dirty="0">
                <a:solidFill>
                  <a:schemeClr val="tx1"/>
                </a:solidFill>
                <a:latin typeface="Calibri"/>
                <a:cs typeface="Calibri"/>
              </a:rPr>
              <a:t>This statement still remains inconclusive as 10 actors preferred their VR performances and 12 felt the same about the MC setup.</a:t>
            </a:r>
            <a:endParaRPr lang="en" sz="1800" dirty="0">
              <a:solidFill>
                <a:schemeClr val="tx1"/>
              </a:solidFill>
              <a:latin typeface="Calibri"/>
              <a:ea typeface="Calibri"/>
              <a:cs typeface="Calibri"/>
            </a:endParaRPr>
          </a:p>
          <a:p>
            <a:pPr>
              <a:buFont typeface="Arial" panose="020F0502020204030204" pitchFamily="34" charset="0"/>
              <a:buChar char="•"/>
            </a:pPr>
            <a:r>
              <a:rPr lang="en" sz="1800" dirty="0">
                <a:solidFill>
                  <a:schemeClr val="tx1"/>
                </a:solidFill>
                <a:latin typeface="Calibri"/>
                <a:cs typeface="Calibri"/>
              </a:rPr>
              <a:t>These results are clear when observing that the movements and the look of each character were correct in relation to the virtual scene in the generated animation videos</a:t>
            </a:r>
            <a:endParaRPr lang="en" sz="1800" dirty="0">
              <a:solidFill>
                <a:schemeClr val="tx1"/>
              </a:solidFill>
              <a:latin typeface="Calibri"/>
              <a:ea typeface="Calibri"/>
              <a:cs typeface="Calibri"/>
            </a:endParaRPr>
          </a:p>
        </p:txBody>
      </p:sp>
      <p:pic>
        <p:nvPicPr>
          <p:cNvPr id="4" name="Picture 4" descr="Graphical user interface, text&#10;&#10;Description automatically generated">
            <a:extLst>
              <a:ext uri="{FF2B5EF4-FFF2-40B4-BE49-F238E27FC236}">
                <a16:creationId xmlns:a16="http://schemas.microsoft.com/office/drawing/2014/main" id="{9FDC7B1F-132F-BDA9-1321-4CF4E8558207}"/>
              </a:ext>
            </a:extLst>
          </p:cNvPr>
          <p:cNvPicPr>
            <a:picLocks noChangeAspect="1"/>
          </p:cNvPicPr>
          <p:nvPr/>
        </p:nvPicPr>
        <p:blipFill>
          <a:blip r:embed="rId2"/>
          <a:stretch>
            <a:fillRect/>
          </a:stretch>
        </p:blipFill>
        <p:spPr>
          <a:xfrm>
            <a:off x="6926766" y="2576872"/>
            <a:ext cx="4908396" cy="2410501"/>
          </a:xfrm>
          <a:prstGeom prst="rect">
            <a:avLst/>
          </a:prstGeom>
        </p:spPr>
      </p:pic>
      <p:sp>
        <p:nvSpPr>
          <p:cNvPr id="5" name="Slide Number Placeholder 4">
            <a:extLst>
              <a:ext uri="{FF2B5EF4-FFF2-40B4-BE49-F238E27FC236}">
                <a16:creationId xmlns:a16="http://schemas.microsoft.com/office/drawing/2014/main" id="{1F0929AD-BA76-5BED-0BAA-F1B4D227265E}"/>
              </a:ext>
            </a:extLst>
          </p:cNvPr>
          <p:cNvSpPr>
            <a:spLocks noGrp="1"/>
          </p:cNvSpPr>
          <p:nvPr>
            <p:ph type="sldNum" sz="quarter" idx="12"/>
          </p:nvPr>
        </p:nvSpPr>
        <p:spPr/>
        <p:txBody>
          <a:bodyPr/>
          <a:lstStyle/>
          <a:p>
            <a:fld id="{629637A9-119A-49DA-BD12-AAC58B377D80}" type="slidenum">
              <a:rPr lang="en-US" dirty="0"/>
              <a:t>19</a:t>
            </a:fld>
            <a:endParaRPr lang="en-US"/>
          </a:p>
        </p:txBody>
      </p:sp>
    </p:spTree>
    <p:extLst>
      <p:ext uri="{BB962C8B-B14F-4D97-AF65-F5344CB8AC3E}">
        <p14:creationId xmlns:p14="http://schemas.microsoft.com/office/powerpoint/2010/main" val="2086749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95F30-8D52-DEFA-BB62-9E968CFCE56C}"/>
              </a:ext>
            </a:extLst>
          </p:cNvPr>
          <p:cNvSpPr>
            <a:spLocks noGrp="1"/>
          </p:cNvSpPr>
          <p:nvPr>
            <p:ph type="title"/>
          </p:nvPr>
        </p:nvSpPr>
        <p:spPr/>
        <p:txBody>
          <a:bodyPr/>
          <a:lstStyle/>
          <a:p>
            <a:r>
              <a:rPr lang="en-US" dirty="0">
                <a:cs typeface="Calibri Light"/>
              </a:rPr>
              <a:t>Why did we choose this paper?</a:t>
            </a:r>
            <a:endParaRPr lang="en-US" dirty="0"/>
          </a:p>
        </p:txBody>
      </p:sp>
      <p:sp>
        <p:nvSpPr>
          <p:cNvPr id="3" name="Content Placeholder 2">
            <a:extLst>
              <a:ext uri="{FF2B5EF4-FFF2-40B4-BE49-F238E27FC236}">
                <a16:creationId xmlns:a16="http://schemas.microsoft.com/office/drawing/2014/main" id="{638A523F-AEBB-DEE4-07B2-F984E92283B6}"/>
              </a:ext>
            </a:extLst>
          </p:cNvPr>
          <p:cNvSpPr>
            <a:spLocks noGrp="1"/>
          </p:cNvSpPr>
          <p:nvPr>
            <p:ph idx="1"/>
          </p:nvPr>
        </p:nvSpPr>
        <p:spPr>
          <a:xfrm>
            <a:off x="1097280" y="1863251"/>
            <a:ext cx="10058400" cy="4023360"/>
          </a:xfrm>
        </p:spPr>
        <p:txBody>
          <a:bodyPr vert="horz" lIns="0" tIns="45720" rIns="0" bIns="45720" rtlCol="0" anchor="t">
            <a:normAutofit/>
          </a:bodyPr>
          <a:lstStyle/>
          <a:p>
            <a:pPr>
              <a:buFont typeface="Arial" panose="020F0502020204030204" pitchFamily="34" charset="0"/>
              <a:buChar char="•"/>
            </a:pPr>
            <a:r>
              <a:rPr lang="en" dirty="0">
                <a:latin typeface="Calibri"/>
                <a:ea typeface="Calibri"/>
                <a:cs typeface="Calibri" panose="020F0502020204030204"/>
              </a:rPr>
              <a:t>Currently, it is increasingly common in films to use characters that are not human, that is, virtual characters</a:t>
            </a:r>
          </a:p>
          <a:p>
            <a:pPr>
              <a:buFont typeface="Arial" panose="020F0502020204030204" pitchFamily="34" charset="0"/>
              <a:buChar char="•"/>
            </a:pPr>
            <a:r>
              <a:rPr lang="en" dirty="0">
                <a:latin typeface="Calibri"/>
                <a:ea typeface="+mn-lt"/>
                <a:cs typeface="+mn-lt"/>
              </a:rPr>
              <a:t>In video games it is also very common to use virtual characters</a:t>
            </a:r>
          </a:p>
          <a:p>
            <a:pPr>
              <a:buFont typeface="Arial" panose="020F0502020204030204" pitchFamily="34" charset="0"/>
              <a:buChar char="•"/>
            </a:pPr>
            <a:r>
              <a:rPr lang="en" dirty="0">
                <a:latin typeface="Calibri"/>
                <a:ea typeface="Calibri"/>
                <a:cs typeface="Calibri" panose="020F0502020204030204"/>
              </a:rPr>
              <a:t>We were interested in knowing how the production of this type of films and video games was done</a:t>
            </a:r>
          </a:p>
          <a:p>
            <a:pPr>
              <a:buFont typeface="Arial" panose="020F0502020204030204" pitchFamily="34" charset="0"/>
              <a:buChar char="•"/>
            </a:pPr>
            <a:endParaRPr lang="en" sz="1700" dirty="0">
              <a:ea typeface="Calibri"/>
              <a:cs typeface="Calibri" panose="020F0502020204030204"/>
            </a:endParaRPr>
          </a:p>
          <a:p>
            <a:pPr marL="0" indent="0">
              <a:buNone/>
            </a:pPr>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E7164C42-A505-D95B-982D-E5CC6EE782AE}"/>
              </a:ext>
            </a:extLst>
          </p:cNvPr>
          <p:cNvSpPr>
            <a:spLocks noGrp="1"/>
          </p:cNvSpPr>
          <p:nvPr>
            <p:ph type="sldNum" sz="quarter" idx="12"/>
          </p:nvPr>
        </p:nvSpPr>
        <p:spPr/>
        <p:txBody>
          <a:bodyPr/>
          <a:lstStyle/>
          <a:p>
            <a:fld id="{629637A9-119A-49DA-BD12-AAC58B377D80}" type="slidenum">
              <a:rPr lang="en-US" dirty="0"/>
              <a:t>2</a:t>
            </a:fld>
            <a:endParaRPr lang="en-US"/>
          </a:p>
        </p:txBody>
      </p:sp>
    </p:spTree>
    <p:extLst>
      <p:ext uri="{BB962C8B-B14F-4D97-AF65-F5344CB8AC3E}">
        <p14:creationId xmlns:p14="http://schemas.microsoft.com/office/powerpoint/2010/main" val="3334211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17A8-AF94-4BAF-7042-5BEE57ABF2CD}"/>
              </a:ext>
            </a:extLst>
          </p:cNvPr>
          <p:cNvSpPr>
            <a:spLocks noGrp="1"/>
          </p:cNvSpPr>
          <p:nvPr>
            <p:ph type="title"/>
          </p:nvPr>
        </p:nvSpPr>
        <p:spPr/>
        <p:txBody>
          <a:bodyPr/>
          <a:lstStyle/>
          <a:p>
            <a:r>
              <a:rPr lang="en-US">
                <a:solidFill>
                  <a:schemeClr val="tx1"/>
                </a:solidFill>
              </a:rPr>
              <a:t>Future Work</a:t>
            </a:r>
            <a:endParaRPr lang="en-US">
              <a:solidFill>
                <a:schemeClr val="tx1"/>
              </a:solidFill>
              <a:cs typeface="Calibri Light"/>
            </a:endParaRPr>
          </a:p>
        </p:txBody>
      </p:sp>
      <p:sp>
        <p:nvSpPr>
          <p:cNvPr id="3" name="Content Placeholder 2">
            <a:extLst>
              <a:ext uri="{FF2B5EF4-FFF2-40B4-BE49-F238E27FC236}">
                <a16:creationId xmlns:a16="http://schemas.microsoft.com/office/drawing/2014/main" id="{70D6C130-E74E-8A5D-F424-97FEB941CC84}"/>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dirty="0">
                <a:solidFill>
                  <a:schemeClr val="tx1"/>
                </a:solidFill>
                <a:ea typeface="+mn-lt"/>
                <a:cs typeface="+mn-lt"/>
              </a:rPr>
              <a:t>The experiment garnered interesting results which could stand as the foundation for further research.</a:t>
            </a:r>
            <a:endParaRPr lang="en-US" dirty="0">
              <a:solidFill>
                <a:schemeClr val="tx1"/>
              </a:solidFill>
              <a:cs typeface="Calibri"/>
            </a:endParaRPr>
          </a:p>
          <a:p>
            <a:pPr>
              <a:buFont typeface="Arial" panose="020F0502020204030204" pitchFamily="34" charset="0"/>
              <a:buChar char="•"/>
            </a:pPr>
            <a:r>
              <a:rPr lang="en-US" dirty="0">
                <a:solidFill>
                  <a:schemeClr val="tx1"/>
                </a:solidFill>
                <a:ea typeface="+mn-lt"/>
                <a:cs typeface="+mn-lt"/>
              </a:rPr>
              <a:t>It would be beneficial to perform a similar experiment once again, using even more general scenarios for comparison</a:t>
            </a:r>
            <a:endParaRPr lang="en-US" dirty="0">
              <a:solidFill>
                <a:schemeClr val="tx1"/>
              </a:solidFill>
              <a:cs typeface="Calibri"/>
            </a:endParaRPr>
          </a:p>
          <a:p>
            <a:pPr>
              <a:buFont typeface="Arial" panose="020F0502020204030204" pitchFamily="34" charset="0"/>
              <a:buChar char="•"/>
            </a:pPr>
            <a:r>
              <a:rPr lang="en" dirty="0">
                <a:solidFill>
                  <a:schemeClr val="tx1"/>
                </a:solidFill>
                <a:latin typeface="Calibri"/>
                <a:cs typeface="Calibri"/>
              </a:rPr>
              <a:t>In future research, we are interested in exploring VR as an autonomous space for virtual production or live theatrical performances.</a:t>
            </a:r>
            <a:endParaRPr lang="en-US" dirty="0">
              <a:solidFill>
                <a:schemeClr val="tx1"/>
              </a:solidFill>
              <a:latin typeface="Calibri"/>
              <a:cs typeface="Calibri"/>
            </a:endParaRPr>
          </a:p>
          <a:p>
            <a:pPr marL="0" indent="0">
              <a:buNone/>
            </a:pPr>
            <a:endParaRPr lang="en-US" dirty="0">
              <a:cs typeface="Calibri"/>
            </a:endParaRPr>
          </a:p>
        </p:txBody>
      </p:sp>
      <p:sp>
        <p:nvSpPr>
          <p:cNvPr id="4" name="Slide Number Placeholder 3">
            <a:extLst>
              <a:ext uri="{FF2B5EF4-FFF2-40B4-BE49-F238E27FC236}">
                <a16:creationId xmlns:a16="http://schemas.microsoft.com/office/drawing/2014/main" id="{1B633B08-0AAD-A2CE-9797-BF23E9368CA8}"/>
              </a:ext>
            </a:extLst>
          </p:cNvPr>
          <p:cNvSpPr>
            <a:spLocks noGrp="1"/>
          </p:cNvSpPr>
          <p:nvPr>
            <p:ph type="sldNum" sz="quarter" idx="12"/>
          </p:nvPr>
        </p:nvSpPr>
        <p:spPr/>
        <p:txBody>
          <a:bodyPr/>
          <a:lstStyle/>
          <a:p>
            <a:fld id="{629637A9-119A-49DA-BD12-AAC58B377D80}" type="slidenum">
              <a:rPr lang="en-US" dirty="0"/>
              <a:t>20</a:t>
            </a:fld>
            <a:endParaRPr lang="en-US"/>
          </a:p>
        </p:txBody>
      </p:sp>
    </p:spTree>
    <p:extLst>
      <p:ext uri="{BB962C8B-B14F-4D97-AF65-F5344CB8AC3E}">
        <p14:creationId xmlns:p14="http://schemas.microsoft.com/office/powerpoint/2010/main" val="317531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36C5-3B52-637B-9722-EFA78E1A6A3A}"/>
              </a:ext>
            </a:extLst>
          </p:cNvPr>
          <p:cNvSpPr>
            <a:spLocks noGrp="1"/>
          </p:cNvSpPr>
          <p:nvPr>
            <p:ph type="title"/>
          </p:nvPr>
        </p:nvSpPr>
        <p:spPr/>
        <p:txBody>
          <a:bodyPr/>
          <a:lstStyle/>
          <a:p>
            <a:r>
              <a:rPr lang="en-US">
                <a:ea typeface="Calibri Light"/>
                <a:cs typeface="Calibri Light"/>
              </a:rPr>
              <a:t>Conclusion</a:t>
            </a:r>
            <a:endParaRPr lang="en-US"/>
          </a:p>
        </p:txBody>
      </p:sp>
      <p:sp>
        <p:nvSpPr>
          <p:cNvPr id="3" name="Content Placeholder 2">
            <a:extLst>
              <a:ext uri="{FF2B5EF4-FFF2-40B4-BE49-F238E27FC236}">
                <a16:creationId xmlns:a16="http://schemas.microsoft.com/office/drawing/2014/main" id="{040423EB-0CDC-86A0-7222-A4D7ED8F12F1}"/>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solidFill>
                  <a:schemeClr val="tx1"/>
                </a:solidFill>
                <a:ea typeface="+mn-lt"/>
                <a:cs typeface="+mn-lt"/>
              </a:rPr>
              <a:t>The experiment, conducted with 22 trained actors, found that our proposed VR setup significantly improved the sense of embodiment and immersion over a standard mocap setting</a:t>
            </a:r>
          </a:p>
          <a:p>
            <a:pPr>
              <a:buFont typeface="Arial" panose="020F0502020204030204" pitchFamily="34" charset="0"/>
              <a:buChar char="•"/>
            </a:pPr>
            <a:r>
              <a:rPr lang="en-US">
                <a:solidFill>
                  <a:schemeClr val="tx1"/>
                </a:solidFill>
                <a:ea typeface="+mn-lt"/>
                <a:cs typeface="+mn-lt"/>
              </a:rPr>
              <a:t>Interviews with the actors confirmed the efficiency of the system, both as a rehearsal and a production tool</a:t>
            </a:r>
            <a:endParaRPr lang="en-US">
              <a:solidFill>
                <a:schemeClr val="tx1"/>
              </a:solidFill>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CDB1BF24-BDF2-F294-B919-E0DFA8AD6A99}"/>
              </a:ext>
            </a:extLst>
          </p:cNvPr>
          <p:cNvSpPr>
            <a:spLocks noGrp="1"/>
          </p:cNvSpPr>
          <p:nvPr>
            <p:ph type="sldNum" sz="quarter" idx="12"/>
          </p:nvPr>
        </p:nvSpPr>
        <p:spPr/>
        <p:txBody>
          <a:bodyPr/>
          <a:lstStyle/>
          <a:p>
            <a:fld id="{629637A9-119A-49DA-BD12-AAC58B377D80}" type="slidenum">
              <a:rPr lang="en-US" dirty="0"/>
              <a:t>21</a:t>
            </a:fld>
            <a:endParaRPr lang="en-US"/>
          </a:p>
        </p:txBody>
      </p:sp>
    </p:spTree>
    <p:extLst>
      <p:ext uri="{BB962C8B-B14F-4D97-AF65-F5344CB8AC3E}">
        <p14:creationId xmlns:p14="http://schemas.microsoft.com/office/powerpoint/2010/main" val="2613081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95F30-8D52-DEFA-BB62-9E968CFCE56C}"/>
              </a:ext>
            </a:extLst>
          </p:cNvPr>
          <p:cNvSpPr>
            <a:spLocks noGrp="1"/>
          </p:cNvSpPr>
          <p:nvPr>
            <p:ph type="title"/>
          </p:nvPr>
        </p:nvSpPr>
        <p:spPr/>
        <p:txBody>
          <a:bodyPr/>
          <a:lstStyle/>
          <a:p>
            <a:r>
              <a:rPr lang="en-US">
                <a:cs typeface="Calibri Light"/>
              </a:rPr>
              <a:t>Introduction</a:t>
            </a:r>
            <a:endParaRPr lang="en-US"/>
          </a:p>
        </p:txBody>
      </p:sp>
      <p:sp>
        <p:nvSpPr>
          <p:cNvPr id="3" name="Content Placeholder 2">
            <a:extLst>
              <a:ext uri="{FF2B5EF4-FFF2-40B4-BE49-F238E27FC236}">
                <a16:creationId xmlns:a16="http://schemas.microsoft.com/office/drawing/2014/main" id="{638A523F-AEBB-DEE4-07B2-F984E92283B6}"/>
              </a:ext>
            </a:extLst>
          </p:cNvPr>
          <p:cNvSpPr>
            <a:spLocks noGrp="1"/>
          </p:cNvSpPr>
          <p:nvPr>
            <p:ph idx="1"/>
          </p:nvPr>
        </p:nvSpPr>
        <p:spPr>
          <a:xfrm>
            <a:off x="1097280" y="1863251"/>
            <a:ext cx="10058400" cy="4023360"/>
          </a:xfrm>
        </p:spPr>
        <p:txBody>
          <a:bodyPr vert="horz" lIns="0" tIns="45720" rIns="0" bIns="45720" rtlCol="0" anchor="t">
            <a:normAutofit/>
          </a:bodyPr>
          <a:lstStyle/>
          <a:p>
            <a:pPr>
              <a:buFont typeface="Arial" panose="020F0502020204030204" pitchFamily="34" charset="0"/>
              <a:buChar char="•"/>
            </a:pPr>
            <a:r>
              <a:rPr lang="en" sz="1700">
                <a:latin typeface="Calibri"/>
                <a:cs typeface="Calibri" panose="020F0502020204030204"/>
              </a:rPr>
              <a:t>Motion capture (Mocap) technology has a long time to provide the movie and video game animation industry for digital characters and creatures. The technology allows for the digitization of an actor's performance and a subsequent complete transformation of the appearance</a:t>
            </a:r>
            <a:endParaRPr lang="en-US" sz="1700">
              <a:latin typeface="Calibri"/>
              <a:cs typeface="Calibri" panose="020F0502020204030204"/>
            </a:endParaRPr>
          </a:p>
          <a:p>
            <a:pPr>
              <a:buFont typeface="Arial" panose="020F0502020204030204" pitchFamily="34" charset="0"/>
              <a:buChar char="•"/>
            </a:pPr>
            <a:r>
              <a:rPr lang="en" sz="1700">
                <a:latin typeface="Calibri"/>
                <a:ea typeface="+mn-lt"/>
                <a:cs typeface="+mn-lt"/>
              </a:rPr>
              <a:t>This type of metamorphosis brings many challenges for actors, who are forced to perform in empty studios, dressed in out-of-character costumes, portraying characters that do not match their natural appearances and bodies</a:t>
            </a:r>
            <a:r>
              <a:rPr lang="en">
                <a:latin typeface="Calibri"/>
                <a:ea typeface="+mn-lt"/>
                <a:cs typeface="+mn-lt"/>
              </a:rPr>
              <a:t>.</a:t>
            </a:r>
          </a:p>
          <a:p>
            <a:pPr>
              <a:buFont typeface="Arial" panose="020F0502020204030204" pitchFamily="34" charset="0"/>
              <a:buChar char="•"/>
            </a:pPr>
            <a:r>
              <a:rPr lang="en" sz="1700">
                <a:latin typeface="Calibri"/>
                <a:ea typeface="+mn-lt"/>
                <a:cs typeface="+mn-lt"/>
              </a:rPr>
              <a:t>That said, the Virtual Reality (VR) headsets appear, autonomous and lightweight, which offer new possibilities to alleviate many of these problems. Using VR and combining it with full-body motion capture improves actors' performances, leading to more authentic acting, and results in less post-processing work.</a:t>
            </a:r>
            <a:endParaRPr lang="en-US" sz="1700">
              <a:latin typeface="Calibri"/>
              <a:cs typeface="Calibri" panose="020F0502020204030204"/>
            </a:endParaRPr>
          </a:p>
          <a:p>
            <a:pPr marL="0" indent="0">
              <a:buNone/>
            </a:pPr>
            <a:endParaRPr lang="en-US">
              <a:cs typeface="Calibri" panose="020F0502020204030204"/>
            </a:endParaRPr>
          </a:p>
        </p:txBody>
      </p:sp>
      <p:pic>
        <p:nvPicPr>
          <p:cNvPr id="5" name="Picture 5" descr="A picture containing text, clock&#10;&#10;Description automatically generated">
            <a:extLst>
              <a:ext uri="{FF2B5EF4-FFF2-40B4-BE49-F238E27FC236}">
                <a16:creationId xmlns:a16="http://schemas.microsoft.com/office/drawing/2014/main" id="{FCCDE839-BAF7-F810-461D-DCC7B74C903D}"/>
              </a:ext>
            </a:extLst>
          </p:cNvPr>
          <p:cNvPicPr>
            <a:picLocks noChangeAspect="1"/>
          </p:cNvPicPr>
          <p:nvPr/>
        </p:nvPicPr>
        <p:blipFill>
          <a:blip r:embed="rId2"/>
          <a:stretch>
            <a:fillRect/>
          </a:stretch>
        </p:blipFill>
        <p:spPr>
          <a:xfrm>
            <a:off x="9488792" y="4526959"/>
            <a:ext cx="1668118" cy="1491214"/>
          </a:xfrm>
          <a:prstGeom prst="rect">
            <a:avLst/>
          </a:prstGeom>
        </p:spPr>
      </p:pic>
      <p:sp>
        <p:nvSpPr>
          <p:cNvPr id="4" name="Slide Number Placeholder 3">
            <a:extLst>
              <a:ext uri="{FF2B5EF4-FFF2-40B4-BE49-F238E27FC236}">
                <a16:creationId xmlns:a16="http://schemas.microsoft.com/office/drawing/2014/main" id="{E7164C42-A505-D95B-982D-E5CC6EE782AE}"/>
              </a:ext>
            </a:extLst>
          </p:cNvPr>
          <p:cNvSpPr>
            <a:spLocks noGrp="1"/>
          </p:cNvSpPr>
          <p:nvPr>
            <p:ph type="sldNum" sz="quarter" idx="12"/>
          </p:nvPr>
        </p:nvSpPr>
        <p:spPr/>
        <p:txBody>
          <a:bodyPr/>
          <a:lstStyle/>
          <a:p>
            <a:fld id="{629637A9-119A-49DA-BD12-AAC58B377D80}" type="slidenum">
              <a:rPr lang="en-US" dirty="0"/>
              <a:t>3</a:t>
            </a:fld>
            <a:endParaRPr lang="en-US"/>
          </a:p>
        </p:txBody>
      </p:sp>
    </p:spTree>
    <p:extLst>
      <p:ext uri="{BB962C8B-B14F-4D97-AF65-F5344CB8AC3E}">
        <p14:creationId xmlns:p14="http://schemas.microsoft.com/office/powerpoint/2010/main" val="191740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574F9-A94A-E30B-F0D3-FD3CD60175E2}"/>
              </a:ext>
            </a:extLst>
          </p:cNvPr>
          <p:cNvSpPr>
            <a:spLocks noGrp="1"/>
          </p:cNvSpPr>
          <p:nvPr>
            <p:ph type="title"/>
          </p:nvPr>
        </p:nvSpPr>
        <p:spPr/>
        <p:txBody>
          <a:bodyPr/>
          <a:lstStyle/>
          <a:p>
            <a:r>
              <a:rPr lang="en-US">
                <a:ea typeface="+mj-lt"/>
                <a:cs typeface="+mj-lt"/>
              </a:rPr>
              <a:t>Hypotheses </a:t>
            </a:r>
            <a:endParaRPr lang="en-US"/>
          </a:p>
        </p:txBody>
      </p:sp>
      <p:sp>
        <p:nvSpPr>
          <p:cNvPr id="3" name="Content Placeholder 2">
            <a:extLst>
              <a:ext uri="{FF2B5EF4-FFF2-40B4-BE49-F238E27FC236}">
                <a16:creationId xmlns:a16="http://schemas.microsoft.com/office/drawing/2014/main" id="{D41D2AEC-1E9F-D52C-926E-868A28CCE78F}"/>
              </a:ext>
            </a:extLst>
          </p:cNvPr>
          <p:cNvSpPr>
            <a:spLocks noGrp="1"/>
          </p:cNvSpPr>
          <p:nvPr>
            <p:ph idx="1"/>
          </p:nvPr>
        </p:nvSpPr>
        <p:spPr>
          <a:xfrm>
            <a:off x="1097280" y="1845734"/>
            <a:ext cx="10058400" cy="4014066"/>
          </a:xfrm>
        </p:spPr>
        <p:txBody>
          <a:bodyPr vert="horz" lIns="0" tIns="45720" rIns="0" bIns="45720" rtlCol="0" anchor="t">
            <a:normAutofit/>
          </a:bodyPr>
          <a:lstStyle/>
          <a:p>
            <a:pPr marL="0" indent="0">
              <a:buNone/>
            </a:pPr>
            <a:r>
              <a:rPr lang="en-US" sz="1700">
                <a:ea typeface="+mn-lt"/>
                <a:cs typeface="+mn-lt"/>
              </a:rPr>
              <a:t>    H1-</a:t>
            </a:r>
            <a:r>
              <a:rPr lang="en-US">
                <a:ea typeface="+mn-lt"/>
                <a:cs typeface="+mn-lt"/>
              </a:rPr>
              <a:t> </a:t>
            </a:r>
            <a:r>
              <a:rPr lang="en-US" sz="1700">
                <a:ea typeface="+mn-lt"/>
                <a:cs typeface="+mn-lt"/>
              </a:rPr>
              <a:t>Using virtual reality to support collaborative acting in virtual productions:</a:t>
            </a:r>
            <a:endParaRPr lang="en-US" sz="1100">
              <a:ea typeface="+mn-lt"/>
              <a:cs typeface="+mn-lt"/>
            </a:endParaRPr>
          </a:p>
          <a:p>
            <a:pPr marL="383540" lvl="1" indent="0">
              <a:buNone/>
            </a:pPr>
            <a:r>
              <a:rPr lang="en-US" sz="1300">
                <a:ea typeface="+mn-lt"/>
                <a:cs typeface="+mn-lt"/>
              </a:rPr>
              <a:t>          </a:t>
            </a:r>
            <a:r>
              <a:rPr lang="en-US" sz="1700">
                <a:ea typeface="+mn-lt"/>
                <a:cs typeface="+mn-lt"/>
              </a:rPr>
              <a:t>1</a:t>
            </a:r>
            <a:r>
              <a:rPr lang="en-US" sz="1300">
                <a:ea typeface="+mn-lt"/>
                <a:cs typeface="+mn-lt"/>
              </a:rPr>
              <a:t>. </a:t>
            </a:r>
            <a:r>
              <a:rPr lang="en-US" sz="1700">
                <a:ea typeface="+mn-lt"/>
                <a:cs typeface="+mn-lt"/>
              </a:rPr>
              <a:t>Results in a higher sense of body ownership when embodying differently scaled characters</a:t>
            </a:r>
          </a:p>
          <a:p>
            <a:pPr marL="200660" lvl="1" indent="0">
              <a:buNone/>
            </a:pPr>
            <a:r>
              <a:rPr lang="en-US" sz="1500">
                <a:ea typeface="+mn-lt"/>
                <a:cs typeface="+mn-lt"/>
              </a:rPr>
              <a:t>             </a:t>
            </a:r>
            <a:r>
              <a:rPr lang="en-US" sz="1700">
                <a:ea typeface="+mn-lt"/>
                <a:cs typeface="+mn-lt"/>
              </a:rPr>
              <a:t>2. Results in decreased social presence due to technological disadvantages when compared to face-to-face acting found in traditional mocap environments</a:t>
            </a:r>
          </a:p>
          <a:p>
            <a:pPr marL="200660" lvl="1" indent="0">
              <a:buNone/>
            </a:pPr>
            <a:r>
              <a:rPr lang="en-US" sz="1500">
                <a:ea typeface="+mn-lt"/>
                <a:cs typeface="+mn-lt"/>
              </a:rPr>
              <a:t>             </a:t>
            </a:r>
            <a:r>
              <a:rPr lang="en-US" sz="1700">
                <a:ea typeface="+mn-lt"/>
                <a:cs typeface="+mn-lt"/>
              </a:rPr>
              <a:t>3. Makes actors more mentally immersed in their acting experience</a:t>
            </a:r>
          </a:p>
          <a:p>
            <a:pPr marL="200660" lvl="1" indent="0">
              <a:buNone/>
            </a:pPr>
            <a:endParaRPr lang="en-US" sz="1700">
              <a:ea typeface="+mn-lt"/>
              <a:cs typeface="+mn-lt"/>
            </a:endParaRPr>
          </a:p>
          <a:p>
            <a:pPr marL="200660" lvl="1" indent="0">
              <a:buNone/>
            </a:pPr>
            <a:r>
              <a:rPr lang="en-US" sz="1700">
                <a:ea typeface="+mn-lt"/>
                <a:cs typeface="+mn-lt"/>
              </a:rPr>
              <a:t>H2- The benefits from Hl a-c and improved context awareness will translate to improved acting performances.</a:t>
            </a:r>
            <a:endParaRPr lang="en-US">
              <a:cs typeface="Calibri"/>
            </a:endParaRPr>
          </a:p>
          <a:p>
            <a:pPr marL="200660" lvl="1" indent="0">
              <a:buNone/>
            </a:pPr>
            <a:endParaRPr lang="en-US" sz="1700">
              <a:cs typeface="Calibri"/>
            </a:endParaRPr>
          </a:p>
          <a:p>
            <a:pPr marL="200660" lvl="1" indent="0">
              <a:buNone/>
            </a:pPr>
            <a:r>
              <a:rPr lang="en-US" sz="1700">
                <a:ea typeface="+mn-lt"/>
                <a:cs typeface="+mn-lt"/>
              </a:rPr>
              <a:t>H3- When portraying characters of different scales, acting in VR will lead to less animation cleanup</a:t>
            </a:r>
            <a:endParaRPr lang="en-US" sz="1700">
              <a:cs typeface="Calibri"/>
            </a:endParaRPr>
          </a:p>
          <a:p>
            <a:pPr marL="749300" lvl="3">
              <a:buAutoNum type="arabicPeriod"/>
            </a:pPr>
            <a:endParaRPr lang="en-US" sz="1100">
              <a:cs typeface="Calibri" panose="020F0502020204030204"/>
            </a:endParaRPr>
          </a:p>
          <a:p>
            <a:pPr marL="566420" lvl="2">
              <a:buAutoNum type="arabicPeriod"/>
            </a:pPr>
            <a:endParaRPr lang="en-US" sz="1100">
              <a:cs typeface="Calibri" panose="020F0502020204030204"/>
            </a:endParaRPr>
          </a:p>
        </p:txBody>
      </p:sp>
      <p:sp>
        <p:nvSpPr>
          <p:cNvPr id="4" name="Slide Number Placeholder 3">
            <a:extLst>
              <a:ext uri="{FF2B5EF4-FFF2-40B4-BE49-F238E27FC236}">
                <a16:creationId xmlns:a16="http://schemas.microsoft.com/office/drawing/2014/main" id="{B6218082-8567-CB6C-1DBA-C7A8E89389D8}"/>
              </a:ext>
            </a:extLst>
          </p:cNvPr>
          <p:cNvSpPr>
            <a:spLocks noGrp="1"/>
          </p:cNvSpPr>
          <p:nvPr>
            <p:ph type="sldNum" sz="quarter" idx="12"/>
          </p:nvPr>
        </p:nvSpPr>
        <p:spPr/>
        <p:txBody>
          <a:bodyPr/>
          <a:lstStyle/>
          <a:p>
            <a:fld id="{629637A9-119A-49DA-BD12-AAC58B377D80}" type="slidenum">
              <a:rPr lang="en-US" dirty="0"/>
              <a:t>4</a:t>
            </a:fld>
            <a:endParaRPr lang="en-US"/>
          </a:p>
        </p:txBody>
      </p:sp>
    </p:spTree>
    <p:extLst>
      <p:ext uri="{BB962C8B-B14F-4D97-AF65-F5344CB8AC3E}">
        <p14:creationId xmlns:p14="http://schemas.microsoft.com/office/powerpoint/2010/main" val="280078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F726-3E36-A91F-3821-B3E35C28B7B0}"/>
              </a:ext>
            </a:extLst>
          </p:cNvPr>
          <p:cNvSpPr>
            <a:spLocks noGrp="1"/>
          </p:cNvSpPr>
          <p:nvPr>
            <p:ph type="title"/>
          </p:nvPr>
        </p:nvSpPr>
        <p:spPr/>
        <p:txBody>
          <a:bodyPr/>
          <a:lstStyle/>
          <a:p>
            <a:r>
              <a:rPr lang="en-US">
                <a:cs typeface="Calibri Light"/>
              </a:rPr>
              <a:t>Related Work - 1</a:t>
            </a:r>
            <a:endParaRPr lang="en-US"/>
          </a:p>
        </p:txBody>
      </p:sp>
      <p:sp>
        <p:nvSpPr>
          <p:cNvPr id="3" name="Content Placeholder 2">
            <a:extLst>
              <a:ext uri="{FF2B5EF4-FFF2-40B4-BE49-F238E27FC236}">
                <a16:creationId xmlns:a16="http://schemas.microsoft.com/office/drawing/2014/main" id="{F280CA7A-A433-C8AE-359A-F568C944F8B9}"/>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 sz="1700">
                <a:latin typeface="Calibri"/>
                <a:cs typeface="Calibri" panose="020F0502020204030204"/>
              </a:rPr>
              <a:t>Lack of visual references is a well-known problem in visual effects and virtual production</a:t>
            </a:r>
          </a:p>
          <a:p>
            <a:pPr>
              <a:buFont typeface="Arial" panose="020F0502020204030204" pitchFamily="34" charset="0"/>
              <a:buChar char="•"/>
            </a:pPr>
            <a:r>
              <a:rPr lang="en" sz="1700">
                <a:latin typeface="Calibri"/>
                <a:cs typeface="Calibri" panose="020F0502020204030204"/>
              </a:rPr>
              <a:t>When filming on green screen studios, for example, actors can see other physical actors and props but not digital characters and environments and in the case of film directors they cannot see the final image or evaluate the actors' performance during filming</a:t>
            </a:r>
          </a:p>
          <a:p>
            <a:pPr>
              <a:buFont typeface="Arial" panose="020F0502020204030204" pitchFamily="34" charset="0"/>
              <a:buChar char="•"/>
            </a:pPr>
            <a:r>
              <a:rPr lang="en" sz="1700">
                <a:latin typeface="Calibri"/>
                <a:cs typeface="Calibri" panose="020F0502020204030204"/>
              </a:rPr>
              <a:t>That said, </a:t>
            </a:r>
            <a:r>
              <a:rPr lang="en" sz="1700" err="1">
                <a:latin typeface="Calibri"/>
                <a:cs typeface="Calibri" panose="020F0502020204030204"/>
              </a:rPr>
              <a:t>Bouville</a:t>
            </a:r>
            <a:r>
              <a:rPr lang="en" sz="1700">
                <a:latin typeface="Calibri"/>
                <a:cs typeface="Calibri" panose="020F0502020204030204"/>
              </a:rPr>
              <a:t> et al, to support the performance, proposed a system for testing in virtual reality. In the system, actors could familiarize themselves with the virtual environment and act towards an animated tiger. After rehearsal, they replayed the scene as normal in the green screen studio. The study showed that the actors preferred VR training to classical training, as the rehearsal gave the actors a better view of the virtual scenario and made it possible to experience different interactions with the virtual character</a:t>
            </a:r>
          </a:p>
        </p:txBody>
      </p:sp>
      <p:pic>
        <p:nvPicPr>
          <p:cNvPr id="4" name="Picture 4" descr="Icon&#10;&#10;Description automatically generated">
            <a:extLst>
              <a:ext uri="{FF2B5EF4-FFF2-40B4-BE49-F238E27FC236}">
                <a16:creationId xmlns:a16="http://schemas.microsoft.com/office/drawing/2014/main" id="{FB2C7327-2C7A-3916-5741-C52EC9844EFC}"/>
              </a:ext>
            </a:extLst>
          </p:cNvPr>
          <p:cNvPicPr>
            <a:picLocks noChangeAspect="1"/>
          </p:cNvPicPr>
          <p:nvPr/>
        </p:nvPicPr>
        <p:blipFill>
          <a:blip r:embed="rId2"/>
          <a:stretch>
            <a:fillRect/>
          </a:stretch>
        </p:blipFill>
        <p:spPr>
          <a:xfrm>
            <a:off x="9738549" y="4606807"/>
            <a:ext cx="1350904" cy="1360311"/>
          </a:xfrm>
          <a:prstGeom prst="rect">
            <a:avLst/>
          </a:prstGeom>
        </p:spPr>
      </p:pic>
      <p:sp>
        <p:nvSpPr>
          <p:cNvPr id="5" name="Slide Number Placeholder 4">
            <a:extLst>
              <a:ext uri="{FF2B5EF4-FFF2-40B4-BE49-F238E27FC236}">
                <a16:creationId xmlns:a16="http://schemas.microsoft.com/office/drawing/2014/main" id="{BD363D0B-3AE2-81CB-EF21-95A3397B834E}"/>
              </a:ext>
            </a:extLst>
          </p:cNvPr>
          <p:cNvSpPr>
            <a:spLocks noGrp="1"/>
          </p:cNvSpPr>
          <p:nvPr>
            <p:ph type="sldNum" sz="quarter" idx="12"/>
          </p:nvPr>
        </p:nvSpPr>
        <p:spPr/>
        <p:txBody>
          <a:bodyPr/>
          <a:lstStyle/>
          <a:p>
            <a:fld id="{629637A9-119A-49DA-BD12-AAC58B377D80}" type="slidenum">
              <a:rPr lang="en-US" dirty="0"/>
              <a:t>5</a:t>
            </a:fld>
            <a:endParaRPr lang="en-US"/>
          </a:p>
        </p:txBody>
      </p:sp>
    </p:spTree>
    <p:extLst>
      <p:ext uri="{BB962C8B-B14F-4D97-AF65-F5344CB8AC3E}">
        <p14:creationId xmlns:p14="http://schemas.microsoft.com/office/powerpoint/2010/main" val="443843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F726-3E36-A91F-3821-B3E35C28B7B0}"/>
              </a:ext>
            </a:extLst>
          </p:cNvPr>
          <p:cNvSpPr>
            <a:spLocks noGrp="1"/>
          </p:cNvSpPr>
          <p:nvPr>
            <p:ph type="title"/>
          </p:nvPr>
        </p:nvSpPr>
        <p:spPr/>
        <p:txBody>
          <a:bodyPr/>
          <a:lstStyle/>
          <a:p>
            <a:r>
              <a:rPr lang="en-US">
                <a:cs typeface="Calibri Light"/>
              </a:rPr>
              <a:t>Related Work - 2</a:t>
            </a:r>
            <a:endParaRPr lang="en-US"/>
          </a:p>
        </p:txBody>
      </p:sp>
      <p:sp>
        <p:nvSpPr>
          <p:cNvPr id="3" name="Content Placeholder 2">
            <a:extLst>
              <a:ext uri="{FF2B5EF4-FFF2-40B4-BE49-F238E27FC236}">
                <a16:creationId xmlns:a16="http://schemas.microsoft.com/office/drawing/2014/main" id="{F280CA7A-A433-C8AE-359A-F568C944F8B9}"/>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 sz="1700" dirty="0">
                <a:latin typeface="Calibri"/>
                <a:cs typeface="Calibri" panose="020F0502020204030204"/>
              </a:rPr>
              <a:t>Kade et al proposed a system using a head-mounted projector to display an actor's virtual environment on the performance area. The results showed that the prototype support made the performances more oriented than without it, in the sense of allowing the actors to focus more on the emotions required and also helping to reduce the mental load needed to imagine the environment</a:t>
            </a:r>
          </a:p>
          <a:p>
            <a:pPr>
              <a:buFont typeface="Arial" panose="020F0502020204030204" pitchFamily="34" charset="0"/>
              <a:buChar char="•"/>
            </a:pPr>
            <a:r>
              <a:rPr lang="en" sz="1700" dirty="0">
                <a:latin typeface="Calibri"/>
                <a:cs typeface="Calibri" panose="020F0502020204030204"/>
              </a:rPr>
              <a:t>Closer to the study carried out in this paper is the study by Normand et al, in which a system was developed for testing in a shared remote virtual environment. By connecting the participants (two actors and a director) in a network, they were able to rehearse through their virtual avatars in a shared virtual space</a:t>
            </a:r>
            <a:endParaRPr lang="en" sz="1700" dirty="0">
              <a:solidFill>
                <a:srgbClr val="FF0000"/>
              </a:solidFill>
              <a:latin typeface="Calibri"/>
              <a:cs typeface="Calibri" panose="020F0502020204030204"/>
            </a:endParaRPr>
          </a:p>
          <a:p>
            <a:pPr>
              <a:buFont typeface="Arial" panose="020F0502020204030204" pitchFamily="34" charset="0"/>
              <a:buChar char="•"/>
            </a:pPr>
            <a:r>
              <a:rPr lang="en" sz="1700" dirty="0">
                <a:latin typeface="Calibri"/>
                <a:cs typeface="Calibri" panose="020F0502020204030204"/>
              </a:rPr>
              <a:t>Finally, several studies indicate that VR can be seen as a way to achieve near-perfect presence with other people. However, there are still issues with VR. The lack of information about facial expressions, looks and body and finger movements are limiting factors. In this paper, only full body movement will be discussed in the VR condition, but not facial expression or look</a:t>
            </a:r>
            <a:endParaRPr lang="en" sz="1700" dirty="0">
              <a:latin typeface="Calibri"/>
              <a:ea typeface="Calibri"/>
              <a:cs typeface="Calibri" panose="020F0502020204030204"/>
            </a:endParaRPr>
          </a:p>
        </p:txBody>
      </p:sp>
      <p:sp>
        <p:nvSpPr>
          <p:cNvPr id="4" name="Slide Number Placeholder 3">
            <a:extLst>
              <a:ext uri="{FF2B5EF4-FFF2-40B4-BE49-F238E27FC236}">
                <a16:creationId xmlns:a16="http://schemas.microsoft.com/office/drawing/2014/main" id="{0E8B62AB-00F0-0A53-FF50-6E9EF90609CD}"/>
              </a:ext>
            </a:extLst>
          </p:cNvPr>
          <p:cNvSpPr>
            <a:spLocks noGrp="1"/>
          </p:cNvSpPr>
          <p:nvPr>
            <p:ph type="sldNum" sz="quarter" idx="12"/>
          </p:nvPr>
        </p:nvSpPr>
        <p:spPr/>
        <p:txBody>
          <a:bodyPr/>
          <a:lstStyle/>
          <a:p>
            <a:fld id="{629637A9-119A-49DA-BD12-AAC58B377D80}" type="slidenum">
              <a:rPr lang="en-US" dirty="0"/>
              <a:t>6</a:t>
            </a:fld>
            <a:endParaRPr lang="en-US"/>
          </a:p>
        </p:txBody>
      </p:sp>
    </p:spTree>
    <p:extLst>
      <p:ext uri="{BB962C8B-B14F-4D97-AF65-F5344CB8AC3E}">
        <p14:creationId xmlns:p14="http://schemas.microsoft.com/office/powerpoint/2010/main" val="1247461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09DF-D7EB-C12C-A70F-9291F047B771}"/>
              </a:ext>
            </a:extLst>
          </p:cNvPr>
          <p:cNvSpPr>
            <a:spLocks noGrp="1"/>
          </p:cNvSpPr>
          <p:nvPr>
            <p:ph type="title"/>
          </p:nvPr>
        </p:nvSpPr>
        <p:spPr/>
        <p:txBody>
          <a:bodyPr/>
          <a:lstStyle/>
          <a:p>
            <a:r>
              <a:rPr lang="en-US">
                <a:cs typeface="Calibri Light"/>
              </a:rPr>
              <a:t>Design and implementation- System Hardware</a:t>
            </a:r>
            <a:endParaRPr lang="en-US"/>
          </a:p>
        </p:txBody>
      </p:sp>
      <p:sp>
        <p:nvSpPr>
          <p:cNvPr id="3" name="Content Placeholder 2">
            <a:extLst>
              <a:ext uri="{FF2B5EF4-FFF2-40B4-BE49-F238E27FC236}">
                <a16:creationId xmlns:a16="http://schemas.microsoft.com/office/drawing/2014/main" id="{2CC8D7F0-262B-FD34-2270-C456BB53AB08}"/>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 dirty="0">
                <a:latin typeface="Calibri"/>
                <a:cs typeface="Calibri" panose="020F0502020204030204"/>
              </a:rPr>
              <a:t>Use an optical system with passive indicators for studio-grade motion capture</a:t>
            </a:r>
            <a:endParaRPr lang="en" dirty="0">
              <a:solidFill>
                <a:srgbClr val="FF0000"/>
              </a:solidFill>
              <a:latin typeface="Calibri"/>
              <a:ea typeface="Calibri"/>
              <a:cs typeface="Calibri" panose="020F0502020204030204"/>
            </a:endParaRPr>
          </a:p>
          <a:p>
            <a:pPr>
              <a:buFont typeface="Arial" panose="020F0502020204030204" pitchFamily="34" charset="0"/>
              <a:buChar char="•"/>
            </a:pPr>
            <a:r>
              <a:rPr lang="en" dirty="0">
                <a:latin typeface="Calibri"/>
                <a:cs typeface="Calibri" panose="020F0502020204030204"/>
              </a:rPr>
              <a:t>They use the Oculus Quest, because it's light, has high resolution and doesn't restrict movement</a:t>
            </a:r>
            <a:endParaRPr lang="en" dirty="0">
              <a:latin typeface="Calibri"/>
              <a:ea typeface="Calibri"/>
              <a:cs typeface="Calibri" panose="020F0502020204030204"/>
            </a:endParaRPr>
          </a:p>
          <a:p>
            <a:pPr>
              <a:buFont typeface="Arial" panose="020F0502020204030204" pitchFamily="34" charset="0"/>
              <a:buChar char="•"/>
            </a:pPr>
            <a:r>
              <a:rPr lang="en" dirty="0">
                <a:latin typeface="Calibri"/>
                <a:cs typeface="Calibri" panose="020F0502020204030204"/>
              </a:rPr>
              <a:t>Use an </a:t>
            </a:r>
            <a:r>
              <a:rPr lang="en" dirty="0" err="1">
                <a:latin typeface="Calibri"/>
                <a:cs typeface="Calibri" panose="020F0502020204030204"/>
              </a:rPr>
              <a:t>Optitrack</a:t>
            </a:r>
            <a:r>
              <a:rPr lang="en" dirty="0">
                <a:latin typeface="Calibri"/>
                <a:cs typeface="Calibri" panose="020F0502020204030204"/>
              </a:rPr>
              <a:t> motion capture system with 16 Prime 41 cameras and a Prime 17W camera</a:t>
            </a:r>
            <a:endParaRPr lang="en" dirty="0">
              <a:latin typeface="Calibri"/>
              <a:ea typeface="Calibri"/>
              <a:cs typeface="Calibri" panose="020F0502020204030204"/>
            </a:endParaRPr>
          </a:p>
          <a:p>
            <a:pPr>
              <a:buFont typeface="Arial" panose="020F0502020204030204" pitchFamily="34" charset="0"/>
              <a:buChar char="•"/>
            </a:pPr>
            <a:r>
              <a:rPr lang="en" dirty="0">
                <a:latin typeface="Calibri"/>
                <a:cs typeface="Calibri" panose="020F0502020204030204"/>
              </a:rPr>
              <a:t>Motive 2.2 software was used to track and interpret the motion data and transmit it to the headphones</a:t>
            </a:r>
            <a:endParaRPr lang="en" dirty="0">
              <a:latin typeface="Calibri"/>
              <a:ea typeface="Calibri"/>
              <a:cs typeface="Calibri" panose="020F0502020204030204"/>
            </a:endParaRPr>
          </a:p>
          <a:p>
            <a:pPr>
              <a:buFont typeface="Arial" panose="020F0502020204030204" pitchFamily="34" charset="0"/>
              <a:buChar char="•"/>
            </a:pPr>
            <a:r>
              <a:rPr lang="en" dirty="0">
                <a:latin typeface="Calibri"/>
                <a:cs typeface="Calibri" panose="020F0502020204030204"/>
              </a:rPr>
              <a:t>Uses default setting of 37 markers for full body tracking</a:t>
            </a:r>
            <a:endParaRPr lang="en" dirty="0">
              <a:latin typeface="Calibri"/>
              <a:ea typeface="Calibri"/>
              <a:cs typeface="Calibri" panose="020F0502020204030204"/>
            </a:endParaRPr>
          </a:p>
        </p:txBody>
      </p:sp>
      <p:pic>
        <p:nvPicPr>
          <p:cNvPr id="4" name="Picture 4" descr="A picture containing curtain, indoor&#10;&#10;Description automatically generated">
            <a:extLst>
              <a:ext uri="{FF2B5EF4-FFF2-40B4-BE49-F238E27FC236}">
                <a16:creationId xmlns:a16="http://schemas.microsoft.com/office/drawing/2014/main" id="{A73BB178-5B9E-9026-D50E-3104F5E49AF1}"/>
              </a:ext>
            </a:extLst>
          </p:cNvPr>
          <p:cNvPicPr>
            <a:picLocks noChangeAspect="1"/>
          </p:cNvPicPr>
          <p:nvPr/>
        </p:nvPicPr>
        <p:blipFill>
          <a:blip r:embed="rId2"/>
          <a:stretch>
            <a:fillRect/>
          </a:stretch>
        </p:blipFill>
        <p:spPr>
          <a:xfrm>
            <a:off x="7613768" y="4178123"/>
            <a:ext cx="3229797" cy="1690863"/>
          </a:xfrm>
          <a:prstGeom prst="rect">
            <a:avLst/>
          </a:prstGeom>
        </p:spPr>
      </p:pic>
      <p:sp>
        <p:nvSpPr>
          <p:cNvPr id="5" name="Slide Number Placeholder 4">
            <a:extLst>
              <a:ext uri="{FF2B5EF4-FFF2-40B4-BE49-F238E27FC236}">
                <a16:creationId xmlns:a16="http://schemas.microsoft.com/office/drawing/2014/main" id="{6E1BB43B-37C7-1F51-9245-C0CD2599437C}"/>
              </a:ext>
            </a:extLst>
          </p:cNvPr>
          <p:cNvSpPr>
            <a:spLocks noGrp="1"/>
          </p:cNvSpPr>
          <p:nvPr>
            <p:ph type="sldNum" sz="quarter" idx="12"/>
          </p:nvPr>
        </p:nvSpPr>
        <p:spPr/>
        <p:txBody>
          <a:bodyPr/>
          <a:lstStyle/>
          <a:p>
            <a:fld id="{629637A9-119A-49DA-BD12-AAC58B377D80}" type="slidenum">
              <a:rPr lang="en-US" dirty="0"/>
              <a:t>7</a:t>
            </a:fld>
            <a:endParaRPr lang="en-US"/>
          </a:p>
        </p:txBody>
      </p:sp>
    </p:spTree>
    <p:extLst>
      <p:ext uri="{BB962C8B-B14F-4D97-AF65-F5344CB8AC3E}">
        <p14:creationId xmlns:p14="http://schemas.microsoft.com/office/powerpoint/2010/main" val="117011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09DF-D7EB-C12C-A70F-9291F047B771}"/>
              </a:ext>
            </a:extLst>
          </p:cNvPr>
          <p:cNvSpPr>
            <a:spLocks noGrp="1"/>
          </p:cNvSpPr>
          <p:nvPr>
            <p:ph type="title"/>
          </p:nvPr>
        </p:nvSpPr>
        <p:spPr/>
        <p:txBody>
          <a:bodyPr/>
          <a:lstStyle/>
          <a:p>
            <a:r>
              <a:rPr lang="en-US">
                <a:cs typeface="Calibri Light"/>
              </a:rPr>
              <a:t>Design and implementation- Software Implementation</a:t>
            </a:r>
            <a:endParaRPr lang="en-US"/>
          </a:p>
        </p:txBody>
      </p:sp>
      <p:sp>
        <p:nvSpPr>
          <p:cNvPr id="3" name="Content Placeholder 2">
            <a:extLst>
              <a:ext uri="{FF2B5EF4-FFF2-40B4-BE49-F238E27FC236}">
                <a16:creationId xmlns:a16="http://schemas.microsoft.com/office/drawing/2014/main" id="{2CC8D7F0-262B-FD34-2270-C456BB53AB08}"/>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 dirty="0">
                <a:latin typeface="Calibri"/>
                <a:cs typeface="Calibri" panose="020F0502020204030204"/>
              </a:rPr>
              <a:t>Implement the system in the Unity 2019.1.7 game engine using Oculus VR integration tools and plugins</a:t>
            </a:r>
          </a:p>
          <a:p>
            <a:pPr>
              <a:buFont typeface="Arial" panose="020F0502020204030204" pitchFamily="34" charset="0"/>
              <a:buChar char="•"/>
            </a:pPr>
            <a:r>
              <a:rPr lang="en" dirty="0">
                <a:latin typeface="Calibri"/>
                <a:cs typeface="Calibri" panose="020F0502020204030204"/>
              </a:rPr>
              <a:t>For skeleton streaming, use a plugin from the motion capture system provider </a:t>
            </a:r>
            <a:r>
              <a:rPr lang="en" dirty="0" err="1">
                <a:latin typeface="Calibri"/>
                <a:cs typeface="Calibri" panose="020F0502020204030204"/>
              </a:rPr>
              <a:t>Optitrack</a:t>
            </a:r>
            <a:endParaRPr lang="en" dirty="0">
              <a:latin typeface="Calibri"/>
              <a:cs typeface="Calibri" panose="020F0502020204030204"/>
            </a:endParaRPr>
          </a:p>
          <a:p>
            <a:pPr>
              <a:buFont typeface="Arial" panose="020F0502020204030204" pitchFamily="34" charset="0"/>
              <a:buChar char="•"/>
            </a:pPr>
            <a:r>
              <a:rPr lang="en" dirty="0">
                <a:latin typeface="Calibri"/>
                <a:cs typeface="Calibri" panose="020F0502020204030204"/>
              </a:rPr>
              <a:t>To align the HMD view with the virtual character's perspective, they created some custom scripts</a:t>
            </a:r>
            <a:endParaRPr lang="en" dirty="0">
              <a:latin typeface="Calibri"/>
              <a:ea typeface="Calibri"/>
              <a:cs typeface="Calibri" panose="020F0502020204030204"/>
            </a:endParaRPr>
          </a:p>
          <a:p>
            <a:pPr>
              <a:buFont typeface="Arial" panose="020F0502020204030204" pitchFamily="34" charset="0"/>
              <a:buChar char="•"/>
            </a:pPr>
            <a:r>
              <a:rPr lang="en" dirty="0">
                <a:latin typeface="Calibri"/>
                <a:cs typeface="Calibri" panose="020F0502020204030204"/>
              </a:rPr>
              <a:t>To align the direction of the HMD</a:t>
            </a:r>
            <a:r>
              <a:rPr lang="en" dirty="0">
                <a:latin typeface="Calibri"/>
                <a:ea typeface="+mn-lt"/>
                <a:cs typeface="+mn-lt"/>
              </a:rPr>
              <a:t> they applied the rotations of the Quest's internal tracking system</a:t>
            </a:r>
          </a:p>
          <a:p>
            <a:pPr>
              <a:buFont typeface="Arial" panose="020F0502020204030204" pitchFamily="34" charset="0"/>
              <a:buChar char="•"/>
            </a:pPr>
            <a:r>
              <a:rPr lang="en" dirty="0">
                <a:latin typeface="Calibri"/>
                <a:cs typeface="Calibri" panose="020F0502020204030204"/>
              </a:rPr>
              <a:t>To minimize body incompatibility issues, they used virtual characters with human proportions</a:t>
            </a:r>
            <a:endParaRPr lang="en" dirty="0">
              <a:latin typeface="Calibri"/>
              <a:ea typeface="Calibri"/>
              <a:cs typeface="Calibri" panose="020F0502020204030204"/>
            </a:endParaRPr>
          </a:p>
        </p:txBody>
      </p:sp>
      <p:sp>
        <p:nvSpPr>
          <p:cNvPr id="4" name="Slide Number Placeholder 3">
            <a:extLst>
              <a:ext uri="{FF2B5EF4-FFF2-40B4-BE49-F238E27FC236}">
                <a16:creationId xmlns:a16="http://schemas.microsoft.com/office/drawing/2014/main" id="{7E94F99B-079B-8253-8DA7-5435BE115325}"/>
              </a:ext>
            </a:extLst>
          </p:cNvPr>
          <p:cNvSpPr>
            <a:spLocks noGrp="1"/>
          </p:cNvSpPr>
          <p:nvPr>
            <p:ph type="sldNum" sz="quarter" idx="12"/>
          </p:nvPr>
        </p:nvSpPr>
        <p:spPr/>
        <p:txBody>
          <a:bodyPr/>
          <a:lstStyle/>
          <a:p>
            <a:fld id="{629637A9-119A-49DA-BD12-AAC58B377D80}" type="slidenum">
              <a:rPr lang="en-US" dirty="0"/>
              <a:t>8</a:t>
            </a:fld>
            <a:endParaRPr lang="en-US"/>
          </a:p>
        </p:txBody>
      </p:sp>
    </p:spTree>
    <p:extLst>
      <p:ext uri="{BB962C8B-B14F-4D97-AF65-F5344CB8AC3E}">
        <p14:creationId xmlns:p14="http://schemas.microsoft.com/office/powerpoint/2010/main" val="3859149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09DF-D7EB-C12C-A70F-9291F047B771}"/>
              </a:ext>
            </a:extLst>
          </p:cNvPr>
          <p:cNvSpPr>
            <a:spLocks noGrp="1"/>
          </p:cNvSpPr>
          <p:nvPr>
            <p:ph type="title"/>
          </p:nvPr>
        </p:nvSpPr>
        <p:spPr/>
        <p:txBody>
          <a:bodyPr/>
          <a:lstStyle/>
          <a:p>
            <a:r>
              <a:rPr lang="en-US">
                <a:cs typeface="Calibri Light"/>
              </a:rPr>
              <a:t>Design and implementation- Interface Design - 1</a:t>
            </a:r>
            <a:endParaRPr lang="en-US"/>
          </a:p>
        </p:txBody>
      </p:sp>
      <p:sp>
        <p:nvSpPr>
          <p:cNvPr id="3" name="Content Placeholder 2">
            <a:extLst>
              <a:ext uri="{FF2B5EF4-FFF2-40B4-BE49-F238E27FC236}">
                <a16:creationId xmlns:a16="http://schemas.microsoft.com/office/drawing/2014/main" id="{2CC8D7F0-262B-FD34-2270-C456BB53AB08}"/>
              </a:ext>
            </a:extLst>
          </p:cNvPr>
          <p:cNvSpPr>
            <a:spLocks noGrp="1"/>
          </p:cNvSpPr>
          <p:nvPr>
            <p:ph idx="1"/>
          </p:nvPr>
        </p:nvSpPr>
        <p:spPr>
          <a:xfrm>
            <a:off x="1097280" y="1845734"/>
            <a:ext cx="10189779" cy="4023360"/>
          </a:xfrm>
        </p:spPr>
        <p:txBody>
          <a:bodyPr vert="horz" lIns="0" tIns="45720" rIns="0" bIns="45720" rtlCol="0" anchor="t">
            <a:normAutofit/>
          </a:bodyPr>
          <a:lstStyle/>
          <a:p>
            <a:pPr>
              <a:buFont typeface="Arial" panose="020F0502020204030204" pitchFamily="34" charset="0"/>
              <a:buChar char="•"/>
            </a:pPr>
            <a:r>
              <a:rPr lang="en">
                <a:latin typeface="Calibri"/>
                <a:cs typeface="Calibri" panose="020F0502020204030204"/>
              </a:rPr>
              <a:t>The interface consists of a virtual environment in which the staged scene would take place, as well as the two avatars to be incarnated by the actors</a:t>
            </a:r>
            <a:endParaRPr lang="en-US">
              <a:latin typeface="Calibri"/>
            </a:endParaRPr>
          </a:p>
          <a:p>
            <a:pPr>
              <a:buFont typeface="Arial" panose="020F0502020204030204" pitchFamily="34" charset="0"/>
              <a:buChar char="•"/>
            </a:pPr>
            <a:r>
              <a:rPr lang="en">
                <a:latin typeface="Calibri"/>
                <a:cs typeface="Calibri" panose="020F0502020204030204"/>
              </a:rPr>
              <a:t>The space could also serve as a rehearsal space where the actors could find the right balance and movements for the character, but also as a training space to get used to the scenario</a:t>
            </a:r>
            <a:endParaRPr lang="en">
              <a:latin typeface="Calibri"/>
            </a:endParaRPr>
          </a:p>
          <a:p>
            <a:pPr>
              <a:buFont typeface="Arial" panose="020F0502020204030204" pitchFamily="34" charset="0"/>
              <a:buChar char="•"/>
            </a:pPr>
            <a:r>
              <a:rPr lang="en">
                <a:latin typeface="Calibri"/>
                <a:cs typeface="Calibri"/>
              </a:rPr>
              <a:t>Each actor can see the other character as well as their own virtual body from a first-person perspective</a:t>
            </a:r>
          </a:p>
        </p:txBody>
      </p:sp>
      <p:pic>
        <p:nvPicPr>
          <p:cNvPr id="4" name="Picture 4" descr="A picture containing person, suit&#10;&#10;Description automatically generated">
            <a:extLst>
              <a:ext uri="{FF2B5EF4-FFF2-40B4-BE49-F238E27FC236}">
                <a16:creationId xmlns:a16="http://schemas.microsoft.com/office/drawing/2014/main" id="{7B882680-EFC4-9FCB-A873-7A8C4DCBE7AB}"/>
              </a:ext>
            </a:extLst>
          </p:cNvPr>
          <p:cNvPicPr>
            <a:picLocks noChangeAspect="1"/>
          </p:cNvPicPr>
          <p:nvPr/>
        </p:nvPicPr>
        <p:blipFill>
          <a:blip r:embed="rId2"/>
          <a:stretch>
            <a:fillRect/>
          </a:stretch>
        </p:blipFill>
        <p:spPr>
          <a:xfrm>
            <a:off x="1273504" y="4330186"/>
            <a:ext cx="2743200" cy="1525905"/>
          </a:xfrm>
          <a:prstGeom prst="rect">
            <a:avLst/>
          </a:prstGeom>
        </p:spPr>
      </p:pic>
      <p:pic>
        <p:nvPicPr>
          <p:cNvPr id="5" name="Picture 5" descr="A picture containing floor, indoor, female&#10;&#10;Description automatically generated">
            <a:extLst>
              <a:ext uri="{FF2B5EF4-FFF2-40B4-BE49-F238E27FC236}">
                <a16:creationId xmlns:a16="http://schemas.microsoft.com/office/drawing/2014/main" id="{4E6D8F0B-0A23-FA01-1607-8FAA4D0A3F6C}"/>
              </a:ext>
            </a:extLst>
          </p:cNvPr>
          <p:cNvPicPr>
            <a:picLocks noChangeAspect="1"/>
          </p:cNvPicPr>
          <p:nvPr/>
        </p:nvPicPr>
        <p:blipFill>
          <a:blip r:embed="rId3"/>
          <a:stretch>
            <a:fillRect/>
          </a:stretch>
        </p:blipFill>
        <p:spPr>
          <a:xfrm>
            <a:off x="4864538" y="4248990"/>
            <a:ext cx="2743200" cy="1618228"/>
          </a:xfrm>
          <a:prstGeom prst="rect">
            <a:avLst/>
          </a:prstGeom>
        </p:spPr>
      </p:pic>
      <p:pic>
        <p:nvPicPr>
          <p:cNvPr id="6" name="Picture 6" descr="A picture containing jumping, riding&#10;&#10;Description automatically generated">
            <a:extLst>
              <a:ext uri="{FF2B5EF4-FFF2-40B4-BE49-F238E27FC236}">
                <a16:creationId xmlns:a16="http://schemas.microsoft.com/office/drawing/2014/main" id="{C6D5F7E1-0F54-7792-D4DB-7EBD914E44E8}"/>
              </a:ext>
            </a:extLst>
          </p:cNvPr>
          <p:cNvPicPr>
            <a:picLocks noChangeAspect="1"/>
          </p:cNvPicPr>
          <p:nvPr/>
        </p:nvPicPr>
        <p:blipFill>
          <a:blip r:embed="rId4"/>
          <a:stretch>
            <a:fillRect/>
          </a:stretch>
        </p:blipFill>
        <p:spPr>
          <a:xfrm>
            <a:off x="8411780" y="4432288"/>
            <a:ext cx="2743200" cy="1426804"/>
          </a:xfrm>
          <a:prstGeom prst="rect">
            <a:avLst/>
          </a:prstGeom>
        </p:spPr>
      </p:pic>
      <p:sp>
        <p:nvSpPr>
          <p:cNvPr id="7" name="Slide Number Placeholder 6">
            <a:extLst>
              <a:ext uri="{FF2B5EF4-FFF2-40B4-BE49-F238E27FC236}">
                <a16:creationId xmlns:a16="http://schemas.microsoft.com/office/drawing/2014/main" id="{AF45FD9D-CF98-8102-BB28-2E05512A5F21}"/>
              </a:ext>
            </a:extLst>
          </p:cNvPr>
          <p:cNvSpPr>
            <a:spLocks noGrp="1"/>
          </p:cNvSpPr>
          <p:nvPr>
            <p:ph type="sldNum" sz="quarter" idx="12"/>
          </p:nvPr>
        </p:nvSpPr>
        <p:spPr/>
        <p:txBody>
          <a:bodyPr/>
          <a:lstStyle/>
          <a:p>
            <a:fld id="{629637A9-119A-49DA-BD12-AAC58B377D80}" type="slidenum">
              <a:rPr lang="en-US" dirty="0"/>
              <a:t>9</a:t>
            </a:fld>
            <a:endParaRPr lang="en-US"/>
          </a:p>
        </p:txBody>
      </p:sp>
    </p:spTree>
    <p:extLst>
      <p:ext uri="{BB962C8B-B14F-4D97-AF65-F5344CB8AC3E}">
        <p14:creationId xmlns:p14="http://schemas.microsoft.com/office/powerpoint/2010/main" val="116707384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DAD514C471B7A40AA0DB1B35A620E7B" ma:contentTypeVersion="4" ma:contentTypeDescription="Create a new document." ma:contentTypeScope="" ma:versionID="8bbfecea98831c51084ba8a142ca1531">
  <xsd:schema xmlns:xsd="http://www.w3.org/2001/XMLSchema" xmlns:xs="http://www.w3.org/2001/XMLSchema" xmlns:p="http://schemas.microsoft.com/office/2006/metadata/properties" xmlns:ns3="470c4d74-e691-47d2-8de5-8f7462180cb9" targetNamespace="http://schemas.microsoft.com/office/2006/metadata/properties" ma:root="true" ma:fieldsID="bd6149e62cc1077d50bbdb3a349c85e5" ns3:_="">
    <xsd:import namespace="470c4d74-e691-47d2-8de5-8f7462180cb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0c4d74-e691-47d2-8de5-8f7462180c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BDDA2D-8D92-4281-85D6-9A15F915A31B}">
  <ds:schemaRefs>
    <ds:schemaRef ds:uri="http://schemas.microsoft.com/sharepoint/v3/contenttype/forms"/>
  </ds:schemaRefs>
</ds:datastoreItem>
</file>

<file path=customXml/itemProps2.xml><?xml version="1.0" encoding="utf-8"?>
<ds:datastoreItem xmlns:ds="http://schemas.openxmlformats.org/officeDocument/2006/customXml" ds:itemID="{F5196A05-BF75-41C9-AA9E-1F282D3E51E7}">
  <ds:schemaRefs>
    <ds:schemaRef ds:uri="470c4d74-e691-47d2-8de5-8f7462180cb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DC5BE27-8E87-42B9-AC2D-7136B20C6E89}">
  <ds:schemaRefs>
    <ds:schemaRef ds:uri="470c4d74-e691-47d2-8de5-8f7462180cb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9</TotalTime>
  <Words>1652</Words>
  <Application>Microsoft Office PowerPoint</Application>
  <PresentationFormat>Ecrã Panorâmico</PresentationFormat>
  <Paragraphs>112</Paragraphs>
  <Slides>21</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21</vt:i4>
      </vt:variant>
    </vt:vector>
  </HeadingPairs>
  <TitlesOfParts>
    <vt:vector size="26" baseType="lpstr">
      <vt:lpstr>Arial</vt:lpstr>
      <vt:lpstr>Calibri</vt:lpstr>
      <vt:lpstr>Calibri Light</vt:lpstr>
      <vt:lpstr>Consolas</vt:lpstr>
      <vt:lpstr>Retrospect</vt:lpstr>
      <vt:lpstr>Robin K. Kammerlander, André Pereira and Simon Alexanderson "Using Virtual Reality to Support Acting in Motion Capture with Differently Scaled Characters“ 2021 IEEE Virtual Reality and 3D User Interfaces (VR)  </vt:lpstr>
      <vt:lpstr>Why did we choose this paper?</vt:lpstr>
      <vt:lpstr>Introduction</vt:lpstr>
      <vt:lpstr>Hypotheses </vt:lpstr>
      <vt:lpstr>Related Work - 1</vt:lpstr>
      <vt:lpstr>Related Work - 2</vt:lpstr>
      <vt:lpstr>Design and implementation- System Hardware</vt:lpstr>
      <vt:lpstr>Design and implementation- Software Implementation</vt:lpstr>
      <vt:lpstr>Design and implementation- Interface Design - 1</vt:lpstr>
      <vt:lpstr>Design and implementation- Interface Design - 2</vt:lpstr>
      <vt:lpstr>Acting Experiment</vt:lpstr>
      <vt:lpstr>Acting Experiment - Scrip a dream sequence</vt:lpstr>
      <vt:lpstr>  Conditions - Motion Capture (MC)</vt:lpstr>
      <vt:lpstr>Conditions - Virtual Reality+Motion Capture (VR)</vt:lpstr>
      <vt:lpstr>Procedure</vt:lpstr>
      <vt:lpstr>Post-Condition Questionnaire</vt:lpstr>
      <vt:lpstr>Semi-Structured Interviews</vt:lpstr>
      <vt:lpstr>Results</vt:lpstr>
      <vt:lpstr>Discussion</vt:lpstr>
      <vt:lpstr>Future 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Diogo Torrinhas</dc:creator>
  <cp:lastModifiedBy>Joao Torinhas</cp:lastModifiedBy>
  <cp:revision>90</cp:revision>
  <dcterms:created xsi:type="dcterms:W3CDTF">2022-05-16T18:00:48Z</dcterms:created>
  <dcterms:modified xsi:type="dcterms:W3CDTF">2022-05-18T11:48:59Z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0x010100CDAD514C471B7A40AA0DB1B35A620E7B</vt:lpwstr>
  </property>
</Properties>
</file>