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7" r:id="rId8"/>
    <p:sldId id="278" r:id="rId9"/>
    <p:sldId id="281" r:id="rId10"/>
    <p:sldId id="280" r:id="rId11"/>
    <p:sldId id="282" r:id="rId12"/>
    <p:sldId id="283" r:id="rId13"/>
    <p:sldId id="260" r:id="rId14"/>
    <p:sldId id="261" r:id="rId15"/>
    <p:sldId id="262" r:id="rId16"/>
    <p:sldId id="263" r:id="rId17"/>
    <p:sldId id="285" r:id="rId18"/>
    <p:sldId id="286" r:id="rId19"/>
    <p:sldId id="264" r:id="rId20"/>
    <p:sldId id="287" r:id="rId21"/>
    <p:sldId id="265" r:id="rId22"/>
    <p:sldId id="266" r:id="rId23"/>
    <p:sldId id="271" r:id="rId24"/>
    <p:sldId id="303" r:id="rId25"/>
    <p:sldId id="304" r:id="rId26"/>
    <p:sldId id="307" r:id="rId27"/>
    <p:sldId id="308" r:id="rId28"/>
    <p:sldId id="309" r:id="rId29"/>
    <p:sldId id="310" r:id="rId30"/>
    <p:sldId id="311" r:id="rId31"/>
    <p:sldId id="267" r:id="rId32"/>
    <p:sldId id="268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20" r:id="rId41"/>
    <p:sldId id="319" r:id="rId42"/>
    <p:sldId id="321" r:id="rId43"/>
    <p:sldId id="322" r:id="rId44"/>
    <p:sldId id="269" r:id="rId45"/>
    <p:sldId id="270" r:id="rId46"/>
    <p:sldId id="323" r:id="rId47"/>
    <p:sldId id="324" r:id="rId48"/>
    <p:sldId id="325" r:id="rId49"/>
    <p:sldId id="272" r:id="rId50"/>
    <p:sldId id="273" r:id="rId51"/>
    <p:sldId id="327" r:id="rId52"/>
    <p:sldId id="27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 smtClean="0"/>
              <a:t>Título do Trabalho de Graduação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7" name="Title 1"/>
          <p:cNvSpPr txBox="1"/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 smtClean="0"/>
              <a:t>Trabalho</a:t>
            </a:r>
            <a:r>
              <a:rPr lang="pt-BR" sz="2800" b="0" baseline="0" noProof="0" dirty="0" smtClean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Sistema de Logístico de Roteirização</a:t>
            </a:r>
            <a:br>
              <a:rPr lang="pt-BR"/>
            </a:br>
            <a:r>
              <a:rPr lang="pt-BR"/>
              <a:t>SysRLog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AUTOR: João Vitor Ferreira Garcia</a:t>
            </a:r>
            <a:endParaRPr lang="pt-BR" dirty="0" smtClean="0"/>
          </a:p>
          <a:p>
            <a:pPr algn="r"/>
            <a:r>
              <a:rPr lang="pt-BR" dirty="0" smtClean="0"/>
              <a:t>ORIENTADOR: Me Lucas Gonçalves Nadalete</a:t>
            </a:r>
            <a:endParaRPr lang="en-US" dirty="0" smtClean="0"/>
          </a:p>
          <a:p>
            <a:pPr algn="r"/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Comparativo de produtividade dos veículos com e sem a roteirização.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t="11550" r="20543"/>
          <a:stretch>
            <a:fillRect/>
          </a:stretch>
        </p:blipFill>
        <p:spPr>
          <a:xfrm>
            <a:off x="1104265" y="2704465"/>
            <a:ext cx="6804660" cy="182245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1285240" y="4700270"/>
            <a:ext cx="6572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Dados cedidos pela indústria cearense (2013).</a:t>
            </a:r>
            <a:endParaRPr lang="pt-BR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32568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Validação e Análise dos Resultados Obtidos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 objetivo geral deste trabalho é desenvolver um Software, dedicado a criação de rotas de entrega utilizando otimização por meio de um algoritmo de roteirização.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854322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Levantamento de Requisitos</a:t>
            </a:r>
            <a:endParaRPr lang="en-US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Requisitos Funcionais do Projeto.</a:t>
            </a:r>
            <a:endParaRPr lang="pt-BR" altLang="en-US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2"/>
          </p:nvPr>
        </p:nvPicPr>
        <p:blipFill>
          <a:blip r:embed="rId1"/>
          <a:srcRect r="19804" b="4351"/>
          <a:stretch>
            <a:fillRect/>
          </a:stretch>
        </p:blipFill>
        <p:spPr>
          <a:xfrm>
            <a:off x="1397000" y="2038350"/>
            <a:ext cx="6350000" cy="332549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923415" y="54578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Requisitos Não-Funcionais do Projeto.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r="20048" b="7136"/>
          <a:stretch>
            <a:fillRect/>
          </a:stretch>
        </p:blipFill>
        <p:spPr>
          <a:xfrm>
            <a:off x="1566545" y="1959610"/>
            <a:ext cx="6010275" cy="2938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 de Texto 5"/>
          <p:cNvSpPr txBox="1"/>
          <p:nvPr/>
        </p:nvSpPr>
        <p:spPr>
          <a:xfrm>
            <a:off x="1566545" y="49720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Personas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593" r="18654" b="13740"/>
          <a:stretch>
            <a:fillRect/>
          </a:stretch>
        </p:blipFill>
        <p:spPr>
          <a:xfrm>
            <a:off x="827405" y="3344545"/>
            <a:ext cx="7489825" cy="144653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1042670" y="1811655"/>
          <a:ext cx="6398260" cy="6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10"/>
                <a:gridCol w="1089025"/>
                <a:gridCol w="2999105"/>
                <a:gridCol w="1163320"/>
              </a:tblGrid>
              <a:tr h="683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Motorista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Gerente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Operador Logístico( Engloba Analistas, técnicos e auxiliares)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" name="Caixa de Texto 11"/>
          <p:cNvSpPr txBox="1"/>
          <p:nvPr/>
        </p:nvSpPr>
        <p:spPr>
          <a:xfrm>
            <a:off x="1042670" y="25514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sp>
        <p:nvSpPr>
          <p:cNvPr id="13" name="Caixa de Texto 12"/>
          <p:cNvSpPr txBox="1"/>
          <p:nvPr/>
        </p:nvSpPr>
        <p:spPr>
          <a:xfrm>
            <a:off x="827405" y="49390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User Story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428" r="18575" b="9981"/>
          <a:stretch>
            <a:fillRect/>
          </a:stretch>
        </p:blipFill>
        <p:spPr>
          <a:xfrm>
            <a:off x="973455" y="2510155"/>
            <a:ext cx="6988810" cy="21082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973455" y="475805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Tecnologias Aplicadas e Ferramentas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5" name="Caixa de Texto 4"/>
          <p:cNvSpPr txBox="1"/>
          <p:nvPr/>
        </p:nvSpPr>
        <p:spPr>
          <a:xfrm>
            <a:off x="628650" y="3078480"/>
            <a:ext cx="16084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Front-End</a:t>
            </a:r>
            <a:endParaRPr lang="pt-BR" altLang="en-US" sz="2800">
              <a:sym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113280"/>
            <a:ext cx="117411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Espaço Reservado para Conteúdo 8"/>
          <p:cNvPicPr>
            <a:picLocks noChangeAspect="1"/>
          </p:cNvPicPr>
          <p:nvPr>
            <p:ph sz="half" idx="2"/>
          </p:nvPr>
        </p:nvPicPr>
        <p:blipFill>
          <a:blip r:embed="rId2"/>
          <a:srcRect l="13122"/>
          <a:stretch>
            <a:fillRect/>
          </a:stretch>
        </p:blipFill>
        <p:spPr>
          <a:xfrm>
            <a:off x="1962150" y="2113280"/>
            <a:ext cx="79692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30" y="2113280"/>
            <a:ext cx="126619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85" y="211328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880" y="2113280"/>
            <a:ext cx="157353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10" y="2113280"/>
            <a:ext cx="928370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aixa de Texto 14"/>
          <p:cNvSpPr txBox="1"/>
          <p:nvPr/>
        </p:nvSpPr>
        <p:spPr>
          <a:xfrm>
            <a:off x="628650" y="1591310"/>
            <a:ext cx="1514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Back-End</a:t>
            </a:r>
            <a:endParaRPr lang="pt-BR" altLang="en-US" sz="2800">
              <a:sym typeface="+mn-ea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601720"/>
            <a:ext cx="93535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820" y="3601720"/>
            <a:ext cx="76835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5130" y="3601720"/>
            <a:ext cx="80137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5250" y="3601720"/>
            <a:ext cx="109601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6835" y="3601085"/>
            <a:ext cx="68961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4895" y="3601720"/>
            <a:ext cx="131127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360045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Caixa de Texto 24"/>
          <p:cNvSpPr txBox="1"/>
          <p:nvPr/>
        </p:nvSpPr>
        <p:spPr>
          <a:xfrm>
            <a:off x="628650" y="4521200"/>
            <a:ext cx="1995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Ferramentas</a:t>
            </a:r>
            <a:endParaRPr lang="pt-BR" altLang="en-US" sz="2800">
              <a:sym typeface="+mn-ea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5043170"/>
            <a:ext cx="875665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0170" y="5043170"/>
            <a:ext cx="692150" cy="886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1240" y="5043170"/>
            <a:ext cx="842645" cy="842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37405" y="5043170"/>
            <a:ext cx="1976755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0845" y="5043170"/>
            <a:ext cx="867410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00975" y="5043170"/>
            <a:ext cx="759460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9095" y="5042535"/>
            <a:ext cx="836930" cy="887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368675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</a:t>
            </a:r>
            <a:r>
              <a:rPr lang="en-US" dirty="0" err="1" smtClean="0"/>
              <a:t>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/>
              <a:t>Levantamento de Requisitos</a:t>
            </a:r>
            <a:endParaRPr lang="en-US" dirty="0" smtClean="0"/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pt-BR" altLang="en-US" dirty="0" err="1" smtClean="0"/>
              <a:t>Validação e Análise dos Resultados Obtidos</a:t>
            </a:r>
            <a:endParaRPr lang="pt-BR" altLang="en-US" dirty="0" err="1" smtClean="0"/>
          </a:p>
          <a:p>
            <a:r>
              <a:rPr lang="pt-BR" altLang="en-US" dirty="0" err="1" smtClean="0"/>
              <a:t>Considerações Finais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Arquitetura da Solução</a:t>
            </a:r>
            <a:endParaRPr lang="pt-BR" alt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1" descr="ArquiteturaDaSoluçã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1586230"/>
            <a:ext cx="6878955" cy="466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1322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Arquitetura da Solução - Front-end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2" descr="C:\PROJETOS\documentacaoTG\ArquiteturaSoluçãoFrontEnd.pngArquiteturaSoluçãoFrontEn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49910" y="2050415"/>
            <a:ext cx="7886700" cy="3087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49910" y="53689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Arquitetura da Solução -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1" name="Picture 11" descr="CONTROLER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509395"/>
            <a:ext cx="722630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58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09650"/>
          </a:xfrm>
        </p:spPr>
        <p:txBody>
          <a:bodyPr>
            <a:normAutofit fontScale="90000"/>
          </a:bodyPr>
          <a:p>
            <a:r>
              <a:rPr lang="en-US"/>
              <a:t>Arquitetura da Solução - Implantação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8" name="Picture 18" descr="ARQUITETURADEIMPLANTACA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1374775"/>
            <a:ext cx="6717665" cy="465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212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Diagrama de Classe - Rota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41985"/>
          </a:xfrm>
        </p:spPr>
        <p:txBody>
          <a:bodyPr>
            <a:normAutofit fontScale="90000"/>
          </a:bodyPr>
          <a:p>
            <a:r>
              <a:rPr lang="pt-BR" altLang="en-US"/>
              <a:t>Modelo Entidade Relacionamento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8" name="Picture 28" descr="C:\Users\jintahibari\Documents\FACULDADE\TRABALHO DE GRADUACAO\documentacaoTG\BD.pngB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35125" y="1057275"/>
            <a:ext cx="5584190" cy="5469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Dicionário de Dados - Tabela Rota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/>
          <a:srcRect l="2779" r="18597" b="6320"/>
          <a:stretch>
            <a:fillRect/>
          </a:stretch>
        </p:blipFill>
        <p:spPr>
          <a:xfrm>
            <a:off x="922655" y="1860550"/>
            <a:ext cx="7299325" cy="3136265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922655" y="51149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Visão Geral - Segurança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9" name="Picture 29" descr="Seguranç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456690"/>
            <a:ext cx="8231505" cy="437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56565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Apresentação do Sistema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86873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Validação e Análise dos Resultados Obtidos</a:t>
            </a:r>
            <a:endParaRPr lang="en-US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82562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Resultados das Métricas Back-end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" name="Imagem 68" descr="4.1.4"/>
          <p:cNvPicPr>
            <a:picLocks noChangeAspect="1"/>
          </p:cNvPicPr>
          <p:nvPr>
            <p:ph idx="1"/>
          </p:nvPr>
        </p:nvPicPr>
        <p:blipFill>
          <a:blip r:embed="rId1"/>
          <a:srcRect r="25808"/>
          <a:stretch>
            <a:fillRect/>
          </a:stretch>
        </p:blipFill>
        <p:spPr>
          <a:xfrm>
            <a:off x="1678940" y="1562100"/>
            <a:ext cx="5561330" cy="453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78205"/>
          </a:xfrm>
        </p:spPr>
        <p:txBody>
          <a:bodyPr>
            <a:normAutofit/>
          </a:bodyPr>
          <a:p>
            <a:r>
              <a:rPr lang="en-US" smtClean="0">
                <a:sym typeface="+mn-ea"/>
              </a:rPr>
              <a:t>Resultados das Métricas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9" name="Imagem 69" descr="4.1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1858010"/>
            <a:ext cx="5838825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2160"/>
          </a:xfrm>
        </p:spPr>
        <p:txBody>
          <a:bodyPr>
            <a:normAutofit fontScale="90000"/>
          </a:bodyPr>
          <a:p>
            <a:r>
              <a:rPr lang="en-US"/>
              <a:t>Resultados das Métricas Front-end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0" name="Imagem 70" descr="4.1.3"/>
          <p:cNvPicPr>
            <a:picLocks noChangeAspect="1"/>
          </p:cNvPicPr>
          <p:nvPr>
            <p:ph idx="1"/>
          </p:nvPr>
        </p:nvPicPr>
        <p:blipFill>
          <a:blip r:embed="rId1"/>
          <a:srcRect r="27714" b="1466"/>
          <a:stretch>
            <a:fillRect/>
          </a:stretch>
        </p:blipFill>
        <p:spPr>
          <a:xfrm>
            <a:off x="1859915" y="1610995"/>
            <a:ext cx="542417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859915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Técnicas de Verificação e Validação aplicadas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360930"/>
            <a:ext cx="7886700" cy="3838575"/>
          </a:xfrm>
        </p:spPr>
        <p:txBody>
          <a:bodyPr/>
          <a:p>
            <a:r>
              <a:rPr lang="pt-BR" altLang="en-US"/>
              <a:t>Testes de Unidade - Utilizado JUnit em métodos específicos das camadas Repository e Service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Testes de Recursos Externos - Utilizdo JUnit para execução de Métodos que fazem requisições para o Serviços do Via Cep e DistanceMatrix do Google.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96950"/>
          </a:xfrm>
        </p:spPr>
        <p:txBody>
          <a:bodyPr/>
          <a:p>
            <a:r>
              <a:rPr lang="en-US"/>
              <a:t>Teste Funcional de API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1362075"/>
            <a:ext cx="8140700" cy="48723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01650" y="62344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Processo de Validação do Algoritmo de Roteirização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943860"/>
            <a:ext cx="7886700" cy="3233420"/>
          </a:xfrm>
        </p:spPr>
        <p:txBody>
          <a:bodyPr/>
          <a:p>
            <a:r>
              <a:rPr lang="pt-BR" altLang="en-US"/>
              <a:t>Cadastro de empresas</a:t>
            </a:r>
            <a:endParaRPr lang="en-US"/>
          </a:p>
          <a:p>
            <a:endParaRPr lang="en-US"/>
          </a:p>
          <a:p>
            <a:r>
              <a:rPr lang="pt-BR"/>
              <a:t>Montagem com a Lista de Endereços de Atendimento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Processo de Validação do Algoritmo de Roteirização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812415"/>
            <a:ext cx="7886700" cy="3364865"/>
          </a:xfrm>
        </p:spPr>
        <p:txBody>
          <a:bodyPr/>
          <a:p>
            <a:r>
              <a:rPr lang="pt-BR" altLang="en-US"/>
              <a:t>Inserir a Lista de Endereços no google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Inserir a Lista de Endereços do SysRLog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Processo de Validação do Algoritmo de Roteirização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3181350"/>
            <a:ext cx="7886700" cy="2995930"/>
          </a:xfrm>
        </p:spPr>
        <p:txBody>
          <a:bodyPr/>
          <a:p>
            <a:r>
              <a:rPr lang="pt-BR" altLang="en-US"/>
              <a:t>Avaliação e comparação dos resultados Obtidos de tempo e distância comparando o GoogleMaps e o SysRLog.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Plano de Testes - Caso de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4" name="Imagem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536065"/>
            <a:ext cx="7158990" cy="464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925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Resultados Obtidos -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graphicFrame>
        <p:nvGraphicFramePr>
          <p:cNvPr id="3" name="Espaço Reservado para Conteúdo -2147482623"/>
          <p:cNvGraphicFramePr/>
          <p:nvPr>
            <p:ph idx="1"/>
          </p:nvPr>
        </p:nvGraphicFramePr>
        <p:xfrm>
          <a:off x="913130" y="1992630"/>
          <a:ext cx="7317105" cy="210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00475" imgH="828675" progId="Excel.Sheet.12">
                  <p:embed/>
                </p:oleObj>
              </mc:Choice>
              <mc:Fallback>
                <p:oleObj name="" r:id="rId1" imgW="3800475" imgH="828675" progId="Excel.Sheet.12">
                  <p:embed/>
                  <p:pic>
                    <p:nvPicPr>
                      <p:cNvPr id="0" name="Imagem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3130" y="1992630"/>
                        <a:ext cx="7317105" cy="210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 de Texto 12"/>
          <p:cNvSpPr txBox="1"/>
          <p:nvPr/>
        </p:nvSpPr>
        <p:spPr>
          <a:xfrm>
            <a:off x="913130" y="418084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A logística é uma área vital e de extrema importância para as empresas (FLEURY, 1999).</a:t>
            </a:r>
            <a:endParaRPr smtClean="0"/>
          </a:p>
          <a:p>
            <a:endParaRPr lang="en-US" dirty="0"/>
          </a:p>
          <a:p>
            <a:r>
              <a:rPr lang="en-US" smtClean="0"/>
              <a:t>Empresas </a:t>
            </a:r>
            <a:r>
              <a:rPr lang="pt-BR" altLang="en-US" smtClean="0"/>
              <a:t>almejam lucro</a:t>
            </a:r>
            <a:r>
              <a:rPr lang="en-US" smtClean="0"/>
              <a:t>, portanto faz-se necessário atentarem-se as atividades logísticas  (DORNIER et al, 2000)</a:t>
            </a:r>
            <a:r>
              <a:rPr lang="pt-BR" altLang="en-US" smtClean="0"/>
              <a:t>.</a:t>
            </a:r>
            <a:endParaRPr lang="en-US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Tempo das Rotas.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1601" t="8730" r="21029"/>
          <a:stretch>
            <a:fillRect/>
          </a:stretch>
        </p:blipFill>
        <p:spPr>
          <a:xfrm>
            <a:off x="736600" y="2070735"/>
            <a:ext cx="7670800" cy="2715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736600" y="47866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Distância das Rotas</a:t>
            </a:r>
            <a:r>
              <a:rPr lang="pt-BR" altLang="en-US"/>
              <a:t>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926" t="5698" r="20205"/>
          <a:stretch>
            <a:fillRect/>
          </a:stretch>
        </p:blipFill>
        <p:spPr>
          <a:xfrm>
            <a:off x="824865" y="2342515"/>
            <a:ext cx="7494270" cy="2799715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824865" y="51422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38309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Principais Conclusões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96540"/>
            <a:ext cx="7886700" cy="3402965"/>
          </a:xfrm>
        </p:spPr>
        <p:txBody>
          <a:bodyPr/>
          <a:lstStyle/>
          <a:p>
            <a:r>
              <a:t>Reduzir custos operacionais com transporte </a:t>
            </a:r>
          </a:p>
          <a:p/>
          <a:p>
            <a:r>
              <a:t>Aumentar a rentabilidade da empresa</a:t>
            </a:r>
          </a:p>
          <a:p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Principais Conclusões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3075940"/>
            <a:ext cx="7886700" cy="3101340"/>
          </a:xfrm>
        </p:spPr>
        <p:txBody>
          <a:bodyPr/>
          <a:p>
            <a:r>
              <a:rPr>
                <a:sym typeface="+mn-ea"/>
              </a:rPr>
              <a:t>Reduzir tempo desperdiçado</a:t>
            </a:r>
            <a:r>
              <a:rPr lang="pt-BR">
                <a:sym typeface="+mn-ea"/>
              </a:rPr>
              <a:t>	</a:t>
            </a:r>
            <a:endParaRPr lang="pt-BR"/>
          </a:p>
          <a:p>
            <a:endParaRPr lang="pt-BR"/>
          </a:p>
          <a:p>
            <a:r>
              <a:rPr lang="pt-BR">
                <a:sym typeface="+mn-ea"/>
              </a:rPr>
              <a:t>Proporcionar melhoria nos serviços da empresa</a:t>
            </a:r>
            <a:endParaRPr lang="pt-BR"/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958466"/>
            <a:ext cx="7886700" cy="1325563"/>
          </a:xfrm>
        </p:spPr>
        <p:txBody>
          <a:bodyPr>
            <a:normAutofit fontScale="90000"/>
          </a:bodyPr>
          <a:p>
            <a:r>
              <a:rPr lang="en-US"/>
              <a:t>Considerações Gerais, Limitações e Dificuldades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Sugestão de trabalho futuro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04745"/>
            <a:ext cx="7886700" cy="3772535"/>
          </a:xfrm>
        </p:spPr>
        <p:txBody>
          <a:bodyPr/>
          <a:p>
            <a:r>
              <a:rPr lang="en-US"/>
              <a:t>Transferir a utilização do mapa do Google Maps para o Bing Maps</a:t>
            </a:r>
            <a:endParaRPr lang="en-US"/>
          </a:p>
          <a:p>
            <a:endParaRPr lang="en-US"/>
          </a:p>
          <a:p>
            <a:r>
              <a:rPr lang="en-US"/>
              <a:t>Desenvolver exclusão lógica dos objetos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897451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smtClean="0"/>
              <a:t>FLEURY, P. F. Vantagens competitivas e estratégicas no uso de operadores logísticos. Revista TecnoLogística, São Paulo, ano V, n. 46, set. 1999.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DORNIER, P. ERNST, R. FENDER, Michel. KOUVELIS, Panos. Logística e operações globais. Textos e casos.  São Paulo: Atlas, 2000.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NAZÁRIO, P. A importância de sistemas de informação para a competitividade logística. Rio de Janeiro: Centro de Estudos em Logística, Coppead, 1999.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err="1" smtClean="0">
                <a:sym typeface="+mn-ea"/>
              </a:rPr>
              <a:t>Referências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CHOPRA, S. MEINDL, P. Gerenciamento da cadeia de suprimento: Estratégia, planejamento e operação. São Paulo: Prentice Hall, 2003.</a:t>
            </a:r>
            <a:endParaRPr lang="en-US"/>
          </a:p>
          <a:p>
            <a:endParaRPr lang="en-US"/>
          </a:p>
          <a:p>
            <a:r>
              <a:rPr lang="en-US"/>
              <a:t>CENTRO DE ESTUDOS EM LOGÍSTICA –CEL/COPPEAD. Panorama Logístico – Gestão do Transporte Rodoviário de Cargas nas Empresas - Práticas e Tendências, 2007.</a:t>
            </a:r>
            <a:endParaRPr lang="en-US"/>
          </a:p>
          <a:p>
            <a:endParaRPr lang="en-US"/>
          </a:p>
          <a:p>
            <a:r>
              <a:rPr lang="pt-BR" altLang="en-US"/>
              <a:t>-- Referenciar Ilos e Dados Da industria Cearense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Desde a antiguidade, a logística já fazia parte das guerras, devido ao deslocamento de tropas, suprimentos e armamentos.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Logistica foi evoluindo com o tempo até chegar no atual cenário de cadeia de suprimentos.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joao.vfg16@gmail.com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Sem os aplicativos de TI, a troca de informações seria limitada ao papel (NAZÁRIO, 1999).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 softwares para gestão adequados os processos de planejamento logístico é facilitado (CHOPRA; MEINDL, 2003).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Participação do Modal Rodoviário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" name="Imagem 8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10" y="1691005"/>
            <a:ext cx="6219190" cy="384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539875" y="5687060"/>
            <a:ext cx="6219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Panorama logístico CEL/COOPEAD – Gestão do transporte rodoviário de carga nas empresas – Praticas e Tendências -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Distribuição dos Custos Logísticos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9" name="Imagem 9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899920"/>
            <a:ext cx="6899275" cy="406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122045" y="6073140"/>
            <a:ext cx="689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Fonte: Panorama Instituto ILOS - Custos Logísticos no Brasil,  (2012).</a:t>
            </a:r>
            <a:endParaRPr lang="pt-BR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Grau de Priorização das Empresas na Redução de Custos logísticos.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0" name="Imagem 1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296160"/>
            <a:ext cx="5895975" cy="340995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554480" y="5828030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Panorama logístico CEL/COOPEAD – Gestão do transporte rodoviário de carga nas empresas – Práticas e Tendências, (2007).</a:t>
            </a:r>
            <a:endParaRPr lang="pt-BR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5624</Words>
  <Application>WPS Presentation</Application>
  <PresentationFormat>On-screen Show (4:3)</PresentationFormat>
  <Paragraphs>382</Paragraphs>
  <Slides>50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Times New Roman</vt:lpstr>
      <vt:lpstr>Office Theme</vt:lpstr>
      <vt:lpstr>Excel.Sheet.12</vt:lpstr>
      <vt:lpstr>Sistema de Logístico de Roteirização SysRLog</vt:lpstr>
      <vt:lpstr>Sumário</vt:lpstr>
      <vt:lpstr>PowerPoint 演示文稿</vt:lpstr>
      <vt:lpstr>Introdução</vt:lpstr>
      <vt:lpstr>Introdução</vt:lpstr>
      <vt:lpstr>Introdução</vt:lpstr>
      <vt:lpstr>Participação do Modal Rodoviário nas Empresas.</vt:lpstr>
      <vt:lpstr>Distribuição dos Custos Logísticos nas Empresas.</vt:lpstr>
      <vt:lpstr>Grau de Priorização das Empresas na Redução de Custos logísticos.</vt:lpstr>
      <vt:lpstr>Comparativo de produtividade dos veículos com e sem a roteirização.</vt:lpstr>
      <vt:lpstr>PowerPoint 演示文稿</vt:lpstr>
      <vt:lpstr>Objetivo</vt:lpstr>
      <vt:lpstr>PowerPoint 演示文稿</vt:lpstr>
      <vt:lpstr>Requisitos Funcionais do Projeto.</vt:lpstr>
      <vt:lpstr>Requisitos Não-Funcionais do Projeto.</vt:lpstr>
      <vt:lpstr>Levantamento de Requisitos - Personas</vt:lpstr>
      <vt:lpstr>Levantamento de Requisitos - User Story</vt:lpstr>
      <vt:lpstr>Tecnologias Aplicadas e Ferramentas</vt:lpstr>
      <vt:lpstr>PowerPoint 演示文稿</vt:lpstr>
      <vt:lpstr>Arquitetura da Solução</vt:lpstr>
      <vt:lpstr>Arquitetura da Solução - Front-end</vt:lpstr>
      <vt:lpstr>Arquitetura da Solução - Back-end</vt:lpstr>
      <vt:lpstr>Arquitetura da Solução - Implantação</vt:lpstr>
      <vt:lpstr>Diagrama de Classe - Rota</vt:lpstr>
      <vt:lpstr>Modelo Entidade Relacionamento</vt:lpstr>
      <vt:lpstr>Dicionário de Dados - Tabela Rota</vt:lpstr>
      <vt:lpstr>Visão Geral - Segurança</vt:lpstr>
      <vt:lpstr>Apresentação do Sistema</vt:lpstr>
      <vt:lpstr>PowerPoint 演示文稿</vt:lpstr>
      <vt:lpstr>Resultados das Métricas Back-end</vt:lpstr>
      <vt:lpstr>Resultados das Métricas Back-end</vt:lpstr>
      <vt:lpstr>Resultados das Métricas Front-end</vt:lpstr>
      <vt:lpstr>Técnicas de Verificação e Validação aplicadas</vt:lpstr>
      <vt:lpstr>Teste Funcional de API</vt:lpstr>
      <vt:lpstr>Processo de Validação do Algoritmo de Roteirização</vt:lpstr>
      <vt:lpstr>Processo de Validação do Algoritmo de Roteirização</vt:lpstr>
      <vt:lpstr>Processo de Validação do Algoritmo de Roteirização</vt:lpstr>
      <vt:lpstr>Plano de Testes - Caso de Teste 1</vt:lpstr>
      <vt:lpstr>Resultados Obtidos - Teste 1</vt:lpstr>
      <vt:lpstr>Resultados Obtidos no Comparativo de Tempo das Rotas.</vt:lpstr>
      <vt:lpstr>Resultados Obtidos no Comparativo de Distância das Rotas.</vt:lpstr>
      <vt:lpstr>PowerPoint 演示文稿</vt:lpstr>
      <vt:lpstr>Principais Conclusões</vt:lpstr>
      <vt:lpstr>Principais Conclusões</vt:lpstr>
      <vt:lpstr>Considerações Gerais, Limitações e Dificuldades</vt:lpstr>
      <vt:lpstr>Sugestão de trabalho futuro</vt:lpstr>
      <vt:lpstr>PowerPoint 演示文稿</vt:lpstr>
      <vt:lpstr>Referências</vt:lpstr>
      <vt:lpstr>Referências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joao&amp;carla</cp:lastModifiedBy>
  <cp:revision>23</cp:revision>
  <dcterms:created xsi:type="dcterms:W3CDTF">2016-06-07T15:38:00Z</dcterms:created>
  <dcterms:modified xsi:type="dcterms:W3CDTF">2018-12-03T23:17:03Z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