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7" r:id="rId8"/>
    <p:sldId id="278" r:id="rId9"/>
    <p:sldId id="281" r:id="rId10"/>
    <p:sldId id="280" r:id="rId11"/>
    <p:sldId id="282" r:id="rId12"/>
    <p:sldId id="283" r:id="rId13"/>
    <p:sldId id="260" r:id="rId14"/>
    <p:sldId id="261" r:id="rId15"/>
    <p:sldId id="262" r:id="rId16"/>
    <p:sldId id="263" r:id="rId17"/>
    <p:sldId id="285" r:id="rId18"/>
    <p:sldId id="286" r:id="rId19"/>
    <p:sldId id="264" r:id="rId20"/>
    <p:sldId id="287" r:id="rId21"/>
    <p:sldId id="265" r:id="rId22"/>
    <p:sldId id="266" r:id="rId23"/>
    <p:sldId id="271" r:id="rId24"/>
    <p:sldId id="267" r:id="rId25"/>
    <p:sldId id="268" r:id="rId26"/>
    <p:sldId id="269" r:id="rId27"/>
    <p:sldId id="270" r:id="rId28"/>
    <p:sldId id="272" r:id="rId29"/>
    <p:sldId id="273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346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pt-BR" noProof="0" dirty="0" smtClean="0"/>
              <a:t>Título do Trabalho de Graduação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0526"/>
            <a:ext cx="77724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B24D-78F1-A541-AA49-CFFF7F6B29EB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7" name="Title 1"/>
          <p:cNvSpPr txBox="1"/>
          <p:nvPr userDrawn="1"/>
        </p:nvSpPr>
        <p:spPr>
          <a:xfrm>
            <a:off x="685800" y="1123870"/>
            <a:ext cx="7772400" cy="660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noProof="0" dirty="0" smtClean="0"/>
              <a:t>Trabalho</a:t>
            </a:r>
            <a:r>
              <a:rPr lang="pt-BR" sz="2800" b="0" baseline="0" noProof="0" dirty="0" smtClean="0"/>
              <a:t> de Graduação</a:t>
            </a:r>
            <a:endParaRPr lang="pt-BR" sz="2800" b="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19270" y="6090040"/>
            <a:ext cx="8918713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362-FB98-D743-BC2F-00F04C2D2173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C9-8318-754D-BB75-DBAFFF260160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4266-1587-6A49-A829-5EF26ADB1EC5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FDFF-4A54-BF4A-9694-BB7A0346A229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165"/>
            <a:ext cx="7886700" cy="51697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B4D0-1C3B-E946-9440-3932EF3431F6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F80F-F4C8-2041-867C-090F71925131}" type="datetime1">
              <a:rPr lang="en-US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C93E-E107-6247-AB8D-5009F1F1DF2A}" type="datetime1">
              <a:rPr lang="en-US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610-05D4-1B4D-A75D-08575C4A578F}" type="datetime1">
              <a:rPr lang="en-US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Sistema de Logístico de Roteirização</a:t>
            </a:r>
            <a:br>
              <a:rPr lang="pt-BR"/>
            </a:br>
            <a:r>
              <a:rPr lang="pt-BR"/>
              <a:t>SysRLog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AUTOR: João Vitor Ferreira Garcia</a:t>
            </a:r>
            <a:endParaRPr lang="pt-BR" dirty="0" smtClean="0"/>
          </a:p>
          <a:p>
            <a:pPr algn="r"/>
            <a:r>
              <a:rPr lang="pt-BR" dirty="0" smtClean="0"/>
              <a:t>ORIENTADOR: Me Lucas Gonçalves Nadalete</a:t>
            </a:r>
            <a:endParaRPr lang="en-US" dirty="0" smtClean="0"/>
          </a:p>
          <a:p>
            <a:pPr algn="r"/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Comparativo de produtividade dos veículos com e sem a roteirização.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t="11550" r="20543"/>
          <a:stretch>
            <a:fillRect/>
          </a:stretch>
        </p:blipFill>
        <p:spPr>
          <a:xfrm>
            <a:off x="1104265" y="2704465"/>
            <a:ext cx="6804660" cy="182245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1285240" y="4700270"/>
            <a:ext cx="6572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Adaptado de Dados cedidos pela indústria cearense (2013).</a:t>
            </a:r>
            <a:endParaRPr lang="pt-BR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32568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Validação e Análise dos Resultados Obtidos</a:t>
            </a: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 objetivo geral deste trabalho é desenvolver um Software, dedicado a criação de rotas de entrega utilizando otimização por meio de um algoritmo de roteirização.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854322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Levantamento de Requisitos</a:t>
            </a:r>
            <a:endParaRPr lang="en-US" smtClean="0"/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Requisitos Funcionais do Projeto.</a:t>
            </a:r>
            <a:endParaRPr lang="pt-BR" altLang="en-US" dirty="0" err="1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half" idx="2"/>
          </p:nvPr>
        </p:nvPicPr>
        <p:blipFill>
          <a:blip r:embed="rId1"/>
          <a:srcRect r="19804" b="4351"/>
          <a:stretch>
            <a:fillRect/>
          </a:stretch>
        </p:blipFill>
        <p:spPr>
          <a:xfrm>
            <a:off x="1923415" y="2025015"/>
            <a:ext cx="5297805" cy="332549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1923415" y="545782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Requisitos Não-Funcionais do Projeto.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r="20048" b="7136"/>
          <a:stretch>
            <a:fillRect/>
          </a:stretch>
        </p:blipFill>
        <p:spPr>
          <a:xfrm>
            <a:off x="1566545" y="1959610"/>
            <a:ext cx="6010275" cy="2938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 de Texto 5"/>
          <p:cNvSpPr txBox="1"/>
          <p:nvPr/>
        </p:nvSpPr>
        <p:spPr>
          <a:xfrm>
            <a:off x="1566545" y="49720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Personas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593" r="18654" b="13740"/>
          <a:stretch>
            <a:fillRect/>
          </a:stretch>
        </p:blipFill>
        <p:spPr>
          <a:xfrm>
            <a:off x="827405" y="3344545"/>
            <a:ext cx="7489825" cy="1446530"/>
          </a:xfrm>
          <a:prstGeom prst="rect">
            <a:avLst/>
          </a:prstGeom>
        </p:spPr>
      </p:pic>
      <p:graphicFrame>
        <p:nvGraphicFramePr>
          <p:cNvPr id="8" name="Tabela 7"/>
          <p:cNvGraphicFramePr/>
          <p:nvPr/>
        </p:nvGraphicFramePr>
        <p:xfrm>
          <a:off x="1042670" y="1811655"/>
          <a:ext cx="6398260" cy="68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10"/>
                <a:gridCol w="1089025"/>
                <a:gridCol w="2999105"/>
                <a:gridCol w="1163320"/>
              </a:tblGrid>
              <a:tr h="683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Motorista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Gerente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Operador Logístico( Engloba Analistas, técnicos e auxiliares)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TI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2" name="Caixa de Texto 11"/>
          <p:cNvSpPr txBox="1"/>
          <p:nvPr/>
        </p:nvSpPr>
        <p:spPr>
          <a:xfrm>
            <a:off x="1042670" y="25514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  <p:sp>
        <p:nvSpPr>
          <p:cNvPr id="13" name="Caixa de Texto 12"/>
          <p:cNvSpPr txBox="1"/>
          <p:nvPr/>
        </p:nvSpPr>
        <p:spPr>
          <a:xfrm>
            <a:off x="827405" y="49390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User Story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428" r="18575" b="9981"/>
          <a:stretch>
            <a:fillRect/>
          </a:stretch>
        </p:blipFill>
        <p:spPr>
          <a:xfrm>
            <a:off x="973455" y="2510155"/>
            <a:ext cx="6988810" cy="210820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973455" y="475805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Tecnologias Aplicadas e Ferramentas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5" name="Caixa de Texto 4"/>
          <p:cNvSpPr txBox="1"/>
          <p:nvPr/>
        </p:nvSpPr>
        <p:spPr>
          <a:xfrm>
            <a:off x="628650" y="3078480"/>
            <a:ext cx="16084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Front</a:t>
            </a:r>
            <a:r>
              <a:rPr lang="pt-BR" altLang="en-US" sz="2800">
                <a:sym typeface="+mn-ea"/>
              </a:rPr>
              <a:t>-End</a:t>
            </a:r>
            <a:endParaRPr lang="pt-BR" altLang="en-US" sz="2800">
              <a:sym typeface="+mn-e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113280"/>
            <a:ext cx="1174115" cy="720090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ChangeAspect="1"/>
          </p:cNvPicPr>
          <p:nvPr>
            <p:ph sz="half" idx="2"/>
          </p:nvPr>
        </p:nvPicPr>
        <p:blipFill>
          <a:blip r:embed="rId2"/>
          <a:srcRect l="13122"/>
          <a:stretch>
            <a:fillRect/>
          </a:stretch>
        </p:blipFill>
        <p:spPr>
          <a:xfrm>
            <a:off x="1962150" y="2113280"/>
            <a:ext cx="796925" cy="72009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130" y="2113280"/>
            <a:ext cx="1266190" cy="719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885" y="2113280"/>
            <a:ext cx="1105535" cy="72009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880" y="2113280"/>
            <a:ext cx="1573530" cy="7188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010" y="2113280"/>
            <a:ext cx="928370" cy="720090"/>
          </a:xfrm>
          <a:prstGeom prst="rect">
            <a:avLst/>
          </a:prstGeom>
        </p:spPr>
      </p:pic>
      <p:sp>
        <p:nvSpPr>
          <p:cNvPr id="15" name="Caixa de Texto 14"/>
          <p:cNvSpPr txBox="1"/>
          <p:nvPr/>
        </p:nvSpPr>
        <p:spPr>
          <a:xfrm>
            <a:off x="628650" y="1591310"/>
            <a:ext cx="15144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Back-End</a:t>
            </a:r>
            <a:endParaRPr lang="pt-BR" altLang="en-US" sz="2800">
              <a:sym typeface="+mn-ea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3601720"/>
            <a:ext cx="935355" cy="71945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820" y="3601720"/>
            <a:ext cx="768350" cy="71945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5130" y="3601720"/>
            <a:ext cx="801370" cy="71945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5250" y="3601720"/>
            <a:ext cx="1096010" cy="71882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6835" y="3601085"/>
            <a:ext cx="68961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4895" y="3601720"/>
            <a:ext cx="1311275" cy="71945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255" y="3600450"/>
            <a:ext cx="1105535" cy="720090"/>
          </a:xfrm>
          <a:prstGeom prst="rect">
            <a:avLst/>
          </a:prstGeom>
        </p:spPr>
      </p:pic>
      <p:sp>
        <p:nvSpPr>
          <p:cNvPr id="25" name="Caixa de Texto 24"/>
          <p:cNvSpPr txBox="1"/>
          <p:nvPr/>
        </p:nvSpPr>
        <p:spPr>
          <a:xfrm>
            <a:off x="628650" y="4521200"/>
            <a:ext cx="1995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Ferramentas</a:t>
            </a:r>
            <a:endParaRPr lang="pt-BR" altLang="en-US" sz="2800">
              <a:sym typeface="+mn-ea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50" y="5043170"/>
            <a:ext cx="875665" cy="88709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61820" y="5043170"/>
            <a:ext cx="692150" cy="88646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3855" y="5043170"/>
            <a:ext cx="842645" cy="84264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46525" y="5043170"/>
            <a:ext cx="1976755" cy="84201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49365" y="5043170"/>
            <a:ext cx="867410" cy="88709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36510" y="5043170"/>
            <a:ext cx="759460" cy="8420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368675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</a:t>
            </a:r>
            <a:r>
              <a:rPr lang="en-US" dirty="0" err="1" smtClean="0"/>
              <a:t>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pt-BR" altLang="en-US" dirty="0" err="1" smtClean="0"/>
              <a:t>Levantamento de Requisitos</a:t>
            </a:r>
            <a:endParaRPr lang="en-US" dirty="0" smtClean="0"/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pt-BR" altLang="en-US" dirty="0" err="1" smtClean="0"/>
              <a:t>Validação e Análise dos Resultados Obtidos</a:t>
            </a:r>
            <a:endParaRPr lang="pt-BR" altLang="en-US" dirty="0" err="1" smtClean="0"/>
          </a:p>
          <a:p>
            <a:r>
              <a:rPr lang="pt-BR" altLang="en-US" dirty="0" err="1" smtClean="0"/>
              <a:t>Considerações Finais</a:t>
            </a:r>
            <a:endParaRPr lang="en-US" dirty="0" smtClean="0"/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Desenvolvimento</a:t>
            </a:r>
            <a:endParaRPr lang="pt-B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 com, no m</a:t>
            </a:r>
            <a:r>
              <a:rPr lang="en-US" dirty="0" err="1"/>
              <a:t>áximo</a:t>
            </a:r>
            <a:r>
              <a:rPr lang="en-US" dirty="0"/>
              <a:t>, 3 </a:t>
            </a:r>
            <a:r>
              <a:rPr lang="en-US" dirty="0" err="1"/>
              <a:t>linhas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>
                <a:sym typeface="+mn-ea"/>
              </a:rPr>
              <a:t>Desenvolvimento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capítulo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dedicar</a:t>
            </a:r>
            <a:r>
              <a:rPr lang="en-US" dirty="0" smtClean="0"/>
              <a:t> o </a:t>
            </a:r>
            <a:r>
              <a:rPr lang="en-US" dirty="0" err="1" smtClean="0"/>
              <a:t>maior</a:t>
            </a:r>
            <a:r>
              <a:rPr lang="en-US" dirty="0" smtClean="0"/>
              <a:t> tempo da </a:t>
            </a:r>
            <a:r>
              <a:rPr lang="en-US" dirty="0" err="1" smtClean="0"/>
              <a:t>apresentação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86873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Validação e Análise dos Resultados Obtidos</a:t>
            </a:r>
            <a:endParaRPr lang="en-US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Validação e Análise dos Resultados Obtidos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 com, no m</a:t>
            </a:r>
            <a:r>
              <a:rPr lang="en-US" dirty="0" err="1"/>
              <a:t>áximo</a:t>
            </a:r>
            <a:r>
              <a:rPr lang="en-US" dirty="0"/>
              <a:t>, 3 </a:t>
            </a:r>
            <a:r>
              <a:rPr lang="en-US" dirty="0" err="1"/>
              <a:t>linhas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38309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 com, no m</a:t>
            </a:r>
            <a:r>
              <a:rPr lang="en-US" dirty="0" err="1"/>
              <a:t>áximo</a:t>
            </a:r>
            <a:r>
              <a:rPr lang="en-US" dirty="0"/>
              <a:t>, 3 </a:t>
            </a:r>
            <a:r>
              <a:rPr lang="en-US" dirty="0" err="1"/>
              <a:t>linhas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897451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as </a:t>
            </a:r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apresentação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Obrigado!</a:t>
            </a:r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joao.vfg16@gmail.com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182562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A logística é uma área vital e de extrema importância para as empresas (FLEURY, 1999).</a:t>
            </a:r>
            <a:endParaRPr smtClean="0"/>
          </a:p>
          <a:p>
            <a:endParaRPr lang="en-US" dirty="0"/>
          </a:p>
          <a:p>
            <a:r>
              <a:rPr lang="en-US" smtClean="0"/>
              <a:t>Empresas </a:t>
            </a:r>
            <a:r>
              <a:rPr lang="pt-BR" altLang="en-US" smtClean="0"/>
              <a:t>almejam lucro</a:t>
            </a:r>
            <a:r>
              <a:rPr lang="en-US" smtClean="0"/>
              <a:t>, portanto faz-se necessário atentarem-se as atividades logísticas  (DORNIER et al, 2000)</a:t>
            </a:r>
            <a:r>
              <a:rPr lang="pt-BR" altLang="en-US" smtClean="0"/>
              <a:t>.</a:t>
            </a:r>
            <a:endParaRPr lang="en-US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dirty="0" err="1" smtClean="0">
                <a:sym typeface="+mn-ea"/>
              </a:rPr>
              <a:t>Introduç</a:t>
            </a:r>
            <a:r>
              <a:rPr lang="en-US" dirty="0" err="1" smtClean="0">
                <a:sym typeface="+mn-ea"/>
              </a:rPr>
              <a:t>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Desde a antiguidade, a logística já fazia parte das guerras, devido ao deslocamento de tropas, suprimentos e armamentos.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Logistica foi evoluindo com o tempo até chegar no atual cenário de cadeia de suprimentos.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dirty="0" err="1" smtClean="0">
                <a:sym typeface="+mn-ea"/>
              </a:rPr>
              <a:t>Introduç</a:t>
            </a:r>
            <a:r>
              <a:rPr lang="en-US" dirty="0" err="1" smtClean="0">
                <a:sym typeface="+mn-ea"/>
              </a:rPr>
              <a:t>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Sem os aplicativos de TI, a troca de informações seria limitada ao papel (NAZÁRIO, 1999).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Com softwares para gestão adequados os processos de planejamento logístico é facilitado (CHOPRA; MEINDL, 2003).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Participação do Modal Rodoviário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8" name="Imagem 8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10" y="1691005"/>
            <a:ext cx="6219190" cy="384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540510" y="5721350"/>
            <a:ext cx="6219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Panorama logístico CEL/COOPEAD – Gestão do transporte rodoviário de carga nas empresas – Praticas e Tendências - (2007).</a:t>
            </a:r>
            <a:endParaRPr lang="pt-BR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Distribuição dos Custos Logísticos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9" name="Imagem 9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1899920"/>
            <a:ext cx="6899275" cy="4065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122045" y="6073140"/>
            <a:ext cx="689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Fonte: Panorama Instituto ILOS - Custos Logísticos no Brasil,  (2012).</a:t>
            </a:r>
            <a:endParaRPr lang="pt-BR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Grau de Priorização das Empresas na Redução de Custos logísticos.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0" name="Imagem 1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" y="2296160"/>
            <a:ext cx="5895975" cy="340995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1554480" y="5828030"/>
            <a:ext cx="5965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Adaptado de Panorama logístico CEL/COOPEAD – Gestão do transporte rodoviário de carga nas empresas – Práticas e Tendências, (2007).</a:t>
            </a:r>
            <a:endParaRPr lang="pt-BR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3431</Words>
  <Application>WPS Presentation</Application>
  <PresentationFormat>On-screen Show (4:3)</PresentationFormat>
  <Paragraphs>242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Times New Roman</vt:lpstr>
      <vt:lpstr>Office Theme</vt:lpstr>
      <vt:lpstr>Sistema de Logístico de Roteirização</vt:lpstr>
      <vt:lpstr>Sumário</vt:lpstr>
      <vt:lpstr>PowerPoint 演示文稿</vt:lpstr>
      <vt:lpstr>Introdução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Objetivo</vt:lpstr>
      <vt:lpstr>PowerPoint 演示文稿</vt:lpstr>
      <vt:lpstr>Fundamentação Teórica</vt:lpstr>
      <vt:lpstr>PowerPoint 演示文稿</vt:lpstr>
      <vt:lpstr>PowerPoint 演示文稿</vt:lpstr>
      <vt:lpstr>Fundamentação Teórica</vt:lpstr>
      <vt:lpstr>PowerPoint 演示文稿</vt:lpstr>
      <vt:lpstr>PowerPoint 演示文稿</vt:lpstr>
      <vt:lpstr>Título do Capítulo 3</vt:lpstr>
      <vt:lpstr>Título do Capítulo 4</vt:lpstr>
      <vt:lpstr>PowerPoint 演示文稿</vt:lpstr>
      <vt:lpstr>Título do Capítulo 4</vt:lpstr>
      <vt:lpstr>PowerPoint 演示文稿</vt:lpstr>
      <vt:lpstr>Considerações Finais</vt:lpstr>
      <vt:lpstr>PowerPoint 演示文稿</vt:lpstr>
      <vt:lpstr>Referências</vt:lpstr>
      <vt:lpstr>Muito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jintahibari</cp:lastModifiedBy>
  <cp:revision>17</cp:revision>
  <dcterms:created xsi:type="dcterms:W3CDTF">2016-06-07T15:38:00Z</dcterms:created>
  <dcterms:modified xsi:type="dcterms:W3CDTF">2018-12-03T15:03:37Z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1046-10.2.0.7549</vt:lpwstr>
  </property>
</Properties>
</file>