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6b20c656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e6b20c656d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6b20c656d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e6b20c656d_2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6b20c656d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e6b20c656d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6b20c65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e6b20c656d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eb908bc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7eb908bcfd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eb908bc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7eb908bcfd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eb908bc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7eb908bcfd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eb908bc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7eb908bcfd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eb908bc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7eb908bcfd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6b20c656d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e6b20c656d_2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165981" y="4373059"/>
            <a:ext cx="1646774" cy="561649"/>
          </a:xfrm>
          <a:prstGeom prst="rect">
            <a:avLst/>
          </a:prstGeom>
          <a:noFill/>
          <a:ln>
            <a:noFill/>
          </a:ln>
        </p:spPr>
      </p:pic>
      <p:sp>
        <p:nvSpPr>
          <p:cNvPr id="130" name="Google Shape;130;p25"/>
          <p:cNvSpPr txBox="1"/>
          <p:nvPr/>
        </p:nvSpPr>
        <p:spPr>
          <a:xfrm>
            <a:off x="4500882" y="1944707"/>
            <a:ext cx="4254600" cy="831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pt-BR" sz="2400">
                <a:solidFill>
                  <a:schemeClr val="dk1"/>
                </a:solidFill>
              </a:rPr>
              <a:t>Falácias por analogia e outras</a:t>
            </a:r>
            <a:endParaRPr i="0" sz="2400" u="none" cap="none" strike="noStrike">
              <a:solidFill>
                <a:schemeClr val="dk1"/>
              </a:solidFill>
            </a:endParaRPr>
          </a:p>
        </p:txBody>
      </p:sp>
      <p:sp>
        <p:nvSpPr>
          <p:cNvPr id="131" name="Google Shape;131;p25"/>
          <p:cNvSpPr txBox="1"/>
          <p:nvPr/>
        </p:nvSpPr>
        <p:spPr>
          <a:xfrm>
            <a:off x="4788024" y="3111810"/>
            <a:ext cx="4061400" cy="1108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pt-BR" sz="1800">
                <a:solidFill>
                  <a:schemeClr val="dk1"/>
                </a:solidFill>
              </a:rPr>
              <a:t>João Guilherme Vargas</a:t>
            </a:r>
            <a:endParaRPr/>
          </a:p>
          <a:p>
            <a:pPr indent="0" lvl="0" marL="0" marR="0" rtl="0" algn="r">
              <a:spcBef>
                <a:spcPts val="0"/>
              </a:spcBef>
              <a:spcAft>
                <a:spcPts val="0"/>
              </a:spcAft>
              <a:buNone/>
            </a:pPr>
            <a:r>
              <a:rPr lang="pt-BR" sz="1600">
                <a:solidFill>
                  <a:schemeClr val="dk1"/>
                </a:solidFill>
              </a:rPr>
              <a:t>Ética em </a:t>
            </a:r>
            <a:r>
              <a:rPr lang="pt-BR" sz="1600">
                <a:solidFill>
                  <a:schemeClr val="dk1"/>
                </a:solidFill>
              </a:rPr>
              <a:t>Informática</a:t>
            </a:r>
            <a:endParaRPr/>
          </a:p>
          <a:p>
            <a:pPr indent="0" lvl="0" marL="0" marR="0" rtl="0" algn="r">
              <a:spcBef>
                <a:spcPts val="0"/>
              </a:spcBef>
              <a:spcAft>
                <a:spcPts val="0"/>
              </a:spcAft>
              <a:buNone/>
            </a:pPr>
            <a:r>
              <a:rPr i="0" lang="pt-BR" sz="1600" u="none" cap="none" strike="noStrike">
                <a:solidFill>
                  <a:schemeClr val="dk1"/>
                </a:solidFill>
              </a:rPr>
              <a:t>Professor </a:t>
            </a:r>
            <a:r>
              <a:rPr lang="pt-BR" sz="1600">
                <a:solidFill>
                  <a:schemeClr val="dk1"/>
                </a:solidFill>
              </a:rPr>
              <a:t>Marcelo da Silva Hounsell</a:t>
            </a:r>
            <a:endParaRPr/>
          </a:p>
          <a:p>
            <a:pPr indent="0" lvl="0" marL="0" marR="0" rtl="0" algn="r">
              <a:spcBef>
                <a:spcPts val="0"/>
              </a:spcBef>
              <a:spcAft>
                <a:spcPts val="0"/>
              </a:spcAft>
              <a:buNone/>
            </a:pPr>
            <a:r>
              <a:rPr lang="pt-BR" sz="1600">
                <a:solidFill>
                  <a:schemeClr val="dk1"/>
                </a:solidFill>
              </a:rPr>
              <a:t>14</a:t>
            </a:r>
            <a:r>
              <a:rPr i="0" lang="pt-BR" sz="1600" u="none" cap="none" strike="noStrike">
                <a:solidFill>
                  <a:schemeClr val="dk1"/>
                </a:solidFill>
              </a:rPr>
              <a:t>/09/</a:t>
            </a:r>
            <a:r>
              <a:rPr lang="pt-BR" sz="1600">
                <a:solidFill>
                  <a:schemeClr val="dk1"/>
                </a:solidFill>
              </a:rPr>
              <a:t>2023</a:t>
            </a:r>
            <a:endParaRPr i="0" sz="1600" u="none" cap="none" strike="noStrike">
              <a:solidFill>
                <a:schemeClr val="dk1"/>
              </a:solidFill>
            </a:endParaRPr>
          </a:p>
        </p:txBody>
      </p:sp>
      <p:sp>
        <p:nvSpPr>
          <p:cNvPr id="132" name="Google Shape;132;p25"/>
          <p:cNvSpPr txBox="1"/>
          <p:nvPr/>
        </p:nvSpPr>
        <p:spPr>
          <a:xfrm>
            <a:off x="4211650" y="1298210"/>
            <a:ext cx="4601100" cy="646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pt-BR" sz="3600">
                <a:solidFill>
                  <a:schemeClr val="dk1"/>
                </a:solidFill>
              </a:rPr>
              <a:t>Falácias Lógicas</a:t>
            </a:r>
            <a:endParaRPr b="1" i="0" sz="3600" u="none" cap="none" strike="noStrike">
              <a:solidFill>
                <a:schemeClr val="dk1"/>
              </a:solidFill>
            </a:endParaRPr>
          </a:p>
        </p:txBody>
      </p:sp>
      <p:pic>
        <p:nvPicPr>
          <p:cNvPr id="133" name="Google Shape;133;p25"/>
          <p:cNvPicPr preferRelativeResize="0"/>
          <p:nvPr/>
        </p:nvPicPr>
        <p:blipFill rotWithShape="1">
          <a:blip r:embed="rId4">
            <a:alphaModFix/>
          </a:blip>
          <a:srcRect b="0" l="0" r="0" t="23653"/>
          <a:stretch/>
        </p:blipFill>
        <p:spPr>
          <a:xfrm flipH="1" rot="10800000">
            <a:off x="-396552" y="141480"/>
            <a:ext cx="4449092" cy="5022558"/>
          </a:xfrm>
          <a:prstGeom prst="rect">
            <a:avLst/>
          </a:prstGeom>
          <a:noFill/>
          <a:ln>
            <a:noFill/>
          </a:ln>
        </p:spPr>
      </p:pic>
      <p:pic>
        <p:nvPicPr>
          <p:cNvPr id="134" name="Google Shape;134;p25"/>
          <p:cNvPicPr preferRelativeResize="0"/>
          <p:nvPr/>
        </p:nvPicPr>
        <p:blipFill rotWithShape="1">
          <a:blip r:embed="rId5">
            <a:alphaModFix/>
          </a:blip>
          <a:srcRect b="0" l="0" r="0" t="92210"/>
          <a:stretch/>
        </p:blipFill>
        <p:spPr>
          <a:xfrm flipH="1">
            <a:off x="3779912" y="0"/>
            <a:ext cx="5904657" cy="680210"/>
          </a:xfrm>
          <a:prstGeom prst="rect">
            <a:avLst/>
          </a:prstGeom>
          <a:noFill/>
          <a:ln>
            <a:noFill/>
          </a:ln>
        </p:spPr>
      </p:pic>
      <p:sp>
        <p:nvSpPr>
          <p:cNvPr id="135" name="Google Shape;135;p25"/>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4"/>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213" name="Google Shape;213;p34"/>
          <p:cNvSpPr txBox="1"/>
          <p:nvPr/>
        </p:nvSpPr>
        <p:spPr>
          <a:xfrm>
            <a:off x="4644008" y="627534"/>
            <a:ext cx="6192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4000">
                <a:solidFill>
                  <a:schemeClr val="dk1"/>
                </a:solidFill>
              </a:rPr>
              <a:t>Obrigado</a:t>
            </a:r>
            <a:endParaRPr b="1" sz="4000">
              <a:solidFill>
                <a:schemeClr val="dk1"/>
              </a:solidFill>
            </a:endParaRPr>
          </a:p>
        </p:txBody>
      </p:sp>
      <p:sp>
        <p:nvSpPr>
          <p:cNvPr id="214" name="Google Shape;214;p34"/>
          <p:cNvSpPr/>
          <p:nvPr/>
        </p:nvSpPr>
        <p:spPr>
          <a:xfrm>
            <a:off x="4751513" y="1489840"/>
            <a:ext cx="3780927" cy="23314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1400">
                <a:solidFill>
                  <a:schemeClr val="dk1"/>
                </a:solidFill>
              </a:rPr>
              <a:t>UDESC – Universidade do Estado de Santa Catarina</a:t>
            </a:r>
            <a:endParaRPr/>
          </a:p>
          <a:p>
            <a:pPr indent="0" lvl="0" marL="0" marR="0" rtl="0" algn="l">
              <a:spcBef>
                <a:spcPts val="0"/>
              </a:spcBef>
              <a:spcAft>
                <a:spcPts val="0"/>
              </a:spcAft>
              <a:buNone/>
            </a:pPr>
            <a:r>
              <a:t/>
            </a:r>
            <a:endParaRPr b="1" sz="1400">
              <a:solidFill>
                <a:schemeClr val="dk1"/>
              </a:solidFill>
            </a:endParaRPr>
          </a:p>
          <a:p>
            <a:pPr indent="0" lvl="0" marL="0" marR="0" rtl="0" algn="l">
              <a:spcBef>
                <a:spcPts val="0"/>
              </a:spcBef>
              <a:spcAft>
                <a:spcPts val="0"/>
              </a:spcAft>
              <a:buNone/>
            </a:pPr>
            <a:r>
              <a:rPr lang="pt-BR" sz="1400">
                <a:solidFill>
                  <a:schemeClr val="dk1"/>
                </a:solidFill>
              </a:rPr>
              <a:t>contato.udesc@gmail.com</a:t>
            </a:r>
            <a:endParaRPr sz="1400">
              <a:solidFill>
                <a:schemeClr val="dk1"/>
              </a:solidFill>
            </a:endParaRPr>
          </a:p>
          <a:p>
            <a:pPr indent="0" lvl="0" marL="0" marR="0" rtl="0" algn="l">
              <a:spcBef>
                <a:spcPts val="0"/>
              </a:spcBef>
              <a:spcAft>
                <a:spcPts val="0"/>
              </a:spcAft>
              <a:buNone/>
            </a:pPr>
            <a:r>
              <a:t/>
            </a:r>
            <a:endParaRPr sz="1400">
              <a:solidFill>
                <a:schemeClr val="dk1"/>
              </a:solidFill>
            </a:endParaRPr>
          </a:p>
          <a:p>
            <a:pPr indent="0" lvl="0" marL="0" marR="0" rtl="0" algn="l">
              <a:spcBef>
                <a:spcPts val="0"/>
              </a:spcBef>
              <a:spcAft>
                <a:spcPts val="0"/>
              </a:spcAft>
              <a:buNone/>
            </a:pPr>
            <a:r>
              <a:rPr lang="pt-BR" sz="1400">
                <a:solidFill>
                  <a:schemeClr val="dk1"/>
                </a:solidFill>
              </a:rPr>
              <a:t>www.udesc.br</a:t>
            </a:r>
            <a:endParaRPr/>
          </a:p>
          <a:p>
            <a:pPr indent="0" lvl="0" marL="0" marR="0" rtl="0" algn="l">
              <a:spcBef>
                <a:spcPts val="0"/>
              </a:spcBef>
              <a:spcAft>
                <a:spcPts val="0"/>
              </a:spcAft>
              <a:buNone/>
            </a:pPr>
            <a:r>
              <a:t/>
            </a:r>
            <a:endParaRPr sz="1400">
              <a:solidFill>
                <a:schemeClr val="dk1"/>
              </a:solidFill>
            </a:endParaRPr>
          </a:p>
          <a:p>
            <a:pPr indent="0" lvl="0" marL="0" marR="0" rtl="0" algn="l">
              <a:spcBef>
                <a:spcPts val="0"/>
              </a:spcBef>
              <a:spcAft>
                <a:spcPts val="0"/>
              </a:spcAft>
              <a:buNone/>
            </a:pPr>
            <a:r>
              <a:rPr lang="pt-BR" sz="1400">
                <a:solidFill>
                  <a:schemeClr val="dk1"/>
                </a:solidFill>
              </a:rPr>
              <a:t>www.facebook.com/udesc</a:t>
            </a:r>
            <a:endParaRPr/>
          </a:p>
          <a:p>
            <a:pPr indent="0" lvl="0" marL="0" marR="0" rtl="0" algn="l">
              <a:spcBef>
                <a:spcPts val="0"/>
              </a:spcBef>
              <a:spcAft>
                <a:spcPts val="0"/>
              </a:spcAft>
              <a:buNone/>
            </a:pPr>
            <a:r>
              <a:t/>
            </a:r>
            <a:endParaRPr sz="1400">
              <a:solidFill>
                <a:schemeClr val="dk1"/>
              </a:solidFill>
            </a:endParaRPr>
          </a:p>
          <a:p>
            <a:pPr indent="0" lvl="0" marL="0" marR="0" rtl="0" algn="l">
              <a:spcBef>
                <a:spcPts val="0"/>
              </a:spcBef>
              <a:spcAft>
                <a:spcPts val="0"/>
              </a:spcAft>
              <a:buNone/>
            </a:pPr>
            <a:r>
              <a:rPr lang="pt-BR" sz="1400">
                <a:solidFill>
                  <a:schemeClr val="dk1"/>
                </a:solidFill>
              </a:rPr>
              <a:t>(48) 3664-8000</a:t>
            </a:r>
            <a:endParaRPr/>
          </a:p>
          <a:p>
            <a:pPr indent="0" lvl="0" marL="0" marR="0" rtl="0" algn="l">
              <a:spcBef>
                <a:spcPts val="0"/>
              </a:spcBef>
              <a:spcAft>
                <a:spcPts val="0"/>
              </a:spcAft>
              <a:buNone/>
            </a:pPr>
            <a:r>
              <a:t/>
            </a:r>
            <a:endParaRPr sz="1400">
              <a:solidFill>
                <a:schemeClr val="dk1"/>
              </a:solidFill>
            </a:endParaRPr>
          </a:p>
          <a:p>
            <a:pPr indent="0" lvl="0" marL="0" marR="0" rtl="0" algn="l">
              <a:spcBef>
                <a:spcPts val="0"/>
              </a:spcBef>
              <a:spcAft>
                <a:spcPts val="0"/>
              </a:spcAft>
              <a:buNone/>
            </a:pPr>
            <a:r>
              <a:rPr lang="pt-BR" sz="1400">
                <a:solidFill>
                  <a:schemeClr val="dk1"/>
                </a:solidFill>
              </a:rPr>
              <a:t>Rua Madre Benvenuta, 2007, Itacorubi</a:t>
            </a:r>
            <a:endParaRPr/>
          </a:p>
          <a:p>
            <a:pPr indent="0" lvl="0" marL="0" marR="0" rtl="0" algn="l">
              <a:spcBef>
                <a:spcPts val="0"/>
              </a:spcBef>
              <a:spcAft>
                <a:spcPts val="0"/>
              </a:spcAft>
              <a:buNone/>
            </a:pPr>
            <a:r>
              <a:rPr lang="pt-BR" sz="1400">
                <a:solidFill>
                  <a:schemeClr val="dk1"/>
                </a:solidFill>
              </a:rPr>
              <a:t>Florianópolis - SC</a:t>
            </a:r>
            <a:endParaRPr/>
          </a:p>
          <a:p>
            <a:pPr indent="0" lvl="0" marL="0" marR="0" rtl="0" algn="l">
              <a:spcBef>
                <a:spcPts val="0"/>
              </a:spcBef>
              <a:spcAft>
                <a:spcPts val="0"/>
              </a:spcAft>
              <a:buNone/>
            </a:pPr>
            <a:r>
              <a:rPr lang="pt-BR" sz="1400">
                <a:solidFill>
                  <a:schemeClr val="dk1"/>
                </a:solidFill>
              </a:rPr>
              <a:t>CEP 88035-901</a:t>
            </a:r>
            <a:endParaRPr/>
          </a:p>
        </p:txBody>
      </p:sp>
      <p:pic>
        <p:nvPicPr>
          <p:cNvPr id="215" name="Google Shape;215;p34"/>
          <p:cNvPicPr preferRelativeResize="0"/>
          <p:nvPr/>
        </p:nvPicPr>
        <p:blipFill rotWithShape="1">
          <a:blip r:embed="rId4">
            <a:alphaModFix/>
          </a:blip>
          <a:srcRect b="0" l="0" r="0" t="23653"/>
          <a:stretch/>
        </p:blipFill>
        <p:spPr>
          <a:xfrm flipH="1" rot="10800000">
            <a:off x="-396552" y="141480"/>
            <a:ext cx="4449092" cy="5022558"/>
          </a:xfrm>
          <a:prstGeom prst="rect">
            <a:avLst/>
          </a:prstGeom>
          <a:noFill/>
          <a:ln>
            <a:noFill/>
          </a:ln>
        </p:spPr>
      </p:pic>
      <p:sp>
        <p:nvSpPr>
          <p:cNvPr id="216" name="Google Shape;216;p3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393549" y="250142"/>
            <a:ext cx="6192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rPr>
              <a:t>Sumário</a:t>
            </a:r>
            <a:endParaRPr b="1" sz="3600">
              <a:solidFill>
                <a:schemeClr val="dk1"/>
              </a:solidFill>
            </a:endParaRPr>
          </a:p>
        </p:txBody>
      </p:sp>
      <p:sp>
        <p:nvSpPr>
          <p:cNvPr id="141" name="Google Shape;141;p26"/>
          <p:cNvSpPr txBox="1"/>
          <p:nvPr/>
        </p:nvSpPr>
        <p:spPr>
          <a:xfrm>
            <a:off x="971600" y="1275606"/>
            <a:ext cx="5904600" cy="15699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AutoNum type="arabicPeriod"/>
            </a:pPr>
            <a:r>
              <a:rPr lang="pt-BR" sz="1600">
                <a:solidFill>
                  <a:schemeClr val="dk1"/>
                </a:solidFill>
              </a:rPr>
              <a:t>Falácia por analogia</a:t>
            </a:r>
            <a:endParaRPr sz="1600">
              <a:solidFill>
                <a:schemeClr val="dk1"/>
              </a:solidFill>
            </a:endParaRPr>
          </a:p>
          <a:p>
            <a:pPr indent="-330200" lvl="1" marL="914400" marR="0" rtl="0" algn="l">
              <a:spcBef>
                <a:spcPts val="0"/>
              </a:spcBef>
              <a:spcAft>
                <a:spcPts val="0"/>
              </a:spcAft>
              <a:buClr>
                <a:schemeClr val="dk1"/>
              </a:buClr>
              <a:buSzPts val="1600"/>
              <a:buAutoNum type="alphaLcPeriod"/>
            </a:pPr>
            <a:r>
              <a:rPr lang="pt-BR" sz="1600">
                <a:solidFill>
                  <a:schemeClr val="dk1"/>
                </a:solidFill>
              </a:rPr>
              <a:t>Falsa Analogia</a:t>
            </a:r>
            <a:endParaRPr sz="1600">
              <a:solidFill>
                <a:schemeClr val="dk1"/>
              </a:solidFill>
            </a:endParaRPr>
          </a:p>
          <a:p>
            <a:pPr indent="-330200" lvl="2" marL="1371600" marR="0" rtl="0" algn="l">
              <a:spcBef>
                <a:spcPts val="0"/>
              </a:spcBef>
              <a:spcAft>
                <a:spcPts val="0"/>
              </a:spcAft>
              <a:buClr>
                <a:schemeClr val="dk1"/>
              </a:buClr>
              <a:buSzPts val="1600"/>
              <a:buAutoNum type="romanLcPeriod"/>
            </a:pPr>
            <a:r>
              <a:rPr lang="pt-BR" sz="1600">
                <a:solidFill>
                  <a:schemeClr val="dk1"/>
                </a:solidFill>
              </a:rPr>
              <a:t>Falsa Analogia, exemplos</a:t>
            </a:r>
            <a:endParaRPr sz="1600">
              <a:solidFill>
                <a:schemeClr val="dk1"/>
              </a:solidFill>
            </a:endParaRPr>
          </a:p>
          <a:p>
            <a:pPr indent="-330200" lvl="0" marL="457200" marR="0" rtl="0" algn="l">
              <a:spcBef>
                <a:spcPts val="0"/>
              </a:spcBef>
              <a:spcAft>
                <a:spcPts val="0"/>
              </a:spcAft>
              <a:buClr>
                <a:schemeClr val="dk1"/>
              </a:buClr>
              <a:buSzPts val="1600"/>
              <a:buAutoNum type="arabicPeriod"/>
            </a:pPr>
            <a:r>
              <a:rPr lang="pt-BR" sz="1600">
                <a:solidFill>
                  <a:schemeClr val="dk1"/>
                </a:solidFill>
              </a:rPr>
              <a:t>Outras falácias</a:t>
            </a:r>
            <a:endParaRPr sz="1600">
              <a:solidFill>
                <a:schemeClr val="dk1"/>
              </a:solidFill>
            </a:endParaRPr>
          </a:p>
          <a:p>
            <a:pPr indent="-330200" lvl="1" marL="914400" marR="0" rtl="0" algn="l">
              <a:spcBef>
                <a:spcPts val="0"/>
              </a:spcBef>
              <a:spcAft>
                <a:spcPts val="0"/>
              </a:spcAft>
              <a:buClr>
                <a:schemeClr val="dk1"/>
              </a:buClr>
              <a:buSzPts val="1600"/>
              <a:buAutoNum type="alphaLcPeriod"/>
            </a:pPr>
            <a:r>
              <a:rPr lang="pt-BR" sz="1600">
                <a:solidFill>
                  <a:schemeClr val="dk1"/>
                </a:solidFill>
              </a:rPr>
              <a:t>Teoria da Conspiração</a:t>
            </a:r>
            <a:endParaRPr sz="1600">
              <a:solidFill>
                <a:schemeClr val="dk1"/>
              </a:solidFill>
            </a:endParaRPr>
          </a:p>
          <a:p>
            <a:pPr indent="-330200" lvl="1" marL="914400" marR="0" rtl="0" algn="l">
              <a:spcBef>
                <a:spcPts val="0"/>
              </a:spcBef>
              <a:spcAft>
                <a:spcPts val="0"/>
              </a:spcAft>
              <a:buClr>
                <a:schemeClr val="dk1"/>
              </a:buClr>
              <a:buSzPts val="1600"/>
              <a:buAutoNum type="alphaLcPeriod"/>
            </a:pPr>
            <a:r>
              <a:rPr lang="pt-BR" sz="1600">
                <a:solidFill>
                  <a:schemeClr val="dk1"/>
                </a:solidFill>
              </a:rPr>
              <a:t>Falácia do apostador</a:t>
            </a:r>
            <a:endParaRPr sz="1600">
              <a:solidFill>
                <a:schemeClr val="dk1"/>
              </a:solidFill>
            </a:endParaRPr>
          </a:p>
        </p:txBody>
      </p:sp>
      <p:sp>
        <p:nvSpPr>
          <p:cNvPr id="142" name="Google Shape;142;p26"/>
          <p:cNvSpPr/>
          <p:nvPr/>
        </p:nvSpPr>
        <p:spPr>
          <a:xfrm flipH="1" rot="10800000">
            <a:off x="-36512" y="357503"/>
            <a:ext cx="323528" cy="27002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3" name="Google Shape;143;p26"/>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44" name="Google Shape;144;p26"/>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393550" y="250150"/>
            <a:ext cx="87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rPr>
              <a:t>Falácia por analogia</a:t>
            </a:r>
            <a:endParaRPr b="1" sz="3600">
              <a:solidFill>
                <a:schemeClr val="dk1"/>
              </a:solidFill>
            </a:endParaRPr>
          </a:p>
        </p:txBody>
      </p:sp>
      <p:sp>
        <p:nvSpPr>
          <p:cNvPr id="150" name="Google Shape;150;p27"/>
          <p:cNvSpPr txBox="1"/>
          <p:nvPr/>
        </p:nvSpPr>
        <p:spPr>
          <a:xfrm>
            <a:off x="971600" y="1275600"/>
            <a:ext cx="6858900" cy="10773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Char char="●"/>
            </a:pPr>
            <a:r>
              <a:rPr lang="pt-BR" sz="1600">
                <a:solidFill>
                  <a:schemeClr val="dk1"/>
                </a:solidFill>
              </a:rPr>
              <a:t>Essa categoria possui apenas um subtipo que então representa toda a categoria.</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Falsa Analogia</a:t>
            </a:r>
            <a:endParaRPr sz="1600">
              <a:solidFill>
                <a:schemeClr val="dk1"/>
              </a:solidFill>
            </a:endParaRPr>
          </a:p>
          <a:p>
            <a:pPr indent="0" lvl="0" marL="0" marR="0" rtl="0" algn="l">
              <a:spcBef>
                <a:spcPts val="0"/>
              </a:spcBef>
              <a:spcAft>
                <a:spcPts val="0"/>
              </a:spcAft>
              <a:buNone/>
            </a:pPr>
            <a:r>
              <a:t/>
            </a:r>
            <a:endParaRPr sz="1600">
              <a:solidFill>
                <a:schemeClr val="dk1"/>
              </a:solidFill>
            </a:endParaRPr>
          </a:p>
        </p:txBody>
      </p:sp>
      <p:sp>
        <p:nvSpPr>
          <p:cNvPr id="151" name="Google Shape;151;p27"/>
          <p:cNvSpPr/>
          <p:nvPr/>
        </p:nvSpPr>
        <p:spPr>
          <a:xfrm flipH="1" rot="10800000">
            <a:off x="-36512" y="357532"/>
            <a:ext cx="323400" cy="27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 name="Google Shape;152;p27"/>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53" name="Google Shape;153;p27"/>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393550" y="250150"/>
            <a:ext cx="87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rPr>
              <a:t>Falsa Analogia</a:t>
            </a:r>
            <a:endParaRPr b="1" sz="3600">
              <a:solidFill>
                <a:schemeClr val="dk1"/>
              </a:solidFill>
            </a:endParaRPr>
          </a:p>
        </p:txBody>
      </p:sp>
      <p:sp>
        <p:nvSpPr>
          <p:cNvPr id="159" name="Google Shape;159;p28"/>
          <p:cNvSpPr txBox="1"/>
          <p:nvPr/>
        </p:nvSpPr>
        <p:spPr>
          <a:xfrm>
            <a:off x="971600" y="1275600"/>
            <a:ext cx="6858900" cy="23088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Char char="●"/>
            </a:pPr>
            <a:r>
              <a:rPr lang="pt-BR" sz="1600">
                <a:solidFill>
                  <a:schemeClr val="dk1"/>
                </a:solidFill>
              </a:rPr>
              <a:t>"De uma semelhança parcial conclui-se uma semelhança total;" (FALÁCIA, 2023)</a:t>
            </a:r>
            <a:endParaRPr sz="1600">
              <a:solidFill>
                <a:schemeClr val="dk1"/>
              </a:solidFill>
            </a:endParaRPr>
          </a:p>
          <a:p>
            <a:pPr indent="-330200" lvl="0" marL="457200" marR="0" rtl="0" algn="l">
              <a:spcBef>
                <a:spcPts val="0"/>
              </a:spcBef>
              <a:spcAft>
                <a:spcPts val="0"/>
              </a:spcAft>
              <a:buClr>
                <a:schemeClr val="dk1"/>
              </a:buClr>
              <a:buSzPts val="1600"/>
              <a:buChar char="●"/>
            </a:pPr>
            <a:r>
              <a:rPr lang="pt-BR" sz="1600">
                <a:solidFill>
                  <a:schemeClr val="dk1"/>
                </a:solidFill>
              </a:rPr>
              <a:t>Uma falsa analogia se demonstra presente quando viola um dos critérios dos argumentos por analogia:</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Devem basear-se num número suficiente de semelhanças.</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Devem basear-se em semelhanças relevantes para aquilo que se pretende concluir.</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Não pode haver diferenças relevantes entre os elementos comparados.</a:t>
            </a:r>
            <a:endParaRPr sz="1600">
              <a:solidFill>
                <a:schemeClr val="dk1"/>
              </a:solidFill>
            </a:endParaRPr>
          </a:p>
        </p:txBody>
      </p:sp>
      <p:sp>
        <p:nvSpPr>
          <p:cNvPr id="160" name="Google Shape;160;p28"/>
          <p:cNvSpPr/>
          <p:nvPr/>
        </p:nvSpPr>
        <p:spPr>
          <a:xfrm flipH="1" rot="10800000">
            <a:off x="-36512" y="357532"/>
            <a:ext cx="323400" cy="27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1" name="Google Shape;161;p28"/>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62" name="Google Shape;162;p28"/>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393550" y="250150"/>
            <a:ext cx="87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rPr>
              <a:t>Falsa Analogia, exemplos</a:t>
            </a:r>
            <a:endParaRPr b="1" sz="3600">
              <a:solidFill>
                <a:schemeClr val="dk1"/>
              </a:solidFill>
            </a:endParaRPr>
          </a:p>
        </p:txBody>
      </p:sp>
      <p:sp>
        <p:nvSpPr>
          <p:cNvPr id="168" name="Google Shape;168;p29"/>
          <p:cNvSpPr txBox="1"/>
          <p:nvPr/>
        </p:nvSpPr>
        <p:spPr>
          <a:xfrm>
            <a:off x="971600" y="1275600"/>
            <a:ext cx="6858900" cy="23088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Char char="●"/>
            </a:pPr>
            <a:r>
              <a:rPr i="1" lang="pt-BR" sz="1600">
                <a:solidFill>
                  <a:schemeClr val="dk1"/>
                </a:solidFill>
              </a:rPr>
              <a:t>"Os empregados são como pregos. Temos de martelar a cabeça dos pregos para estes desempenharem a sua função. O mesmo deve acontecer com os empregados."</a:t>
            </a:r>
            <a:r>
              <a:rPr lang="pt-BR" sz="1600">
                <a:solidFill>
                  <a:schemeClr val="dk1"/>
                </a:solidFill>
              </a:rPr>
              <a:t> (DOWNES)</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Há grandes </a:t>
            </a:r>
            <a:r>
              <a:rPr lang="pt-BR" sz="1600">
                <a:solidFill>
                  <a:schemeClr val="dk1"/>
                </a:solidFill>
              </a:rPr>
              <a:t>diferenças relevantes entre os elementos para poder se gerar uma conclusão.</a:t>
            </a:r>
            <a:endParaRPr sz="1600">
              <a:solidFill>
                <a:schemeClr val="dk1"/>
              </a:solidFill>
            </a:endParaRPr>
          </a:p>
          <a:p>
            <a:pPr indent="-330200" lvl="0" marL="457200" marR="0" rtl="0" algn="l">
              <a:spcBef>
                <a:spcPts val="0"/>
              </a:spcBef>
              <a:spcAft>
                <a:spcPts val="0"/>
              </a:spcAft>
              <a:buClr>
                <a:schemeClr val="dk1"/>
              </a:buClr>
              <a:buSzPts val="1600"/>
              <a:buChar char="●"/>
            </a:pPr>
            <a:r>
              <a:rPr i="1" lang="pt-BR" sz="1600">
                <a:solidFill>
                  <a:schemeClr val="dk1"/>
                </a:solidFill>
              </a:rPr>
              <a:t>"Marte, tal como a Terra, é um planeta; ora, esta é habitada; portanto Marte também o é."</a:t>
            </a:r>
            <a:r>
              <a:rPr lang="pt-BR" sz="1600">
                <a:solidFill>
                  <a:schemeClr val="dk1"/>
                </a:solidFill>
              </a:rPr>
              <a:t> (FALÁCIAS, 2023)</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O número de semelhanças </a:t>
            </a:r>
            <a:r>
              <a:rPr lang="pt-BR" sz="1600">
                <a:solidFill>
                  <a:schemeClr val="dk1"/>
                </a:solidFill>
              </a:rPr>
              <a:t>não</a:t>
            </a:r>
            <a:r>
              <a:rPr lang="pt-BR" sz="1600">
                <a:solidFill>
                  <a:schemeClr val="dk1"/>
                </a:solidFill>
              </a:rPr>
              <a:t> é suficiente para a conclusão que se quer retirar.</a:t>
            </a:r>
            <a:endParaRPr sz="1600">
              <a:solidFill>
                <a:schemeClr val="dk1"/>
              </a:solidFill>
            </a:endParaRPr>
          </a:p>
        </p:txBody>
      </p:sp>
      <p:sp>
        <p:nvSpPr>
          <p:cNvPr id="169" name="Google Shape;169;p29"/>
          <p:cNvSpPr/>
          <p:nvPr/>
        </p:nvSpPr>
        <p:spPr>
          <a:xfrm flipH="1" rot="10800000">
            <a:off x="-36512" y="357532"/>
            <a:ext cx="323400" cy="27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 name="Google Shape;170;p29"/>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71" name="Google Shape;171;p29"/>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393550" y="250150"/>
            <a:ext cx="87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rPr>
              <a:t>Outras falácias</a:t>
            </a:r>
            <a:endParaRPr b="1" sz="3600">
              <a:solidFill>
                <a:schemeClr val="dk1"/>
              </a:solidFill>
            </a:endParaRPr>
          </a:p>
        </p:txBody>
      </p:sp>
      <p:sp>
        <p:nvSpPr>
          <p:cNvPr id="177" name="Google Shape;177;p30"/>
          <p:cNvSpPr txBox="1"/>
          <p:nvPr/>
        </p:nvSpPr>
        <p:spPr>
          <a:xfrm>
            <a:off x="971600" y="1275600"/>
            <a:ext cx="6858900" cy="13236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Char char="●"/>
            </a:pPr>
            <a:r>
              <a:rPr lang="pt-BR" sz="1600">
                <a:solidFill>
                  <a:schemeClr val="dk1"/>
                </a:solidFill>
              </a:rPr>
              <a:t>Existem outros multiplos tipos de falacias que não se encaixam em nenhuma grande categoria</a:t>
            </a:r>
            <a:endParaRPr sz="1600">
              <a:solidFill>
                <a:schemeClr val="dk1"/>
              </a:solidFill>
            </a:endParaRPr>
          </a:p>
          <a:p>
            <a:pPr indent="-330200" lvl="0" marL="457200" marR="0" rtl="0" algn="l">
              <a:spcBef>
                <a:spcPts val="0"/>
              </a:spcBef>
              <a:spcAft>
                <a:spcPts val="0"/>
              </a:spcAft>
              <a:buClr>
                <a:schemeClr val="dk1"/>
              </a:buClr>
              <a:buSzPts val="1600"/>
              <a:buChar char="●"/>
            </a:pPr>
            <a:r>
              <a:rPr lang="pt-BR" sz="1600">
                <a:solidFill>
                  <a:schemeClr val="dk1"/>
                </a:solidFill>
              </a:rPr>
              <a:t>São exemplos disso:</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Teoria da Conspiração</a:t>
            </a:r>
            <a:endParaRPr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Falácia do apostador</a:t>
            </a:r>
            <a:endParaRPr sz="1600">
              <a:solidFill>
                <a:schemeClr val="dk1"/>
              </a:solidFill>
            </a:endParaRPr>
          </a:p>
        </p:txBody>
      </p:sp>
      <p:sp>
        <p:nvSpPr>
          <p:cNvPr id="178" name="Google Shape;178;p30"/>
          <p:cNvSpPr/>
          <p:nvPr/>
        </p:nvSpPr>
        <p:spPr>
          <a:xfrm flipH="1" rot="10800000">
            <a:off x="-36512" y="357532"/>
            <a:ext cx="323400" cy="27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30"/>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80" name="Google Shape;180;p30"/>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393550" y="250150"/>
            <a:ext cx="87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pt-BR" sz="3600">
                <a:solidFill>
                  <a:schemeClr val="dk1"/>
                </a:solidFill>
              </a:rPr>
              <a:t>Teoria da Conspiração</a:t>
            </a:r>
            <a:endParaRPr b="1" sz="3600">
              <a:solidFill>
                <a:schemeClr val="dk1"/>
              </a:solidFill>
            </a:endParaRPr>
          </a:p>
        </p:txBody>
      </p:sp>
      <p:sp>
        <p:nvSpPr>
          <p:cNvPr id="186" name="Google Shape;186;p31"/>
          <p:cNvSpPr txBox="1"/>
          <p:nvPr/>
        </p:nvSpPr>
        <p:spPr>
          <a:xfrm>
            <a:off x="971600" y="1275600"/>
            <a:ext cx="6858900" cy="15699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Char char="●"/>
            </a:pPr>
            <a:r>
              <a:rPr lang="pt-BR" sz="1600">
                <a:solidFill>
                  <a:schemeClr val="dk1"/>
                </a:solidFill>
              </a:rPr>
              <a:t>Se tem ao atribuir verdade a uma constatação c</a:t>
            </a:r>
            <a:r>
              <a:rPr lang="pt-BR" sz="1600">
                <a:solidFill>
                  <a:schemeClr val="dk1"/>
                </a:solidFill>
              </a:rPr>
              <a:t>aráter</a:t>
            </a:r>
            <a:r>
              <a:rPr lang="pt-BR" sz="1600">
                <a:solidFill>
                  <a:schemeClr val="dk1"/>
                </a:solidFill>
              </a:rPr>
              <a:t> sigiloso que não é </a:t>
            </a:r>
            <a:r>
              <a:rPr lang="pt-BR" sz="1600">
                <a:solidFill>
                  <a:schemeClr val="dk1"/>
                </a:solidFill>
              </a:rPr>
              <a:t>possível</a:t>
            </a:r>
            <a:r>
              <a:rPr lang="pt-BR" sz="1600">
                <a:solidFill>
                  <a:schemeClr val="dk1"/>
                </a:solidFill>
              </a:rPr>
              <a:t> de verificar por conta de seu </a:t>
            </a:r>
            <a:r>
              <a:rPr lang="pt-BR" sz="1600">
                <a:solidFill>
                  <a:schemeClr val="dk1"/>
                </a:solidFill>
              </a:rPr>
              <a:t>próprio</a:t>
            </a:r>
            <a:r>
              <a:rPr lang="pt-BR" sz="1600">
                <a:solidFill>
                  <a:schemeClr val="dk1"/>
                </a:solidFill>
              </a:rPr>
              <a:t> </a:t>
            </a:r>
            <a:r>
              <a:rPr lang="pt-BR" sz="1600">
                <a:solidFill>
                  <a:schemeClr val="dk1"/>
                </a:solidFill>
              </a:rPr>
              <a:t>caráter</a:t>
            </a:r>
            <a:r>
              <a:rPr lang="pt-BR" sz="1600">
                <a:solidFill>
                  <a:schemeClr val="dk1"/>
                </a:solidFill>
              </a:rPr>
              <a:t>.</a:t>
            </a:r>
            <a:endParaRPr sz="1600">
              <a:solidFill>
                <a:schemeClr val="dk1"/>
              </a:solidFill>
            </a:endParaRPr>
          </a:p>
          <a:p>
            <a:pPr indent="-330200" lvl="0" marL="457200" marR="0" rtl="0" algn="l">
              <a:spcBef>
                <a:spcPts val="0"/>
              </a:spcBef>
              <a:spcAft>
                <a:spcPts val="0"/>
              </a:spcAft>
              <a:buClr>
                <a:schemeClr val="dk1"/>
              </a:buClr>
              <a:buSzPts val="1600"/>
              <a:buChar char="●"/>
            </a:pPr>
            <a:r>
              <a:rPr i="1" lang="pt-BR" sz="1600">
                <a:solidFill>
                  <a:schemeClr val="dk1"/>
                </a:solidFill>
              </a:rPr>
              <a:t>"Os illuminati controlam o governo, a mídia e a cabeça da população."</a:t>
            </a:r>
            <a:endParaRPr i="1"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Não há como desprovar essa afirmação pois o</a:t>
            </a:r>
            <a:r>
              <a:rPr lang="pt-BR" sz="1600">
                <a:solidFill>
                  <a:schemeClr val="dk1"/>
                </a:solidFill>
              </a:rPr>
              <a:t>s illuminati a cabeça da população.</a:t>
            </a:r>
            <a:endParaRPr sz="1600">
              <a:solidFill>
                <a:schemeClr val="dk1"/>
              </a:solidFill>
            </a:endParaRPr>
          </a:p>
        </p:txBody>
      </p:sp>
      <p:sp>
        <p:nvSpPr>
          <p:cNvPr id="187" name="Google Shape;187;p31"/>
          <p:cNvSpPr/>
          <p:nvPr/>
        </p:nvSpPr>
        <p:spPr>
          <a:xfrm flipH="1" rot="10800000">
            <a:off x="-36512" y="357532"/>
            <a:ext cx="323400" cy="27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8" name="Google Shape;188;p31"/>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89" name="Google Shape;189;p31"/>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nvSpPr>
        <p:spPr>
          <a:xfrm>
            <a:off x="393550" y="250150"/>
            <a:ext cx="875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lang="pt-BR" sz="3600">
                <a:solidFill>
                  <a:schemeClr val="dk1"/>
                </a:solidFill>
              </a:rPr>
              <a:t>Falácia do apostador</a:t>
            </a:r>
            <a:endParaRPr b="1" sz="3600">
              <a:solidFill>
                <a:schemeClr val="dk1"/>
              </a:solidFill>
            </a:endParaRPr>
          </a:p>
        </p:txBody>
      </p:sp>
      <p:sp>
        <p:nvSpPr>
          <p:cNvPr id="195" name="Google Shape;195;p32"/>
          <p:cNvSpPr txBox="1"/>
          <p:nvPr/>
        </p:nvSpPr>
        <p:spPr>
          <a:xfrm>
            <a:off x="971600" y="1275600"/>
            <a:ext cx="6858900" cy="20625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Char char="●"/>
            </a:pPr>
            <a:r>
              <a:rPr lang="pt-BR" sz="1600">
                <a:solidFill>
                  <a:schemeClr val="dk1"/>
                </a:solidFill>
              </a:rPr>
              <a:t>"crença de que a ocorrência de desvios no comportamento esperado para uma sequência de eventos independentes de algum processo aleatório implica uma maior probabilidade de se obter, em seguida, desvios na direção oposta." (FALÁCIA DO APOSTADOR, 2023)</a:t>
            </a:r>
            <a:endParaRPr sz="1600">
              <a:solidFill>
                <a:schemeClr val="dk1"/>
              </a:solidFill>
            </a:endParaRPr>
          </a:p>
          <a:p>
            <a:pPr indent="-330200" lvl="0" marL="457200" marR="0" rtl="0" algn="l">
              <a:spcBef>
                <a:spcPts val="0"/>
              </a:spcBef>
              <a:spcAft>
                <a:spcPts val="0"/>
              </a:spcAft>
              <a:buClr>
                <a:schemeClr val="dk1"/>
              </a:buClr>
              <a:buSzPts val="1600"/>
              <a:buChar char="●"/>
            </a:pPr>
            <a:r>
              <a:rPr lang="pt-BR" sz="1600">
                <a:solidFill>
                  <a:schemeClr val="dk1"/>
                </a:solidFill>
              </a:rPr>
              <a:t>"</a:t>
            </a:r>
            <a:r>
              <a:rPr i="1" lang="pt-BR" sz="1600">
                <a:solidFill>
                  <a:schemeClr val="dk1"/>
                </a:solidFill>
              </a:rPr>
              <a:t>Já</a:t>
            </a:r>
            <a:r>
              <a:rPr i="1" lang="pt-BR" sz="1600">
                <a:solidFill>
                  <a:schemeClr val="dk1"/>
                </a:solidFill>
              </a:rPr>
              <a:t> caiu cara 4 vezes seguidas, quer dizer que na </a:t>
            </a:r>
            <a:r>
              <a:rPr i="1" lang="pt-BR" sz="1600">
                <a:solidFill>
                  <a:schemeClr val="dk1"/>
                </a:solidFill>
              </a:rPr>
              <a:t>próxima</a:t>
            </a:r>
            <a:r>
              <a:rPr i="1" lang="pt-BR" sz="1600">
                <a:solidFill>
                  <a:schemeClr val="dk1"/>
                </a:solidFill>
              </a:rPr>
              <a:t> vez que eu jogar a moeda tem mais chances de cair coroa "</a:t>
            </a:r>
            <a:endParaRPr i="1" sz="1600">
              <a:solidFill>
                <a:schemeClr val="dk1"/>
              </a:solidFill>
            </a:endParaRPr>
          </a:p>
          <a:p>
            <a:pPr indent="-330200" lvl="1" marL="914400" marR="0" rtl="0" algn="l">
              <a:spcBef>
                <a:spcPts val="0"/>
              </a:spcBef>
              <a:spcAft>
                <a:spcPts val="0"/>
              </a:spcAft>
              <a:buClr>
                <a:schemeClr val="dk1"/>
              </a:buClr>
              <a:buSzPts val="1600"/>
              <a:buChar char="○"/>
            </a:pPr>
            <a:r>
              <a:rPr lang="pt-BR" sz="1600">
                <a:solidFill>
                  <a:schemeClr val="dk1"/>
                </a:solidFill>
              </a:rPr>
              <a:t>A chance de uma moeda cair cara ou coroa é de ½ independente da </a:t>
            </a:r>
            <a:r>
              <a:rPr lang="pt-BR" sz="1600">
                <a:solidFill>
                  <a:schemeClr val="dk1"/>
                </a:solidFill>
              </a:rPr>
              <a:t>série</a:t>
            </a:r>
            <a:r>
              <a:rPr lang="pt-BR" sz="1600">
                <a:solidFill>
                  <a:schemeClr val="dk1"/>
                </a:solidFill>
              </a:rPr>
              <a:t> passada.</a:t>
            </a:r>
            <a:endParaRPr sz="1600">
              <a:solidFill>
                <a:schemeClr val="dk1"/>
              </a:solidFill>
            </a:endParaRPr>
          </a:p>
        </p:txBody>
      </p:sp>
      <p:sp>
        <p:nvSpPr>
          <p:cNvPr id="196" name="Google Shape;196;p32"/>
          <p:cNvSpPr/>
          <p:nvPr/>
        </p:nvSpPr>
        <p:spPr>
          <a:xfrm flipH="1" rot="10800000">
            <a:off x="-36512" y="357532"/>
            <a:ext cx="323400" cy="270000"/>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7" name="Google Shape;197;p32"/>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198" name="Google Shape;198;p32"/>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nvSpPr>
        <p:spPr>
          <a:xfrm>
            <a:off x="539552" y="951570"/>
            <a:ext cx="5760600" cy="2124000"/>
          </a:xfrm>
          <a:prstGeom prst="rect">
            <a:avLst/>
          </a:prstGeom>
          <a:noFill/>
          <a:ln>
            <a:noFill/>
          </a:ln>
        </p:spPr>
        <p:txBody>
          <a:bodyPr anchorCtr="0" anchor="t" bIns="45700" lIns="91425" spcFirstLastPara="1" rIns="91425" wrap="square" tIns="45700">
            <a:spAutoFit/>
          </a:bodyPr>
          <a:lstStyle/>
          <a:p>
            <a:pPr indent="-288925" lvl="0" marL="285750" marR="0" rtl="0" algn="l">
              <a:spcBef>
                <a:spcPts val="0"/>
              </a:spcBef>
              <a:spcAft>
                <a:spcPts val="0"/>
              </a:spcAft>
              <a:buClr>
                <a:schemeClr val="dk1"/>
              </a:buClr>
              <a:buSzPts val="1200"/>
              <a:buFont typeface="Arial"/>
              <a:buChar char="•"/>
            </a:pPr>
            <a:r>
              <a:rPr lang="pt-BR" sz="1200">
                <a:solidFill>
                  <a:schemeClr val="dk1"/>
                </a:solidFill>
              </a:rPr>
              <a:t>GUIA DAS FALÁCIAS.</a:t>
            </a:r>
            <a:r>
              <a:rPr lang="pt-BR" sz="1200">
                <a:solidFill>
                  <a:schemeClr val="dk1"/>
                </a:solidFill>
              </a:rPr>
              <a:t> In: WIKIPÉDIA, a enciclopédia livre. Flórida: Wikimedia Foundation, 2023. Disponível em: &lt;https://pt.wikipedia.org/w/index.php?title=Fal%C3%A1cia&amp;oldid=66267303&gt;. Acesso em: 14 set. 2023.</a:t>
            </a:r>
            <a:endParaRPr sz="1200">
              <a:solidFill>
                <a:schemeClr val="dk1"/>
              </a:solidFill>
            </a:endParaRPr>
          </a:p>
          <a:p>
            <a:pPr indent="-288925" lvl="0" marL="285750" marR="0" rtl="0" algn="l">
              <a:spcBef>
                <a:spcPts val="0"/>
              </a:spcBef>
              <a:spcAft>
                <a:spcPts val="0"/>
              </a:spcAft>
              <a:buClr>
                <a:schemeClr val="dk1"/>
              </a:buClr>
              <a:buSzPts val="1200"/>
              <a:buChar char="•"/>
            </a:pPr>
            <a:r>
              <a:rPr lang="pt-BR" sz="1200">
                <a:solidFill>
                  <a:schemeClr val="dk1"/>
                </a:solidFill>
              </a:rPr>
              <a:t>DOWNES, S;</a:t>
            </a:r>
            <a:r>
              <a:rPr lang="pt-BR" sz="1200">
                <a:solidFill>
                  <a:schemeClr val="dk1"/>
                </a:solidFill>
              </a:rPr>
              <a:t> Guia das falácias Disponível em: https://criticanarede.com/falacias.html. Acesso em: 14 set. 2023.</a:t>
            </a:r>
            <a:endParaRPr sz="1200">
              <a:solidFill>
                <a:schemeClr val="dk1"/>
              </a:solidFill>
            </a:endParaRPr>
          </a:p>
          <a:p>
            <a:pPr indent="-288925" lvl="0" marL="285750" marR="0" rtl="0" algn="l">
              <a:spcBef>
                <a:spcPts val="0"/>
              </a:spcBef>
              <a:spcAft>
                <a:spcPts val="0"/>
              </a:spcAft>
              <a:buClr>
                <a:schemeClr val="dk1"/>
              </a:buClr>
              <a:buSzPts val="1200"/>
              <a:buChar char="•"/>
            </a:pPr>
            <a:r>
              <a:rPr lang="pt-BR" sz="1200">
                <a:solidFill>
                  <a:schemeClr val="dk1"/>
                </a:solidFill>
              </a:rPr>
              <a:t>FALÁCIA DO APOSTADOR. In: WIKIPÉDIA, a enciclopédia livre. Flórida: Wikimedia Foundation, 2023. Disponível em: &lt;https://pt.wikipedia.org/w/index.php?title=Fal%C3%A1cia_do_apostador&amp;oldid=65971305&gt;. Acesso em: </a:t>
            </a:r>
            <a:r>
              <a:rPr lang="pt-BR" sz="1200">
                <a:solidFill>
                  <a:schemeClr val="dk1"/>
                </a:solidFill>
              </a:rPr>
              <a:t>14 set. 2023</a:t>
            </a:r>
            <a:r>
              <a:rPr lang="pt-BR" sz="1200">
                <a:solidFill>
                  <a:schemeClr val="dk1"/>
                </a:solidFill>
              </a:rPr>
              <a:t>.</a:t>
            </a:r>
            <a:endParaRPr sz="1200">
              <a:solidFill>
                <a:schemeClr val="dk1"/>
              </a:solidFill>
            </a:endParaRPr>
          </a:p>
          <a:p>
            <a:pPr indent="0" lvl="0" marL="0" marR="0" rtl="0" algn="l">
              <a:spcBef>
                <a:spcPts val="0"/>
              </a:spcBef>
              <a:spcAft>
                <a:spcPts val="0"/>
              </a:spcAft>
              <a:buNone/>
            </a:pPr>
            <a:r>
              <a:t/>
            </a:r>
            <a:endParaRPr sz="1200">
              <a:solidFill>
                <a:schemeClr val="dk1"/>
              </a:solidFill>
            </a:endParaRPr>
          </a:p>
        </p:txBody>
      </p:sp>
      <p:pic>
        <p:nvPicPr>
          <p:cNvPr id="204" name="Google Shape;204;p33"/>
          <p:cNvPicPr preferRelativeResize="0"/>
          <p:nvPr/>
        </p:nvPicPr>
        <p:blipFill rotWithShape="1">
          <a:blip r:embed="rId3">
            <a:alphaModFix/>
          </a:blip>
          <a:srcRect b="0" l="0" r="0" t="0"/>
          <a:stretch/>
        </p:blipFill>
        <p:spPr>
          <a:xfrm>
            <a:off x="287015" y="4785996"/>
            <a:ext cx="1254284" cy="218823"/>
          </a:xfrm>
          <a:prstGeom prst="rect">
            <a:avLst/>
          </a:prstGeom>
          <a:noFill/>
          <a:ln>
            <a:noFill/>
          </a:ln>
        </p:spPr>
      </p:pic>
      <p:sp>
        <p:nvSpPr>
          <p:cNvPr id="205" name="Google Shape;205;p33"/>
          <p:cNvSpPr txBox="1"/>
          <p:nvPr/>
        </p:nvSpPr>
        <p:spPr>
          <a:xfrm>
            <a:off x="393549" y="250142"/>
            <a:ext cx="6192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rPr>
              <a:t>Referências</a:t>
            </a:r>
            <a:endParaRPr b="1" sz="3600">
              <a:solidFill>
                <a:schemeClr val="dk1"/>
              </a:solidFill>
            </a:endParaRPr>
          </a:p>
        </p:txBody>
      </p:sp>
      <p:sp>
        <p:nvSpPr>
          <p:cNvPr id="206" name="Google Shape;206;p33"/>
          <p:cNvSpPr/>
          <p:nvPr/>
        </p:nvSpPr>
        <p:spPr>
          <a:xfrm flipH="1" rot="10800000">
            <a:off x="-36512" y="357503"/>
            <a:ext cx="323528" cy="270029"/>
          </a:xfrm>
          <a:prstGeom prst="rect">
            <a:avLst/>
          </a:prstGeom>
          <a:solidFill>
            <a:srgbClr val="149B5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3"/>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