
<file path=[Content_Types].xml><?xml version="1.0" encoding="utf-8"?>
<Types xmlns="http://schemas.openxmlformats.org/package/2006/content-types">
  <Default ContentType="application/vnd.openxmlformats-officedocument.spreadsheetml.sheet" Extension="xlsx"/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presentation.main+xml" PartName="/ppt/presentation.xml"/>
  <Override ContentType="application/vnd.ms-office.chartstyle+xml" PartName="/ppt/charts/style1.xml"/>
  <Override ContentType="application/vnd.ms-office.chartstyle+xml" PartName="/ppt/charts/style2.xml"/>
  <Override ContentType="application/vnd.ms-office.chartcolorstyle+xml" PartName="/ppt/charts/colors1.xml"/>
  <Override ContentType="application/vnd.ms-office.chartcolorstyle+xml" PartName="/ppt/charts/colors2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drawingml.chart+xml" PartName="/ppt/charts/chart2.xml"/>
  <Override ContentType="application/vnd.openxmlformats-officedocument.drawingml.chart+xml" PartName="/ppt/charts/chart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10287000" cx="18288000"/>
  <p:notesSz cx="18288000" cy="10287000"/>
  <p:defaultTextStyle>
    <a:defPPr lvl="0">
      <a:defRPr kern="0"/>
    </a:defPPr>
    <a:lvl1pPr lvl="0"/>
    <a:lvl2pPr lvl="1"/>
    <a:lvl3pPr lvl="2"/>
    <a:lvl4pPr lvl="3"/>
    <a:lvl5pPr lvl="4"/>
    <a:lvl6pPr lvl="5"/>
    <a:lvl7pPr lvl="6"/>
    <a:lvl8pPr lvl="7"/>
    <a:lvl9pPr lvl="8"/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pt-BR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CUSTO DO PROCESSO </a:t>
            </a:r>
          </a:p>
        </c:rich>
      </c:tx>
      <c:layout>
        <c:manualLayout>
          <c:xMode val="edge"/>
          <c:yMode val="edge"/>
          <c:x val="0.234896998688373"/>
          <c:y val="0.0508293204922418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50242400923432"/>
          <c:y val="0.0230491233662746"/>
          <c:w val="0.918253738543174"/>
          <c:h val="0.8859977324263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Dgll PowgrEdgg Tfi3O</c:v>
                </c:pt>
              </c:strCache>
            </c:strRef>
          </c:tx>
          <c:spPr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90000">
                  <a:schemeClr val="accent1"/>
                </a:gs>
              </a:gsLst>
              <a:lin ang="5400000" scaled="0"/>
            </a:gradFill>
            <a:ln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76200" dist="25400" dir="2700000" algn="tl" rotWithShape="0">
                <a:schemeClr val="accent1">
                  <a:lumMod val="50000"/>
                  <a:alpha val="30000"/>
                </a:scheme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pt-BR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_("$"* #,###.##000_);_("$"* \(#,###.##000\);_("$"* "-"??_);_(@_)</c:formatCode>
                <c:ptCount val="1"/>
                <c:pt idx="0">
                  <c:v>2989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Dgll PowgrEdgg Tfi4O</c:v>
                </c:pt>
              </c:strCache>
            </c:strRef>
          </c:tx>
          <c:spPr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90000">
                  <a:schemeClr val="accent2"/>
                </a:gs>
              </a:gsLst>
              <a:lin ang="5400000" scaled="0"/>
            </a:gradFill>
            <a:ln>
              <a:gradFill>
                <a:gsLst>
                  <a:gs pos="0">
                    <a:schemeClr val="accent2"/>
                  </a:gs>
                  <a:gs pos="100000">
                    <a:schemeClr val="accent2">
                      <a:lumMod val="75000"/>
                    </a:schemeClr>
                  </a:gs>
                </a:gsLst>
                <a:lin ang="5400000" scaled="1"/>
              </a:gradFill>
            </a:ln>
            <a:effectLst>
              <a:outerShdw blurRad="76200" dist="25400" dir="2700000" algn="tl" rotWithShape="0">
                <a:schemeClr val="accent2">
                  <a:lumMod val="50000"/>
                  <a:alpha val="30000"/>
                </a:scheme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pt-BR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_("$"* #,###.##000_);_("$"* \(#,###.##000\);_("$"* "-"??_);_(@_)</c:formatCode>
                <c:ptCount val="1"/>
                <c:pt idx="0">
                  <c:v>6690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60"/>
        <c:overlap val="-32"/>
        <c:axId val="137887438"/>
        <c:axId val="459499373"/>
      </c:barChart>
      <c:catAx>
        <c:axId val="13788743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pt-BR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59499373"/>
        <c:crosses val="autoZero"/>
        <c:auto val="1"/>
        <c:lblAlgn val="ctr"/>
        <c:lblOffset val="100"/>
        <c:noMultiLvlLbl val="0"/>
      </c:catAx>
      <c:valAx>
        <c:axId val="459499373"/>
        <c:scaling>
          <c:orientation val="minMax"/>
        </c:scaling>
        <c:delete val="1"/>
        <c:axPos val="l"/>
        <c:numFmt formatCode="_(&quot;$&quot;* #,###.##000_);_(&quot;$&quot;* \(#,###.##000\);_(&quot;$&quot;* &quot;-&quot;??_);_(@_)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pt-BR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788743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pt-BR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dTable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25376128385155"/>
          <c:y val="0.232655609060103"/>
          <c:w val="0.311858652881722"/>
          <c:h val="0.14437310504726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pt-BR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pt-BR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pt-BR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Tempo de vida útil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Dgll PowgrEdgg Tfi3O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Sheet1!$A$2:$A$3</c:f>
              <c:strCache>
                <c:ptCount val="2"/>
                <c:pt idx="0">
                  <c:v>ANALISE DE TEMPO 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</c:v>
                </c:pt>
                <c:pt idx="1">
                  <c:v>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Sheet1!$B$1:$C$1</c:f>
              <c:strCache>
                <c:ptCount val="1"/>
                <c:pt idx="0">
                  <c:v>Dgll PowgrEdgg Tfi3O Dgll PowgrEdgg Tfi4O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Sheet1!$A$2:$A$3</c:f>
              <c:strCache>
                <c:ptCount val="2"/>
                <c:pt idx="0">
                  <c:v>ANALISE DE TEMPO 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0</c:v>
                </c:pt>
                <c:pt idx="1">
                  <c:v>4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279915908"/>
        <c:axId val="434566658"/>
      </c:lineChart>
      <c:catAx>
        <c:axId val="27991590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pt-BR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34566658"/>
        <c:crosses val="autoZero"/>
        <c:auto val="1"/>
        <c:lblAlgn val="ctr"/>
        <c:lblOffset val="100"/>
        <c:noMultiLvlLbl val="0"/>
      </c:catAx>
      <c:valAx>
        <c:axId val="43456665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pt-BR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Anos de uso 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pt-BR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799159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pt-BR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pt-BR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gradFill>
        <a:gsLst>
          <a:gs pos="0">
            <a:schemeClr val="phClr">
              <a:lumMod val="40000"/>
              <a:lumOff val="60000"/>
            </a:schemeClr>
          </a:gs>
          <a:gs pos="90000">
            <a:schemeClr val="phClr"/>
          </a:gs>
        </a:gsLst>
        <a:lin ang="5400000" scaled="0"/>
      </a:gradFill>
      <a:ln>
        <a:gradFill>
          <a:gsLst>
            <a:gs pos="0">
              <a:schemeClr val="phClr"/>
            </a:gs>
            <a:gs pos="100000">
              <a:schemeClr val="phClr">
                <a:lumMod val="75000"/>
              </a:schemeClr>
            </a:gs>
          </a:gsLst>
          <a:lin ang="5400000" scaled="1"/>
        </a:gradFill>
      </a:ln>
      <a:effectLst>
        <a:outerShdw blurRad="76200" dist="25400" dir="2700000" algn="tl" rotWithShape="0">
          <a:schemeClr val="phClr">
            <a:lumMod val="50000"/>
            <a:alpha val="30000"/>
          </a:schemeClr>
        </a:outerShdw>
      </a:effectLst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03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28575" cap="rnd">
        <a:solidFill>
          <a:schemeClr val="phClr"/>
        </a:solidFill>
        <a:round/>
      </a:ln>
      <a:effectLst/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00" b="0" i="0">
                <a:solidFill>
                  <a:schemeClr val="tx1"/>
                </a:solidFill>
                <a:latin typeface="Cambria" panose="02040503050406030204"/>
                <a:cs typeface="Cambria" panose="02040503050406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chemeClr val="tx1"/>
                </a:solidFill>
                <a:latin typeface="Cambria" panose="02040503050406030204"/>
                <a:cs typeface="Cambria" panose="02040503050406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FECE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2349" y="2555534"/>
            <a:ext cx="7724774" cy="629602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25023" y="2054253"/>
            <a:ext cx="590549" cy="6486524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1563784" y="8801129"/>
            <a:ext cx="869315" cy="790575"/>
          </a:xfrm>
          <a:custGeom>
            <a:avLst/>
            <a:gdLst/>
            <a:ahLst/>
            <a:cxnLst/>
            <a:rect l="l" t="t" r="r" b="b"/>
            <a:pathLst>
              <a:path w="869314" h="790575">
                <a:moveTo>
                  <a:pt x="421659" y="283257"/>
                </a:moveTo>
                <a:lnTo>
                  <a:pt x="305542" y="153496"/>
                </a:lnTo>
                <a:lnTo>
                  <a:pt x="869041" y="0"/>
                </a:lnTo>
                <a:lnTo>
                  <a:pt x="779696" y="225167"/>
                </a:lnTo>
                <a:lnTo>
                  <a:pt x="486605" y="225167"/>
                </a:lnTo>
                <a:lnTo>
                  <a:pt x="421659" y="283257"/>
                </a:lnTo>
                <a:close/>
              </a:path>
              <a:path w="869314" h="790575">
                <a:moveTo>
                  <a:pt x="537725" y="412960"/>
                </a:moveTo>
                <a:lnTo>
                  <a:pt x="421659" y="283257"/>
                </a:lnTo>
                <a:lnTo>
                  <a:pt x="486605" y="225167"/>
                </a:lnTo>
                <a:lnTo>
                  <a:pt x="602670" y="354870"/>
                </a:lnTo>
                <a:lnTo>
                  <a:pt x="537725" y="412960"/>
                </a:lnTo>
                <a:close/>
              </a:path>
              <a:path w="869314" h="790575">
                <a:moveTo>
                  <a:pt x="653739" y="542606"/>
                </a:moveTo>
                <a:lnTo>
                  <a:pt x="537725" y="412960"/>
                </a:lnTo>
                <a:lnTo>
                  <a:pt x="602670" y="354870"/>
                </a:lnTo>
                <a:lnTo>
                  <a:pt x="486605" y="225167"/>
                </a:lnTo>
                <a:lnTo>
                  <a:pt x="779696" y="225167"/>
                </a:lnTo>
                <a:lnTo>
                  <a:pt x="653739" y="542606"/>
                </a:lnTo>
                <a:close/>
              </a:path>
              <a:path w="869314" h="790575">
                <a:moveTo>
                  <a:pt x="116065" y="790116"/>
                </a:moveTo>
                <a:lnTo>
                  <a:pt x="0" y="660413"/>
                </a:lnTo>
                <a:lnTo>
                  <a:pt x="421659" y="283257"/>
                </a:lnTo>
                <a:lnTo>
                  <a:pt x="537725" y="412960"/>
                </a:lnTo>
                <a:lnTo>
                  <a:pt x="116065" y="7901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36351" y="6854823"/>
            <a:ext cx="3971924" cy="1685924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614671" y="2555534"/>
            <a:ext cx="7648574" cy="6296024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652143" y="2604828"/>
            <a:ext cx="3790949" cy="68484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chemeClr val="tx1"/>
                </a:solidFill>
                <a:latin typeface="Cambria" panose="02040503050406030204"/>
                <a:cs typeface="Cambria" panose="02040503050406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FECE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55379" y="1533110"/>
            <a:ext cx="1162049" cy="103822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4871" y="1546287"/>
            <a:ext cx="3190874" cy="862964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525453" y="1546287"/>
            <a:ext cx="1085849" cy="1019174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1072904" y="5120399"/>
            <a:ext cx="299085" cy="725170"/>
          </a:xfrm>
          <a:custGeom>
            <a:avLst/>
            <a:gdLst/>
            <a:ahLst/>
            <a:cxnLst/>
            <a:rect l="l" t="t" r="r" b="b"/>
            <a:pathLst>
              <a:path w="299084" h="725170">
                <a:moveTo>
                  <a:pt x="141967" y="373364"/>
                </a:moveTo>
                <a:lnTo>
                  <a:pt x="82012" y="373364"/>
                </a:lnTo>
                <a:lnTo>
                  <a:pt x="144550" y="202804"/>
                </a:lnTo>
                <a:lnTo>
                  <a:pt x="194460" y="202804"/>
                </a:lnTo>
                <a:lnTo>
                  <a:pt x="203679" y="179344"/>
                </a:lnTo>
                <a:lnTo>
                  <a:pt x="221841" y="134345"/>
                </a:lnTo>
                <a:lnTo>
                  <a:pt x="240298" y="89460"/>
                </a:lnTo>
                <a:lnTo>
                  <a:pt x="259032" y="44680"/>
                </a:lnTo>
                <a:lnTo>
                  <a:pt x="278024" y="0"/>
                </a:lnTo>
                <a:lnTo>
                  <a:pt x="262261" y="45919"/>
                </a:lnTo>
                <a:lnTo>
                  <a:pt x="246242" y="91739"/>
                </a:lnTo>
                <a:lnTo>
                  <a:pt x="229947" y="137454"/>
                </a:lnTo>
                <a:lnTo>
                  <a:pt x="213357" y="183055"/>
                </a:lnTo>
                <a:lnTo>
                  <a:pt x="145324" y="364820"/>
                </a:lnTo>
                <a:lnTo>
                  <a:pt x="141967" y="373364"/>
                </a:lnTo>
                <a:close/>
              </a:path>
              <a:path w="299084" h="725170">
                <a:moveTo>
                  <a:pt x="0" y="724798"/>
                </a:moveTo>
                <a:lnTo>
                  <a:pt x="15750" y="678874"/>
                </a:lnTo>
                <a:lnTo>
                  <a:pt x="31765" y="633051"/>
                </a:lnTo>
                <a:lnTo>
                  <a:pt x="48058" y="587336"/>
                </a:lnTo>
                <a:lnTo>
                  <a:pt x="64645" y="541733"/>
                </a:lnTo>
                <a:lnTo>
                  <a:pt x="96669" y="456208"/>
                </a:lnTo>
                <a:lnTo>
                  <a:pt x="35987" y="456208"/>
                </a:lnTo>
                <a:lnTo>
                  <a:pt x="20286" y="202804"/>
                </a:lnTo>
                <a:lnTo>
                  <a:pt x="74973" y="202804"/>
                </a:lnTo>
                <a:lnTo>
                  <a:pt x="81919" y="371107"/>
                </a:lnTo>
                <a:lnTo>
                  <a:pt x="82012" y="373364"/>
                </a:lnTo>
                <a:lnTo>
                  <a:pt x="141967" y="373364"/>
                </a:lnTo>
                <a:lnTo>
                  <a:pt x="74366" y="545462"/>
                </a:lnTo>
                <a:lnTo>
                  <a:pt x="56201" y="590459"/>
                </a:lnTo>
                <a:lnTo>
                  <a:pt x="37742" y="635344"/>
                </a:lnTo>
                <a:lnTo>
                  <a:pt x="19003" y="680122"/>
                </a:lnTo>
                <a:lnTo>
                  <a:pt x="0" y="724798"/>
                </a:lnTo>
                <a:close/>
              </a:path>
              <a:path w="299084" h="725170">
                <a:moveTo>
                  <a:pt x="274740" y="490862"/>
                </a:moveTo>
                <a:lnTo>
                  <a:pt x="203840" y="490862"/>
                </a:lnTo>
                <a:lnTo>
                  <a:pt x="214733" y="489064"/>
                </a:lnTo>
                <a:lnTo>
                  <a:pt x="223570" y="483992"/>
                </a:lnTo>
                <a:lnTo>
                  <a:pt x="229920" y="476129"/>
                </a:lnTo>
                <a:lnTo>
                  <a:pt x="233351" y="465955"/>
                </a:lnTo>
                <a:lnTo>
                  <a:pt x="224708" y="444144"/>
                </a:lnTo>
                <a:lnTo>
                  <a:pt x="198731" y="429948"/>
                </a:lnTo>
                <a:lnTo>
                  <a:pt x="169353" y="413111"/>
                </a:lnTo>
                <a:lnTo>
                  <a:pt x="183265" y="298644"/>
                </a:lnTo>
                <a:lnTo>
                  <a:pt x="220537" y="284177"/>
                </a:lnTo>
                <a:lnTo>
                  <a:pt x="234975" y="283212"/>
                </a:lnTo>
                <a:lnTo>
                  <a:pt x="264751" y="288064"/>
                </a:lnTo>
                <a:lnTo>
                  <a:pt x="285974" y="301723"/>
                </a:lnTo>
                <a:lnTo>
                  <a:pt x="297603" y="322844"/>
                </a:lnTo>
                <a:lnTo>
                  <a:pt x="297836" y="329235"/>
                </a:lnTo>
                <a:lnTo>
                  <a:pt x="228207" y="329235"/>
                </a:lnTo>
                <a:lnTo>
                  <a:pt x="218033" y="330720"/>
                </a:lnTo>
                <a:lnTo>
                  <a:pt x="209763" y="335023"/>
                </a:lnTo>
                <a:lnTo>
                  <a:pt x="203879" y="341914"/>
                </a:lnTo>
                <a:lnTo>
                  <a:pt x="200951" y="350895"/>
                </a:lnTo>
                <a:lnTo>
                  <a:pt x="200863" y="351166"/>
                </a:lnTo>
                <a:lnTo>
                  <a:pt x="208051" y="371107"/>
                </a:lnTo>
                <a:lnTo>
                  <a:pt x="231016" y="383861"/>
                </a:lnTo>
                <a:lnTo>
                  <a:pt x="258698" y="397772"/>
                </a:lnTo>
                <a:lnTo>
                  <a:pt x="280038" y="421183"/>
                </a:lnTo>
                <a:lnTo>
                  <a:pt x="283977" y="462436"/>
                </a:lnTo>
                <a:lnTo>
                  <a:pt x="274740" y="490862"/>
                </a:lnTo>
                <a:close/>
              </a:path>
              <a:path w="299084" h="725170">
                <a:moveTo>
                  <a:pt x="296972" y="359287"/>
                </a:moveTo>
                <a:lnTo>
                  <a:pt x="247970" y="359287"/>
                </a:lnTo>
                <a:lnTo>
                  <a:pt x="249542" y="351166"/>
                </a:lnTo>
                <a:lnTo>
                  <a:pt x="249550" y="350082"/>
                </a:lnTo>
                <a:lnTo>
                  <a:pt x="249108" y="341914"/>
                </a:lnTo>
                <a:lnTo>
                  <a:pt x="244982" y="335023"/>
                </a:lnTo>
                <a:lnTo>
                  <a:pt x="237927" y="330720"/>
                </a:lnTo>
                <a:lnTo>
                  <a:pt x="237764" y="330720"/>
                </a:lnTo>
                <a:lnTo>
                  <a:pt x="228207" y="329235"/>
                </a:lnTo>
                <a:lnTo>
                  <a:pt x="297836" y="329235"/>
                </a:lnTo>
                <a:lnTo>
                  <a:pt x="298596" y="350082"/>
                </a:lnTo>
                <a:lnTo>
                  <a:pt x="296972" y="359287"/>
                </a:lnTo>
                <a:close/>
              </a:path>
              <a:path w="299084" h="725170">
                <a:moveTo>
                  <a:pt x="197343" y="536615"/>
                </a:moveTo>
                <a:lnTo>
                  <a:pt x="144314" y="517123"/>
                </a:lnTo>
                <a:lnTo>
                  <a:pt x="131308" y="465955"/>
                </a:lnTo>
                <a:lnTo>
                  <a:pt x="131285" y="465142"/>
                </a:lnTo>
                <a:lnTo>
                  <a:pt x="132599" y="456208"/>
                </a:lnTo>
                <a:lnTo>
                  <a:pt x="132638" y="455938"/>
                </a:lnTo>
                <a:lnTo>
                  <a:pt x="182453" y="455938"/>
                </a:lnTo>
                <a:lnTo>
                  <a:pt x="181210" y="465142"/>
                </a:lnTo>
                <a:lnTo>
                  <a:pt x="181100" y="465955"/>
                </a:lnTo>
                <a:lnTo>
                  <a:pt x="181379" y="476129"/>
                </a:lnTo>
                <a:lnTo>
                  <a:pt x="185567" y="483992"/>
                </a:lnTo>
                <a:lnTo>
                  <a:pt x="193206" y="489064"/>
                </a:lnTo>
                <a:lnTo>
                  <a:pt x="203840" y="490862"/>
                </a:lnTo>
                <a:lnTo>
                  <a:pt x="274740" y="490862"/>
                </a:lnTo>
                <a:lnTo>
                  <a:pt x="273753" y="493899"/>
                </a:lnTo>
                <a:lnTo>
                  <a:pt x="255029" y="517123"/>
                </a:lnTo>
                <a:lnTo>
                  <a:pt x="229237" y="531539"/>
                </a:lnTo>
                <a:lnTo>
                  <a:pt x="229741" y="531539"/>
                </a:lnTo>
                <a:lnTo>
                  <a:pt x="197343" y="536615"/>
                </a:lnTo>
                <a:close/>
              </a:path>
            </a:pathLst>
          </a:custGeom>
          <a:solidFill>
            <a:srgbClr val="1F202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40042" y="1533110"/>
            <a:ext cx="4552949" cy="864869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554949" y="1533110"/>
            <a:ext cx="4558678" cy="86296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chemeClr val="tx1"/>
                </a:solidFill>
                <a:latin typeface="Cambria" panose="02040503050406030204"/>
                <a:cs typeface="Cambria" panose="02040503050406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FEC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07875" y="46069"/>
            <a:ext cx="9872248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00" b="0" i="0">
                <a:solidFill>
                  <a:schemeClr val="tx1"/>
                </a:solidFill>
                <a:latin typeface="Cambria" panose="02040503050406030204"/>
                <a:cs typeface="Cambria" panose="02040503050406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1215" y="3248847"/>
            <a:ext cx="7728584" cy="4415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jpeg"/><Relationship Id="rId3" Type="http://schemas.openxmlformats.org/officeDocument/2006/relationships/image" Target="../media/image8.jpeg"/><Relationship Id="rId2" Type="http://schemas.openxmlformats.org/officeDocument/2006/relationships/image" Target="../media/image6.jpeg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8.png"/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0.png"/><Relationship Id="rId7" Type="http://schemas.openxmlformats.org/officeDocument/2006/relationships/image" Target="../media/image29.png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e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320209" y="1787414"/>
            <a:ext cx="5647580" cy="56387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12658" y="492125"/>
            <a:ext cx="1306258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>
                <a:latin typeface="Arial MT"/>
                <a:cs typeface="Arial MT"/>
              </a:rPr>
              <a:t>Consultoria</a:t>
            </a:r>
            <a:r>
              <a:rPr sz="6000" spc="-200" dirty="0">
                <a:latin typeface="Arial MT"/>
                <a:cs typeface="Arial MT"/>
              </a:rPr>
              <a:t> </a:t>
            </a:r>
            <a:r>
              <a:rPr sz="6000" dirty="0">
                <a:latin typeface="Arial MT"/>
                <a:cs typeface="Arial MT"/>
              </a:rPr>
              <a:t>de</a:t>
            </a:r>
            <a:r>
              <a:rPr sz="6000" spc="-195" dirty="0">
                <a:latin typeface="Arial MT"/>
                <a:cs typeface="Arial MT"/>
              </a:rPr>
              <a:t> </a:t>
            </a:r>
            <a:r>
              <a:rPr sz="6000" spc="95" dirty="0">
                <a:latin typeface="Arial MT"/>
                <a:cs typeface="Arial MT"/>
              </a:rPr>
              <a:t>Arquitetura</a:t>
            </a:r>
            <a:r>
              <a:rPr sz="6000" spc="-195" dirty="0">
                <a:latin typeface="Arial MT"/>
                <a:cs typeface="Arial MT"/>
              </a:rPr>
              <a:t> </a:t>
            </a:r>
            <a:r>
              <a:rPr sz="6000" dirty="0">
                <a:latin typeface="Arial MT"/>
                <a:cs typeface="Arial MT"/>
              </a:rPr>
              <a:t>de</a:t>
            </a:r>
            <a:r>
              <a:rPr sz="6000" spc="-195" dirty="0">
                <a:latin typeface="Arial MT"/>
                <a:cs typeface="Arial MT"/>
              </a:rPr>
              <a:t> </a:t>
            </a:r>
            <a:r>
              <a:rPr sz="6000" spc="-10" dirty="0">
                <a:latin typeface="Arial MT"/>
                <a:cs typeface="Arial MT"/>
              </a:rPr>
              <a:t>Servidor</a:t>
            </a:r>
            <a:endParaRPr sz="6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29032" y="7516847"/>
            <a:ext cx="8174355" cy="2343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6855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latin typeface="Cambria" panose="02040503050406030204"/>
                <a:cs typeface="Cambria" panose="02040503050406030204"/>
              </a:rPr>
              <a:t>Sindicato</a:t>
            </a:r>
            <a:r>
              <a:rPr sz="3200" spc="-130" dirty="0">
                <a:latin typeface="Cambria" panose="02040503050406030204"/>
                <a:cs typeface="Cambria" panose="02040503050406030204"/>
              </a:rPr>
              <a:t> </a:t>
            </a:r>
            <a:r>
              <a:rPr sz="3200" spc="-35" dirty="0">
                <a:latin typeface="Cambria" panose="02040503050406030204"/>
                <a:cs typeface="Cambria" panose="02040503050406030204"/>
              </a:rPr>
              <a:t>dos</a:t>
            </a:r>
            <a:r>
              <a:rPr sz="3200" spc="-130" dirty="0">
                <a:latin typeface="Cambria" panose="02040503050406030204"/>
                <a:cs typeface="Cambria" panose="02040503050406030204"/>
              </a:rPr>
              <a:t> </a:t>
            </a:r>
            <a:r>
              <a:rPr sz="3200" spc="-45" dirty="0">
                <a:latin typeface="Cambria" panose="02040503050406030204"/>
                <a:cs typeface="Cambria" panose="02040503050406030204"/>
              </a:rPr>
              <a:t>Delegados</a:t>
            </a:r>
            <a:r>
              <a:rPr sz="3200" spc="-125" dirty="0">
                <a:latin typeface="Cambria" panose="02040503050406030204"/>
                <a:cs typeface="Cambria" panose="02040503050406030204"/>
              </a:rPr>
              <a:t> </a:t>
            </a:r>
            <a:r>
              <a:rPr sz="3200" spc="-50" dirty="0">
                <a:latin typeface="Cambria" panose="02040503050406030204"/>
                <a:cs typeface="Cambria" panose="02040503050406030204"/>
              </a:rPr>
              <a:t>de</a:t>
            </a:r>
            <a:r>
              <a:rPr sz="3200" spc="-130" dirty="0">
                <a:latin typeface="Cambria" panose="02040503050406030204"/>
                <a:cs typeface="Cambria" panose="02040503050406030204"/>
              </a:rPr>
              <a:t> </a:t>
            </a:r>
            <a:r>
              <a:rPr sz="3200" spc="-20" dirty="0">
                <a:latin typeface="Cambria" panose="02040503050406030204"/>
                <a:cs typeface="Cambria" panose="02040503050406030204"/>
              </a:rPr>
              <a:t>Polícia</a:t>
            </a:r>
            <a:r>
              <a:rPr sz="3200" spc="-130" dirty="0">
                <a:latin typeface="Cambria" panose="02040503050406030204"/>
                <a:cs typeface="Cambria" panose="02040503050406030204"/>
              </a:rPr>
              <a:t> </a:t>
            </a:r>
            <a:r>
              <a:rPr sz="3200" dirty="0">
                <a:latin typeface="Cambria" panose="02040503050406030204"/>
                <a:cs typeface="Cambria" panose="02040503050406030204"/>
              </a:rPr>
              <a:t>da</a:t>
            </a:r>
            <a:r>
              <a:rPr sz="3200" spc="-125" dirty="0">
                <a:latin typeface="Cambria" panose="02040503050406030204"/>
                <a:cs typeface="Cambria" panose="02040503050406030204"/>
              </a:rPr>
              <a:t> </a:t>
            </a:r>
            <a:r>
              <a:rPr sz="3200" spc="-10" dirty="0">
                <a:latin typeface="Cambria" panose="02040503050406030204"/>
                <a:cs typeface="Cambria" panose="02040503050406030204"/>
              </a:rPr>
              <a:t>Bahia</a:t>
            </a:r>
            <a:endParaRPr sz="3200">
              <a:latin typeface="Cambria" panose="02040503050406030204"/>
              <a:cs typeface="Cambria" panose="02040503050406030204"/>
            </a:endParaRPr>
          </a:p>
          <a:p>
            <a:pPr marL="12700" marR="5080">
              <a:lnSpc>
                <a:spcPct val="141000"/>
              </a:lnSpc>
              <a:spcBef>
                <a:spcPts val="3580"/>
              </a:spcBef>
            </a:pPr>
            <a:r>
              <a:rPr sz="3200" spc="-70" dirty="0">
                <a:latin typeface="Cambria" panose="02040503050406030204"/>
                <a:cs typeface="Cambria" panose="02040503050406030204"/>
              </a:rPr>
              <a:t>Equipe:</a:t>
            </a:r>
            <a:r>
              <a:rPr sz="3200" spc="-110" dirty="0">
                <a:latin typeface="Cambria" panose="02040503050406030204"/>
                <a:cs typeface="Cambria" panose="02040503050406030204"/>
              </a:rPr>
              <a:t> </a:t>
            </a:r>
            <a:r>
              <a:rPr sz="3200" dirty="0">
                <a:latin typeface="Cambria" panose="02040503050406030204"/>
                <a:cs typeface="Cambria" panose="02040503050406030204"/>
              </a:rPr>
              <a:t>Eric</a:t>
            </a:r>
            <a:r>
              <a:rPr sz="3200" spc="-105" dirty="0">
                <a:latin typeface="Cambria" panose="02040503050406030204"/>
                <a:cs typeface="Cambria" panose="02040503050406030204"/>
              </a:rPr>
              <a:t> </a:t>
            </a:r>
            <a:r>
              <a:rPr sz="3200" dirty="0">
                <a:latin typeface="Cambria" panose="02040503050406030204"/>
                <a:cs typeface="Cambria" panose="02040503050406030204"/>
              </a:rPr>
              <a:t>Assis,</a:t>
            </a:r>
            <a:r>
              <a:rPr sz="3200" spc="-105" dirty="0">
                <a:latin typeface="Cambria" panose="02040503050406030204"/>
                <a:cs typeface="Cambria" panose="02040503050406030204"/>
              </a:rPr>
              <a:t> </a:t>
            </a:r>
            <a:r>
              <a:rPr sz="3200" dirty="0">
                <a:latin typeface="Cambria" panose="02040503050406030204"/>
                <a:cs typeface="Cambria" panose="02040503050406030204"/>
              </a:rPr>
              <a:t>João</a:t>
            </a:r>
            <a:r>
              <a:rPr sz="3200" spc="-105" dirty="0">
                <a:latin typeface="Cambria" panose="02040503050406030204"/>
                <a:cs typeface="Cambria" panose="02040503050406030204"/>
              </a:rPr>
              <a:t> </a:t>
            </a:r>
            <a:r>
              <a:rPr sz="3200" dirty="0">
                <a:latin typeface="Cambria" panose="02040503050406030204"/>
                <a:cs typeface="Cambria" panose="02040503050406030204"/>
              </a:rPr>
              <a:t>Victor,</a:t>
            </a:r>
            <a:r>
              <a:rPr sz="3200" spc="-105" dirty="0">
                <a:latin typeface="Cambria" panose="02040503050406030204"/>
                <a:cs typeface="Cambria" panose="02040503050406030204"/>
              </a:rPr>
              <a:t> </a:t>
            </a:r>
            <a:r>
              <a:rPr sz="3200" dirty="0">
                <a:latin typeface="Cambria" panose="02040503050406030204"/>
                <a:cs typeface="Cambria" panose="02040503050406030204"/>
              </a:rPr>
              <a:t>Luiz</a:t>
            </a:r>
            <a:r>
              <a:rPr sz="3200" spc="-110" dirty="0">
                <a:latin typeface="Cambria" panose="02040503050406030204"/>
                <a:cs typeface="Cambria" panose="02040503050406030204"/>
              </a:rPr>
              <a:t> </a:t>
            </a:r>
            <a:r>
              <a:rPr sz="3200" spc="-50" dirty="0">
                <a:latin typeface="Cambria" panose="02040503050406030204"/>
                <a:cs typeface="Cambria" panose="02040503050406030204"/>
              </a:rPr>
              <a:t>e</a:t>
            </a:r>
            <a:r>
              <a:rPr sz="3200" spc="-105" dirty="0">
                <a:latin typeface="Cambria" panose="02040503050406030204"/>
                <a:cs typeface="Cambria" panose="02040503050406030204"/>
              </a:rPr>
              <a:t> </a:t>
            </a:r>
            <a:r>
              <a:rPr sz="3200" spc="-10" dirty="0">
                <a:latin typeface="Cambria" panose="02040503050406030204"/>
                <a:cs typeface="Cambria" panose="02040503050406030204"/>
              </a:rPr>
              <a:t>Guilherme </a:t>
            </a:r>
            <a:r>
              <a:rPr sz="3200" spc="-60" dirty="0">
                <a:latin typeface="Cambria" panose="02040503050406030204"/>
                <a:cs typeface="Cambria" panose="02040503050406030204"/>
              </a:rPr>
              <a:t>Docente:</a:t>
            </a:r>
            <a:r>
              <a:rPr sz="3200" spc="-90" dirty="0">
                <a:latin typeface="Cambria" panose="02040503050406030204"/>
                <a:cs typeface="Cambria" panose="02040503050406030204"/>
              </a:rPr>
              <a:t> </a:t>
            </a:r>
            <a:r>
              <a:rPr sz="3200" dirty="0">
                <a:latin typeface="Cambria" panose="02040503050406030204"/>
                <a:cs typeface="Cambria" panose="02040503050406030204"/>
              </a:rPr>
              <a:t>Prof.</a:t>
            </a:r>
            <a:r>
              <a:rPr sz="3200" spc="-85" dirty="0">
                <a:latin typeface="Cambria" panose="02040503050406030204"/>
                <a:cs typeface="Cambria" panose="02040503050406030204"/>
              </a:rPr>
              <a:t> </a:t>
            </a:r>
            <a:r>
              <a:rPr sz="3200" spc="65" dirty="0">
                <a:latin typeface="Cambria" panose="02040503050406030204"/>
                <a:cs typeface="Cambria" panose="02040503050406030204"/>
              </a:rPr>
              <a:t>MSc</a:t>
            </a:r>
            <a:r>
              <a:rPr sz="3200" spc="-85" dirty="0">
                <a:latin typeface="Cambria" panose="02040503050406030204"/>
                <a:cs typeface="Cambria" panose="02040503050406030204"/>
              </a:rPr>
              <a:t> </a:t>
            </a:r>
            <a:r>
              <a:rPr sz="3200" spc="-50" dirty="0">
                <a:latin typeface="Cambria" panose="02040503050406030204"/>
                <a:cs typeface="Cambria" panose="02040503050406030204"/>
              </a:rPr>
              <a:t>Heleno</a:t>
            </a:r>
            <a:r>
              <a:rPr sz="3200" spc="-90" dirty="0">
                <a:latin typeface="Cambria" panose="02040503050406030204"/>
                <a:cs typeface="Cambria" panose="02040503050406030204"/>
              </a:rPr>
              <a:t> </a:t>
            </a:r>
            <a:r>
              <a:rPr sz="3200" spc="-10" dirty="0">
                <a:latin typeface="Cambria" panose="02040503050406030204"/>
                <a:cs typeface="Cambria" panose="02040503050406030204"/>
              </a:rPr>
              <a:t>Cardoso</a:t>
            </a:r>
            <a:endParaRPr sz="3200">
              <a:latin typeface="Cambria" panose="02040503050406030204"/>
              <a:cs typeface="Cambria" panose="0204050305040603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0" y="190500"/>
            <a:ext cx="12625070" cy="984885"/>
          </a:xfrm>
        </p:spPr>
        <p:txBody>
          <a:bodyPr wrap="square"/>
          <a:p>
            <a:r>
              <a:rPr lang="pt-BR" altLang="en-US"/>
              <a:t>Analise financeira de investimento </a:t>
            </a:r>
            <a:endParaRPr lang="pt-BR" altLang="en-US"/>
          </a:p>
        </p:txBody>
      </p:sp>
      <p:graphicFrame>
        <p:nvGraphicFramePr>
          <p:cNvPr id="5" name="Gráfico 4"/>
          <p:cNvGraphicFramePr/>
          <p:nvPr/>
        </p:nvGraphicFramePr>
        <p:xfrm>
          <a:off x="1066800" y="2324100"/>
          <a:ext cx="8251825" cy="7586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6" name="Caixa de Texto 5"/>
          <p:cNvSpPr txBox="1"/>
          <p:nvPr/>
        </p:nvSpPr>
        <p:spPr>
          <a:xfrm>
            <a:off x="10134600" y="2705100"/>
            <a:ext cx="6827520" cy="1984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pt-BR" altLang="en-US" sz="2800">
                <a:latin typeface="Garamond" panose="02020404030301010803" charset="0"/>
                <a:cs typeface="Garamond" panose="02020404030301010803" charset="0"/>
              </a:rPr>
              <a:t>Com a analise inicial de custo verificamos que o valor de investimento para uma aquisição de um novo servidor coloca os custos em em comapração com o de um upgraud acima de 100%</a:t>
            </a:r>
            <a:endParaRPr lang="pt-BR" altLang="en-US" sz="2800">
              <a:latin typeface="Garamond" panose="02020404030301010803" charset="0"/>
              <a:cs typeface="Garamond" panose="02020404030301010803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3048000" y="190500"/>
            <a:ext cx="12625070" cy="984885"/>
          </a:xfrm>
        </p:spPr>
        <p:txBody>
          <a:bodyPr wrap="square"/>
          <a:p>
            <a:r>
              <a:rPr lang="pt-BR" altLang="en-US"/>
              <a:t>Analise financeira de investimento </a:t>
            </a:r>
            <a:endParaRPr lang="pt-BR" altLang="en-US"/>
          </a:p>
        </p:txBody>
      </p:sp>
      <p:graphicFrame>
        <p:nvGraphicFramePr>
          <p:cNvPr id="6" name="Gráfico 5"/>
          <p:cNvGraphicFramePr/>
          <p:nvPr/>
        </p:nvGraphicFramePr>
        <p:xfrm>
          <a:off x="762000" y="2348230"/>
          <a:ext cx="8495665" cy="5235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" name="Caixa de Texto 6"/>
          <p:cNvSpPr txBox="1"/>
          <p:nvPr/>
        </p:nvSpPr>
        <p:spPr>
          <a:xfrm>
            <a:off x="11353800" y="2552700"/>
            <a:ext cx="6827520" cy="1984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pt-BR" altLang="en-US" sz="3200">
                <a:latin typeface="Garamond" panose="02020404030301010803" charset="0"/>
                <a:cs typeface="Garamond" panose="02020404030301010803" charset="0"/>
              </a:rPr>
              <a:t>As empresas tendem a analise seus investimentos de ativos de forma visando custo ao longo de tempo por isso em uma analise de tempo e retorno verificamos que a opção de aquisição de um novo servidor encontra-se mais viavel pois possue uma previsão de 6 anos de uso para uma nova recomendação de troca ou melhoria, onde a opção de melhoria apresenta uma necessidade em dois anos o que comparando os preços não justicaria </a:t>
            </a:r>
            <a:endParaRPr lang="pt-BR" altLang="en-US" sz="3200">
              <a:latin typeface="Garamond" panose="02020404030301010803" charset="0"/>
              <a:cs typeface="Garamond" panose="02020404030301010803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61500" y="2956886"/>
            <a:ext cx="4562474" cy="501967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926179" y="299075"/>
            <a:ext cx="429259" cy="1038225"/>
          </a:xfrm>
          <a:custGeom>
            <a:avLst/>
            <a:gdLst/>
            <a:ahLst/>
            <a:cxnLst/>
            <a:rect l="l" t="t" r="r" b="b"/>
            <a:pathLst>
              <a:path w="429259" h="1038225">
                <a:moveTo>
                  <a:pt x="204078" y="534561"/>
                </a:moveTo>
                <a:lnTo>
                  <a:pt x="117892" y="534561"/>
                </a:lnTo>
                <a:lnTo>
                  <a:pt x="207792" y="290363"/>
                </a:lnTo>
                <a:lnTo>
                  <a:pt x="279536" y="290363"/>
                </a:lnTo>
                <a:lnTo>
                  <a:pt x="292788" y="256774"/>
                </a:lnTo>
                <a:lnTo>
                  <a:pt x="313640" y="205219"/>
                </a:lnTo>
                <a:lnTo>
                  <a:pt x="334767" y="153770"/>
                </a:lnTo>
                <a:lnTo>
                  <a:pt x="356155" y="102420"/>
                </a:lnTo>
                <a:lnTo>
                  <a:pt x="377790" y="51165"/>
                </a:lnTo>
                <a:lnTo>
                  <a:pt x="399659" y="0"/>
                </a:lnTo>
                <a:lnTo>
                  <a:pt x="381561" y="52606"/>
                </a:lnTo>
                <a:lnTo>
                  <a:pt x="363231" y="105123"/>
                </a:lnTo>
                <a:lnTo>
                  <a:pt x="344653" y="157546"/>
                </a:lnTo>
                <a:lnTo>
                  <a:pt x="325814" y="209869"/>
                </a:lnTo>
                <a:lnTo>
                  <a:pt x="306701" y="262087"/>
                </a:lnTo>
                <a:lnTo>
                  <a:pt x="208903" y="522327"/>
                </a:lnTo>
                <a:lnTo>
                  <a:pt x="204078" y="534561"/>
                </a:lnTo>
                <a:close/>
              </a:path>
              <a:path w="429259" h="1038225">
                <a:moveTo>
                  <a:pt x="0" y="1037723"/>
                </a:moveTo>
                <a:lnTo>
                  <a:pt x="18083" y="985110"/>
                </a:lnTo>
                <a:lnTo>
                  <a:pt x="36407" y="932589"/>
                </a:lnTo>
                <a:lnTo>
                  <a:pt x="54981" y="880165"/>
                </a:lnTo>
                <a:lnTo>
                  <a:pt x="73818" y="827841"/>
                </a:lnTo>
                <a:lnTo>
                  <a:pt x="92927" y="775621"/>
                </a:lnTo>
                <a:lnTo>
                  <a:pt x="138961" y="653171"/>
                </a:lnTo>
                <a:lnTo>
                  <a:pt x="51732" y="653171"/>
                </a:lnTo>
                <a:lnTo>
                  <a:pt x="29161" y="290363"/>
                </a:lnTo>
                <a:lnTo>
                  <a:pt x="107773" y="290363"/>
                </a:lnTo>
                <a:lnTo>
                  <a:pt x="117892" y="534561"/>
                </a:lnTo>
                <a:lnTo>
                  <a:pt x="204078" y="534561"/>
                </a:lnTo>
                <a:lnTo>
                  <a:pt x="106901" y="780961"/>
                </a:lnTo>
                <a:lnTo>
                  <a:pt x="86046" y="832513"/>
                </a:lnTo>
                <a:lnTo>
                  <a:pt x="64917" y="883961"/>
                </a:lnTo>
                <a:lnTo>
                  <a:pt x="43526" y="935310"/>
                </a:lnTo>
                <a:lnTo>
                  <a:pt x="21883" y="986562"/>
                </a:lnTo>
                <a:lnTo>
                  <a:pt x="0" y="1037723"/>
                </a:lnTo>
                <a:close/>
              </a:path>
              <a:path w="429259" h="1038225">
                <a:moveTo>
                  <a:pt x="394939" y="702787"/>
                </a:moveTo>
                <a:lnTo>
                  <a:pt x="293021" y="702787"/>
                </a:lnTo>
                <a:lnTo>
                  <a:pt x="308679" y="700213"/>
                </a:lnTo>
                <a:lnTo>
                  <a:pt x="321382" y="692951"/>
                </a:lnTo>
                <a:lnTo>
                  <a:pt x="330510" y="681692"/>
                </a:lnTo>
                <a:lnTo>
                  <a:pt x="335442" y="667127"/>
                </a:lnTo>
                <a:lnTo>
                  <a:pt x="328138" y="640803"/>
                </a:lnTo>
                <a:lnTo>
                  <a:pt x="302321" y="623335"/>
                </a:lnTo>
                <a:lnTo>
                  <a:pt x="268249" y="607207"/>
                </a:lnTo>
                <a:lnTo>
                  <a:pt x="236174" y="584901"/>
                </a:lnTo>
                <a:lnTo>
                  <a:pt x="216355" y="548902"/>
                </a:lnTo>
                <a:lnTo>
                  <a:pt x="263443" y="427581"/>
                </a:lnTo>
                <a:lnTo>
                  <a:pt x="317022" y="406867"/>
                </a:lnTo>
                <a:lnTo>
                  <a:pt x="337777" y="405486"/>
                </a:lnTo>
                <a:lnTo>
                  <a:pt x="380580" y="412433"/>
                </a:lnTo>
                <a:lnTo>
                  <a:pt x="411088" y="431989"/>
                </a:lnTo>
                <a:lnTo>
                  <a:pt x="427804" y="462229"/>
                </a:lnTo>
                <a:lnTo>
                  <a:pt x="428139" y="471379"/>
                </a:lnTo>
                <a:lnTo>
                  <a:pt x="328048" y="471379"/>
                </a:lnTo>
                <a:lnTo>
                  <a:pt x="313422" y="473505"/>
                </a:lnTo>
                <a:lnTo>
                  <a:pt x="301534" y="479665"/>
                </a:lnTo>
                <a:lnTo>
                  <a:pt x="293076" y="489532"/>
                </a:lnTo>
                <a:lnTo>
                  <a:pt x="288868" y="502390"/>
                </a:lnTo>
                <a:lnTo>
                  <a:pt x="288741" y="502778"/>
                </a:lnTo>
                <a:lnTo>
                  <a:pt x="293112" y="524743"/>
                </a:lnTo>
                <a:lnTo>
                  <a:pt x="311372" y="539718"/>
                </a:lnTo>
                <a:lnTo>
                  <a:pt x="337726" y="552055"/>
                </a:lnTo>
                <a:lnTo>
                  <a:pt x="366381" y="566107"/>
                </a:lnTo>
                <a:lnTo>
                  <a:pt x="391543" y="586228"/>
                </a:lnTo>
                <a:lnTo>
                  <a:pt x="407420" y="616770"/>
                </a:lnTo>
                <a:lnTo>
                  <a:pt x="408218" y="662088"/>
                </a:lnTo>
                <a:lnTo>
                  <a:pt x="394939" y="702787"/>
                </a:lnTo>
                <a:close/>
              </a:path>
              <a:path w="429259" h="1038225">
                <a:moveTo>
                  <a:pt x="426897" y="514406"/>
                </a:moveTo>
                <a:lnTo>
                  <a:pt x="356457" y="514406"/>
                </a:lnTo>
                <a:lnTo>
                  <a:pt x="358716" y="502778"/>
                </a:lnTo>
                <a:lnTo>
                  <a:pt x="358728" y="501226"/>
                </a:lnTo>
                <a:lnTo>
                  <a:pt x="358092" y="489532"/>
                </a:lnTo>
                <a:lnTo>
                  <a:pt x="352162" y="479665"/>
                </a:lnTo>
                <a:lnTo>
                  <a:pt x="342020" y="473505"/>
                </a:lnTo>
                <a:lnTo>
                  <a:pt x="341787" y="473505"/>
                </a:lnTo>
                <a:lnTo>
                  <a:pt x="328048" y="471379"/>
                </a:lnTo>
                <a:lnTo>
                  <a:pt x="428139" y="471379"/>
                </a:lnTo>
                <a:lnTo>
                  <a:pt x="429232" y="501226"/>
                </a:lnTo>
                <a:lnTo>
                  <a:pt x="426897" y="514406"/>
                </a:lnTo>
                <a:close/>
              </a:path>
              <a:path w="429259" h="1038225">
                <a:moveTo>
                  <a:pt x="283681" y="768294"/>
                </a:moveTo>
                <a:lnTo>
                  <a:pt x="239345" y="761026"/>
                </a:lnTo>
                <a:lnTo>
                  <a:pt x="207451" y="740386"/>
                </a:lnTo>
                <a:lnTo>
                  <a:pt x="189932" y="708117"/>
                </a:lnTo>
                <a:lnTo>
                  <a:pt x="188756" y="667127"/>
                </a:lnTo>
                <a:lnTo>
                  <a:pt x="188722" y="665963"/>
                </a:lnTo>
                <a:lnTo>
                  <a:pt x="190611" y="653171"/>
                </a:lnTo>
                <a:lnTo>
                  <a:pt x="190668" y="652785"/>
                </a:lnTo>
                <a:lnTo>
                  <a:pt x="262277" y="652785"/>
                </a:lnTo>
                <a:lnTo>
                  <a:pt x="260332" y="667127"/>
                </a:lnTo>
                <a:lnTo>
                  <a:pt x="260732" y="681692"/>
                </a:lnTo>
                <a:lnTo>
                  <a:pt x="266752" y="692951"/>
                </a:lnTo>
                <a:lnTo>
                  <a:pt x="277734" y="700213"/>
                </a:lnTo>
                <a:lnTo>
                  <a:pt x="293021" y="702787"/>
                </a:lnTo>
                <a:lnTo>
                  <a:pt x="394939" y="702787"/>
                </a:lnTo>
                <a:lnTo>
                  <a:pt x="393520" y="707136"/>
                </a:lnTo>
                <a:lnTo>
                  <a:pt x="366605" y="740386"/>
                </a:lnTo>
                <a:lnTo>
                  <a:pt x="329245" y="761184"/>
                </a:lnTo>
                <a:lnTo>
                  <a:pt x="283681" y="7682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5895794" y="478621"/>
            <a:ext cx="2538095" cy="704850"/>
            <a:chOff x="5895794" y="478621"/>
            <a:chExt cx="2538095" cy="704850"/>
          </a:xfrm>
        </p:grpSpPr>
        <p:sp>
          <p:nvSpPr>
            <p:cNvPr id="5" name="object 5"/>
            <p:cNvSpPr/>
            <p:nvPr/>
          </p:nvSpPr>
          <p:spPr>
            <a:xfrm>
              <a:off x="5907673" y="495655"/>
              <a:ext cx="2519045" cy="680720"/>
            </a:xfrm>
            <a:custGeom>
              <a:avLst/>
              <a:gdLst/>
              <a:ahLst/>
              <a:cxnLst/>
              <a:rect l="l" t="t" r="r" b="b"/>
              <a:pathLst>
                <a:path w="2519045" h="680719">
                  <a:moveTo>
                    <a:pt x="2460054" y="680431"/>
                  </a:moveTo>
                  <a:lnTo>
                    <a:pt x="101712" y="680431"/>
                  </a:lnTo>
                  <a:lnTo>
                    <a:pt x="90162" y="679276"/>
                  </a:lnTo>
                  <a:lnTo>
                    <a:pt x="45915" y="649372"/>
                  </a:lnTo>
                  <a:lnTo>
                    <a:pt x="7819" y="607820"/>
                  </a:lnTo>
                  <a:lnTo>
                    <a:pt x="0" y="591548"/>
                  </a:lnTo>
                  <a:lnTo>
                    <a:pt x="1197" y="551598"/>
                  </a:lnTo>
                  <a:lnTo>
                    <a:pt x="4448" y="505666"/>
                  </a:lnTo>
                  <a:lnTo>
                    <a:pt x="9239" y="455246"/>
                  </a:lnTo>
                  <a:lnTo>
                    <a:pt x="15056" y="401834"/>
                  </a:lnTo>
                  <a:lnTo>
                    <a:pt x="27718" y="292020"/>
                  </a:lnTo>
                  <a:lnTo>
                    <a:pt x="33535" y="238609"/>
                  </a:lnTo>
                  <a:lnTo>
                    <a:pt x="38326" y="188189"/>
                  </a:lnTo>
                  <a:lnTo>
                    <a:pt x="41577" y="142256"/>
                  </a:lnTo>
                  <a:lnTo>
                    <a:pt x="42775" y="102307"/>
                  </a:lnTo>
                  <a:lnTo>
                    <a:pt x="43911" y="90646"/>
                  </a:lnTo>
                  <a:lnTo>
                    <a:pt x="69026" y="52803"/>
                  </a:lnTo>
                  <a:lnTo>
                    <a:pt x="125579" y="42752"/>
                  </a:lnTo>
                  <a:lnTo>
                    <a:pt x="183983" y="42289"/>
                  </a:lnTo>
                  <a:lnTo>
                    <a:pt x="255516" y="41404"/>
                  </a:lnTo>
                  <a:lnTo>
                    <a:pt x="338866" y="40139"/>
                  </a:lnTo>
                  <a:lnTo>
                    <a:pt x="483176" y="37621"/>
                  </a:lnTo>
                  <a:lnTo>
                    <a:pt x="704693" y="33328"/>
                  </a:lnTo>
                  <a:lnTo>
                    <a:pt x="1956710" y="7220"/>
                  </a:lnTo>
                  <a:lnTo>
                    <a:pt x="2162471" y="3434"/>
                  </a:lnTo>
                  <a:lnTo>
                    <a:pt x="2291518" y="1407"/>
                  </a:lnTo>
                  <a:lnTo>
                    <a:pt x="2363051" y="522"/>
                  </a:lnTo>
                  <a:lnTo>
                    <a:pt x="2421454" y="59"/>
                  </a:lnTo>
                  <a:lnTo>
                    <a:pt x="2445322" y="0"/>
                  </a:lnTo>
                  <a:lnTo>
                    <a:pt x="2459171" y="7844"/>
                  </a:lnTo>
                  <a:lnTo>
                    <a:pt x="2475205" y="25936"/>
                  </a:lnTo>
                  <a:lnTo>
                    <a:pt x="2490437" y="46113"/>
                  </a:lnTo>
                  <a:lnTo>
                    <a:pt x="2509167" y="69285"/>
                  </a:lnTo>
                  <a:lnTo>
                    <a:pt x="2514535" y="79534"/>
                  </a:lnTo>
                  <a:lnTo>
                    <a:pt x="2517854" y="90646"/>
                  </a:lnTo>
                  <a:lnTo>
                    <a:pt x="2518990" y="102307"/>
                  </a:lnTo>
                  <a:lnTo>
                    <a:pt x="2518990" y="620936"/>
                  </a:lnTo>
                  <a:lnTo>
                    <a:pt x="2501882" y="663028"/>
                  </a:lnTo>
                  <a:lnTo>
                    <a:pt x="2471603" y="679276"/>
                  </a:lnTo>
                  <a:lnTo>
                    <a:pt x="2460054" y="680431"/>
                  </a:lnTo>
                  <a:close/>
                </a:path>
              </a:pathLst>
            </a:custGeom>
            <a:solidFill>
              <a:srgbClr val="DFB9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900543" y="488655"/>
              <a:ext cx="2533650" cy="694690"/>
            </a:xfrm>
            <a:custGeom>
              <a:avLst/>
              <a:gdLst/>
              <a:ahLst/>
              <a:cxnLst/>
              <a:rect l="l" t="t" r="r" b="b"/>
              <a:pathLst>
                <a:path w="2533650" h="694690">
                  <a:moveTo>
                    <a:pt x="2467183" y="694430"/>
                  </a:moveTo>
                  <a:lnTo>
                    <a:pt x="108841" y="694430"/>
                  </a:lnTo>
                  <a:lnTo>
                    <a:pt x="95881" y="693141"/>
                  </a:lnTo>
                  <a:lnTo>
                    <a:pt x="62259" y="674966"/>
                  </a:lnTo>
                  <a:lnTo>
                    <a:pt x="25800" y="638237"/>
                  </a:lnTo>
                  <a:lnTo>
                    <a:pt x="868" y="603422"/>
                  </a:lnTo>
                  <a:lnTo>
                    <a:pt x="0" y="598547"/>
                  </a:lnTo>
                  <a:lnTo>
                    <a:pt x="1197" y="558597"/>
                  </a:lnTo>
                  <a:lnTo>
                    <a:pt x="4448" y="512665"/>
                  </a:lnTo>
                  <a:lnTo>
                    <a:pt x="9239" y="462245"/>
                  </a:lnTo>
                  <a:lnTo>
                    <a:pt x="15056" y="408834"/>
                  </a:lnTo>
                  <a:lnTo>
                    <a:pt x="27718" y="299019"/>
                  </a:lnTo>
                  <a:lnTo>
                    <a:pt x="33535" y="245608"/>
                  </a:lnTo>
                  <a:lnTo>
                    <a:pt x="38326" y="195188"/>
                  </a:lnTo>
                  <a:lnTo>
                    <a:pt x="41577" y="149255"/>
                  </a:lnTo>
                  <a:lnTo>
                    <a:pt x="42775" y="109306"/>
                  </a:lnTo>
                  <a:lnTo>
                    <a:pt x="44082" y="96267"/>
                  </a:lnTo>
                  <a:lnTo>
                    <a:pt x="62259" y="62275"/>
                  </a:lnTo>
                  <a:lnTo>
                    <a:pt x="95881" y="44100"/>
                  </a:lnTo>
                  <a:lnTo>
                    <a:pt x="194431" y="42258"/>
                  </a:lnTo>
                  <a:lnTo>
                    <a:pt x="193795" y="42258"/>
                  </a:lnTo>
                  <a:lnTo>
                    <a:pt x="2437926" y="0"/>
                  </a:lnTo>
                  <a:lnTo>
                    <a:pt x="2455301" y="0"/>
                  </a:lnTo>
                  <a:lnTo>
                    <a:pt x="2458629" y="911"/>
                  </a:lnTo>
                  <a:lnTo>
                    <a:pt x="2461957" y="2876"/>
                  </a:lnTo>
                  <a:lnTo>
                    <a:pt x="2465758" y="5034"/>
                  </a:lnTo>
                  <a:lnTo>
                    <a:pt x="2470037" y="8533"/>
                  </a:lnTo>
                  <a:lnTo>
                    <a:pt x="2474312" y="12991"/>
                  </a:lnTo>
                  <a:lnTo>
                    <a:pt x="2475148" y="13951"/>
                  </a:lnTo>
                  <a:lnTo>
                    <a:pt x="2437926" y="13951"/>
                  </a:lnTo>
                  <a:lnTo>
                    <a:pt x="2340004" y="14813"/>
                  </a:lnTo>
                  <a:lnTo>
                    <a:pt x="191112" y="56287"/>
                  </a:lnTo>
                  <a:lnTo>
                    <a:pt x="109442" y="56750"/>
                  </a:lnTo>
                  <a:lnTo>
                    <a:pt x="98644" y="57825"/>
                  </a:lnTo>
                  <a:lnTo>
                    <a:pt x="65655" y="80161"/>
                  </a:lnTo>
                  <a:lnTo>
                    <a:pt x="55836" y="149255"/>
                  </a:lnTo>
                  <a:lnTo>
                    <a:pt x="52585" y="195188"/>
                  </a:lnTo>
                  <a:lnTo>
                    <a:pt x="47794" y="245608"/>
                  </a:lnTo>
                  <a:lnTo>
                    <a:pt x="41976" y="299019"/>
                  </a:lnTo>
                  <a:lnTo>
                    <a:pt x="29315" y="408834"/>
                  </a:lnTo>
                  <a:lnTo>
                    <a:pt x="23497" y="462245"/>
                  </a:lnTo>
                  <a:lnTo>
                    <a:pt x="18707" y="512665"/>
                  </a:lnTo>
                  <a:lnTo>
                    <a:pt x="15456" y="558597"/>
                  </a:lnTo>
                  <a:lnTo>
                    <a:pt x="14258" y="598547"/>
                  </a:lnTo>
                  <a:lnTo>
                    <a:pt x="14258" y="599649"/>
                  </a:lnTo>
                  <a:lnTo>
                    <a:pt x="14731" y="600848"/>
                  </a:lnTo>
                  <a:lnTo>
                    <a:pt x="15209" y="602334"/>
                  </a:lnTo>
                  <a:lnTo>
                    <a:pt x="50616" y="644025"/>
                  </a:lnTo>
                  <a:lnTo>
                    <a:pt x="80033" y="671633"/>
                  </a:lnTo>
                  <a:lnTo>
                    <a:pt x="108841" y="680431"/>
                  </a:lnTo>
                  <a:lnTo>
                    <a:pt x="2507166" y="680431"/>
                  </a:lnTo>
                  <a:lnTo>
                    <a:pt x="2503744" y="683265"/>
                  </a:lnTo>
                  <a:lnTo>
                    <a:pt x="2492433" y="689372"/>
                  </a:lnTo>
                  <a:lnTo>
                    <a:pt x="2480142" y="693141"/>
                  </a:lnTo>
                  <a:lnTo>
                    <a:pt x="2467183" y="694430"/>
                  </a:lnTo>
                  <a:close/>
                </a:path>
                <a:path w="2533650" h="694690">
                  <a:moveTo>
                    <a:pt x="2507166" y="680431"/>
                  </a:moveTo>
                  <a:lnTo>
                    <a:pt x="2467183" y="680431"/>
                  </a:lnTo>
                  <a:lnTo>
                    <a:pt x="2477380" y="679416"/>
                  </a:lnTo>
                  <a:lnTo>
                    <a:pt x="2487086" y="676446"/>
                  </a:lnTo>
                  <a:lnTo>
                    <a:pt x="2515129" y="648041"/>
                  </a:lnTo>
                  <a:lnTo>
                    <a:pt x="2518990" y="627935"/>
                  </a:lnTo>
                  <a:lnTo>
                    <a:pt x="2518990" y="109306"/>
                  </a:lnTo>
                  <a:lnTo>
                    <a:pt x="2518018" y="99004"/>
                  </a:lnTo>
                  <a:lnTo>
                    <a:pt x="2515129" y="89200"/>
                  </a:lnTo>
                  <a:lnTo>
                    <a:pt x="2510369" y="80161"/>
                  </a:lnTo>
                  <a:lnTo>
                    <a:pt x="2496481" y="63297"/>
                  </a:lnTo>
                  <a:lnTo>
                    <a:pt x="2486730" y="50254"/>
                  </a:lnTo>
                  <a:lnTo>
                    <a:pt x="2475642" y="35827"/>
                  </a:lnTo>
                  <a:lnTo>
                    <a:pt x="2464333" y="22820"/>
                  </a:lnTo>
                  <a:lnTo>
                    <a:pt x="2461483" y="19943"/>
                  </a:lnTo>
                  <a:lnTo>
                    <a:pt x="2459819" y="18231"/>
                  </a:lnTo>
                  <a:lnTo>
                    <a:pt x="2458920" y="17389"/>
                  </a:lnTo>
                  <a:lnTo>
                    <a:pt x="2456252" y="15820"/>
                  </a:lnTo>
                  <a:lnTo>
                    <a:pt x="2454827" y="14813"/>
                  </a:lnTo>
                  <a:lnTo>
                    <a:pt x="2453402" y="13951"/>
                  </a:lnTo>
                  <a:lnTo>
                    <a:pt x="2475148" y="13951"/>
                  </a:lnTo>
                  <a:lnTo>
                    <a:pt x="2485624" y="25971"/>
                  </a:lnTo>
                  <a:lnTo>
                    <a:pt x="2496711" y="40384"/>
                  </a:lnTo>
                  <a:lnTo>
                    <a:pt x="2506425" y="53372"/>
                  </a:lnTo>
                  <a:lnTo>
                    <a:pt x="2513764" y="62275"/>
                  </a:lnTo>
                  <a:lnTo>
                    <a:pt x="2522021" y="72401"/>
                  </a:lnTo>
                  <a:lnTo>
                    <a:pt x="2528140" y="83849"/>
                  </a:lnTo>
                  <a:lnTo>
                    <a:pt x="2531942" y="96267"/>
                  </a:lnTo>
                  <a:lnTo>
                    <a:pt x="2533249" y="109306"/>
                  </a:lnTo>
                  <a:lnTo>
                    <a:pt x="2533249" y="627935"/>
                  </a:lnTo>
                  <a:lnTo>
                    <a:pt x="2531942" y="640974"/>
                  </a:lnTo>
                  <a:lnTo>
                    <a:pt x="2528140" y="653392"/>
                  </a:lnTo>
                  <a:lnTo>
                    <a:pt x="2522021" y="664840"/>
                  </a:lnTo>
                  <a:lnTo>
                    <a:pt x="2513764" y="674966"/>
                  </a:lnTo>
                  <a:lnTo>
                    <a:pt x="2507166" y="680431"/>
                  </a:lnTo>
                  <a:close/>
                </a:path>
              </a:pathLst>
            </a:custGeom>
            <a:solidFill>
              <a:srgbClr val="613C3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902925" y="485620"/>
              <a:ext cx="2476500" cy="638175"/>
            </a:xfrm>
            <a:custGeom>
              <a:avLst/>
              <a:gdLst/>
              <a:ahLst/>
              <a:cxnLst/>
              <a:rect l="l" t="t" r="r" b="b"/>
              <a:pathLst>
                <a:path w="2476500" h="638175">
                  <a:moveTo>
                    <a:pt x="2417278" y="637619"/>
                  </a:moveTo>
                  <a:lnTo>
                    <a:pt x="58936" y="637619"/>
                  </a:lnTo>
                  <a:lnTo>
                    <a:pt x="47387" y="636464"/>
                  </a:lnTo>
                  <a:lnTo>
                    <a:pt x="9823" y="611145"/>
                  </a:lnTo>
                  <a:lnTo>
                    <a:pt x="0" y="578124"/>
                  </a:lnTo>
                  <a:lnTo>
                    <a:pt x="0" y="59495"/>
                  </a:lnTo>
                  <a:lnTo>
                    <a:pt x="17108" y="17402"/>
                  </a:lnTo>
                  <a:lnTo>
                    <a:pt x="58936" y="0"/>
                  </a:lnTo>
                  <a:lnTo>
                    <a:pt x="2417278" y="0"/>
                  </a:lnTo>
                  <a:lnTo>
                    <a:pt x="2459107" y="17402"/>
                  </a:lnTo>
                  <a:lnTo>
                    <a:pt x="2476215" y="59495"/>
                  </a:lnTo>
                  <a:lnTo>
                    <a:pt x="2476215" y="578124"/>
                  </a:lnTo>
                  <a:lnTo>
                    <a:pt x="2459107" y="620217"/>
                  </a:lnTo>
                  <a:lnTo>
                    <a:pt x="2417278" y="637619"/>
                  </a:lnTo>
                  <a:close/>
                </a:path>
              </a:pathLst>
            </a:custGeom>
            <a:solidFill>
              <a:srgbClr val="F5F1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895794" y="478621"/>
              <a:ext cx="2490470" cy="652145"/>
            </a:xfrm>
            <a:custGeom>
              <a:avLst/>
              <a:gdLst/>
              <a:ahLst/>
              <a:cxnLst/>
              <a:rect l="l" t="t" r="r" b="b"/>
              <a:pathLst>
                <a:path w="2490470" h="652144">
                  <a:moveTo>
                    <a:pt x="2424407" y="651618"/>
                  </a:moveTo>
                  <a:lnTo>
                    <a:pt x="66065" y="651618"/>
                  </a:lnTo>
                  <a:lnTo>
                    <a:pt x="53106" y="650329"/>
                  </a:lnTo>
                  <a:lnTo>
                    <a:pt x="19484" y="632154"/>
                  </a:lnTo>
                  <a:lnTo>
                    <a:pt x="1306" y="598162"/>
                  </a:lnTo>
                  <a:lnTo>
                    <a:pt x="0" y="585123"/>
                  </a:lnTo>
                  <a:lnTo>
                    <a:pt x="0" y="66494"/>
                  </a:lnTo>
                  <a:lnTo>
                    <a:pt x="11227" y="29589"/>
                  </a:lnTo>
                  <a:lnTo>
                    <a:pt x="40815" y="5057"/>
                  </a:lnTo>
                  <a:lnTo>
                    <a:pt x="66065" y="0"/>
                  </a:lnTo>
                  <a:lnTo>
                    <a:pt x="2424407" y="0"/>
                  </a:lnTo>
                  <a:lnTo>
                    <a:pt x="2437367" y="1288"/>
                  </a:lnTo>
                  <a:lnTo>
                    <a:pt x="2449658" y="5057"/>
                  </a:lnTo>
                  <a:lnTo>
                    <a:pt x="2460969" y="11164"/>
                  </a:lnTo>
                  <a:lnTo>
                    <a:pt x="2464391" y="13998"/>
                  </a:lnTo>
                  <a:lnTo>
                    <a:pt x="66065" y="13998"/>
                  </a:lnTo>
                  <a:lnTo>
                    <a:pt x="55868" y="15013"/>
                  </a:lnTo>
                  <a:lnTo>
                    <a:pt x="22879" y="37349"/>
                  </a:lnTo>
                  <a:lnTo>
                    <a:pt x="14258" y="66494"/>
                  </a:lnTo>
                  <a:lnTo>
                    <a:pt x="14258" y="585123"/>
                  </a:lnTo>
                  <a:lnTo>
                    <a:pt x="29468" y="622278"/>
                  </a:lnTo>
                  <a:lnTo>
                    <a:pt x="66065" y="637619"/>
                  </a:lnTo>
                  <a:lnTo>
                    <a:pt x="2464391" y="637619"/>
                  </a:lnTo>
                  <a:lnTo>
                    <a:pt x="2460969" y="640454"/>
                  </a:lnTo>
                  <a:lnTo>
                    <a:pt x="2449658" y="646560"/>
                  </a:lnTo>
                  <a:lnTo>
                    <a:pt x="2437367" y="650329"/>
                  </a:lnTo>
                  <a:lnTo>
                    <a:pt x="2424407" y="651618"/>
                  </a:lnTo>
                  <a:close/>
                </a:path>
                <a:path w="2490470" h="652144">
                  <a:moveTo>
                    <a:pt x="2464391" y="637619"/>
                  </a:moveTo>
                  <a:lnTo>
                    <a:pt x="2424407" y="637619"/>
                  </a:lnTo>
                  <a:lnTo>
                    <a:pt x="2434605" y="636604"/>
                  </a:lnTo>
                  <a:lnTo>
                    <a:pt x="2444311" y="633634"/>
                  </a:lnTo>
                  <a:lnTo>
                    <a:pt x="2472354" y="605229"/>
                  </a:lnTo>
                  <a:lnTo>
                    <a:pt x="2476215" y="585123"/>
                  </a:lnTo>
                  <a:lnTo>
                    <a:pt x="2476215" y="66494"/>
                  </a:lnTo>
                  <a:lnTo>
                    <a:pt x="2461005" y="29340"/>
                  </a:lnTo>
                  <a:lnTo>
                    <a:pt x="2424407" y="13998"/>
                  </a:lnTo>
                  <a:lnTo>
                    <a:pt x="2464391" y="13998"/>
                  </a:lnTo>
                  <a:lnTo>
                    <a:pt x="2489166" y="53455"/>
                  </a:lnTo>
                  <a:lnTo>
                    <a:pt x="2490473" y="66494"/>
                  </a:lnTo>
                  <a:lnTo>
                    <a:pt x="2490473" y="585123"/>
                  </a:lnTo>
                  <a:lnTo>
                    <a:pt x="2489166" y="598162"/>
                  </a:lnTo>
                  <a:lnTo>
                    <a:pt x="2485364" y="610580"/>
                  </a:lnTo>
                  <a:lnTo>
                    <a:pt x="2479246" y="622028"/>
                  </a:lnTo>
                  <a:lnTo>
                    <a:pt x="2470989" y="632154"/>
                  </a:lnTo>
                  <a:lnTo>
                    <a:pt x="2464391" y="637619"/>
                  </a:lnTo>
                  <a:close/>
                </a:path>
              </a:pathLst>
            </a:custGeom>
            <a:solidFill>
              <a:srgbClr val="613C3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200241" y="564598"/>
            <a:ext cx="1931670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00" b="1" spc="135" dirty="0">
                <a:latin typeface="Trebuchet MS" panose="020B0603020202020204"/>
                <a:cs typeface="Trebuchet MS" panose="020B0603020202020204"/>
              </a:rPr>
              <a:t>On-</a:t>
            </a:r>
            <a:r>
              <a:rPr sz="2700" b="1" spc="-10" dirty="0">
                <a:latin typeface="Trebuchet MS" panose="020B0603020202020204"/>
                <a:cs typeface="Trebuchet MS" panose="020B0603020202020204"/>
              </a:rPr>
              <a:t>premise</a:t>
            </a:r>
            <a:endParaRPr sz="27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850047" y="478621"/>
            <a:ext cx="2538095" cy="704850"/>
            <a:chOff x="9850047" y="478621"/>
            <a:chExt cx="2538095" cy="704850"/>
          </a:xfrm>
        </p:grpSpPr>
        <p:sp>
          <p:nvSpPr>
            <p:cNvPr id="11" name="object 11"/>
            <p:cNvSpPr/>
            <p:nvPr/>
          </p:nvSpPr>
          <p:spPr>
            <a:xfrm>
              <a:off x="9861926" y="495655"/>
              <a:ext cx="2519045" cy="680720"/>
            </a:xfrm>
            <a:custGeom>
              <a:avLst/>
              <a:gdLst/>
              <a:ahLst/>
              <a:cxnLst/>
              <a:rect l="l" t="t" r="r" b="b"/>
              <a:pathLst>
                <a:path w="2519045" h="680719">
                  <a:moveTo>
                    <a:pt x="2460054" y="680431"/>
                  </a:moveTo>
                  <a:lnTo>
                    <a:pt x="101712" y="680431"/>
                  </a:lnTo>
                  <a:lnTo>
                    <a:pt x="90162" y="679276"/>
                  </a:lnTo>
                  <a:lnTo>
                    <a:pt x="45915" y="649372"/>
                  </a:lnTo>
                  <a:lnTo>
                    <a:pt x="7819" y="607820"/>
                  </a:lnTo>
                  <a:lnTo>
                    <a:pt x="0" y="591548"/>
                  </a:lnTo>
                  <a:lnTo>
                    <a:pt x="1197" y="551598"/>
                  </a:lnTo>
                  <a:lnTo>
                    <a:pt x="4448" y="505666"/>
                  </a:lnTo>
                  <a:lnTo>
                    <a:pt x="9239" y="455246"/>
                  </a:lnTo>
                  <a:lnTo>
                    <a:pt x="15056" y="401834"/>
                  </a:lnTo>
                  <a:lnTo>
                    <a:pt x="27718" y="292020"/>
                  </a:lnTo>
                  <a:lnTo>
                    <a:pt x="33535" y="238609"/>
                  </a:lnTo>
                  <a:lnTo>
                    <a:pt x="38326" y="188189"/>
                  </a:lnTo>
                  <a:lnTo>
                    <a:pt x="41577" y="142256"/>
                  </a:lnTo>
                  <a:lnTo>
                    <a:pt x="42775" y="102307"/>
                  </a:lnTo>
                  <a:lnTo>
                    <a:pt x="43911" y="90646"/>
                  </a:lnTo>
                  <a:lnTo>
                    <a:pt x="69026" y="52803"/>
                  </a:lnTo>
                  <a:lnTo>
                    <a:pt x="125579" y="42752"/>
                  </a:lnTo>
                  <a:lnTo>
                    <a:pt x="183983" y="42289"/>
                  </a:lnTo>
                  <a:lnTo>
                    <a:pt x="255516" y="41404"/>
                  </a:lnTo>
                  <a:lnTo>
                    <a:pt x="338866" y="40139"/>
                  </a:lnTo>
                  <a:lnTo>
                    <a:pt x="483176" y="37621"/>
                  </a:lnTo>
                  <a:lnTo>
                    <a:pt x="704693" y="33328"/>
                  </a:lnTo>
                  <a:lnTo>
                    <a:pt x="1956710" y="7220"/>
                  </a:lnTo>
                  <a:lnTo>
                    <a:pt x="2162471" y="3434"/>
                  </a:lnTo>
                  <a:lnTo>
                    <a:pt x="2291518" y="1407"/>
                  </a:lnTo>
                  <a:lnTo>
                    <a:pt x="2363051" y="522"/>
                  </a:lnTo>
                  <a:lnTo>
                    <a:pt x="2421454" y="59"/>
                  </a:lnTo>
                  <a:lnTo>
                    <a:pt x="2445322" y="0"/>
                  </a:lnTo>
                  <a:lnTo>
                    <a:pt x="2459171" y="7844"/>
                  </a:lnTo>
                  <a:lnTo>
                    <a:pt x="2475205" y="25936"/>
                  </a:lnTo>
                  <a:lnTo>
                    <a:pt x="2490437" y="46113"/>
                  </a:lnTo>
                  <a:lnTo>
                    <a:pt x="2509167" y="69285"/>
                  </a:lnTo>
                  <a:lnTo>
                    <a:pt x="2514535" y="79534"/>
                  </a:lnTo>
                  <a:lnTo>
                    <a:pt x="2517854" y="90646"/>
                  </a:lnTo>
                  <a:lnTo>
                    <a:pt x="2518990" y="102307"/>
                  </a:lnTo>
                  <a:lnTo>
                    <a:pt x="2518990" y="620936"/>
                  </a:lnTo>
                  <a:lnTo>
                    <a:pt x="2501882" y="663028"/>
                  </a:lnTo>
                  <a:lnTo>
                    <a:pt x="2471603" y="679276"/>
                  </a:lnTo>
                  <a:lnTo>
                    <a:pt x="2460054" y="680431"/>
                  </a:lnTo>
                  <a:close/>
                </a:path>
              </a:pathLst>
            </a:custGeom>
            <a:solidFill>
              <a:srgbClr val="DFB9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854796" y="488655"/>
              <a:ext cx="2533650" cy="694690"/>
            </a:xfrm>
            <a:custGeom>
              <a:avLst/>
              <a:gdLst/>
              <a:ahLst/>
              <a:cxnLst/>
              <a:rect l="l" t="t" r="r" b="b"/>
              <a:pathLst>
                <a:path w="2533650" h="694690">
                  <a:moveTo>
                    <a:pt x="2467183" y="694430"/>
                  </a:moveTo>
                  <a:lnTo>
                    <a:pt x="108841" y="694430"/>
                  </a:lnTo>
                  <a:lnTo>
                    <a:pt x="95881" y="693141"/>
                  </a:lnTo>
                  <a:lnTo>
                    <a:pt x="62259" y="674966"/>
                  </a:lnTo>
                  <a:lnTo>
                    <a:pt x="25800" y="638237"/>
                  </a:lnTo>
                  <a:lnTo>
                    <a:pt x="868" y="603422"/>
                  </a:lnTo>
                  <a:lnTo>
                    <a:pt x="0" y="598547"/>
                  </a:lnTo>
                  <a:lnTo>
                    <a:pt x="1197" y="558597"/>
                  </a:lnTo>
                  <a:lnTo>
                    <a:pt x="4448" y="512665"/>
                  </a:lnTo>
                  <a:lnTo>
                    <a:pt x="9239" y="462245"/>
                  </a:lnTo>
                  <a:lnTo>
                    <a:pt x="15056" y="408834"/>
                  </a:lnTo>
                  <a:lnTo>
                    <a:pt x="27718" y="299019"/>
                  </a:lnTo>
                  <a:lnTo>
                    <a:pt x="33535" y="245608"/>
                  </a:lnTo>
                  <a:lnTo>
                    <a:pt x="38326" y="195188"/>
                  </a:lnTo>
                  <a:lnTo>
                    <a:pt x="41577" y="149255"/>
                  </a:lnTo>
                  <a:lnTo>
                    <a:pt x="42775" y="109306"/>
                  </a:lnTo>
                  <a:lnTo>
                    <a:pt x="44082" y="96267"/>
                  </a:lnTo>
                  <a:lnTo>
                    <a:pt x="62259" y="62275"/>
                  </a:lnTo>
                  <a:lnTo>
                    <a:pt x="95881" y="44100"/>
                  </a:lnTo>
                  <a:lnTo>
                    <a:pt x="194431" y="42258"/>
                  </a:lnTo>
                  <a:lnTo>
                    <a:pt x="193795" y="42258"/>
                  </a:lnTo>
                  <a:lnTo>
                    <a:pt x="2437926" y="0"/>
                  </a:lnTo>
                  <a:lnTo>
                    <a:pt x="2455301" y="0"/>
                  </a:lnTo>
                  <a:lnTo>
                    <a:pt x="2458629" y="911"/>
                  </a:lnTo>
                  <a:lnTo>
                    <a:pt x="2461957" y="2876"/>
                  </a:lnTo>
                  <a:lnTo>
                    <a:pt x="2465758" y="5034"/>
                  </a:lnTo>
                  <a:lnTo>
                    <a:pt x="2470037" y="8533"/>
                  </a:lnTo>
                  <a:lnTo>
                    <a:pt x="2474312" y="12991"/>
                  </a:lnTo>
                  <a:lnTo>
                    <a:pt x="2475148" y="13951"/>
                  </a:lnTo>
                  <a:lnTo>
                    <a:pt x="2437926" y="13951"/>
                  </a:lnTo>
                  <a:lnTo>
                    <a:pt x="2340004" y="14813"/>
                  </a:lnTo>
                  <a:lnTo>
                    <a:pt x="191112" y="56287"/>
                  </a:lnTo>
                  <a:lnTo>
                    <a:pt x="109442" y="56750"/>
                  </a:lnTo>
                  <a:lnTo>
                    <a:pt x="98644" y="57825"/>
                  </a:lnTo>
                  <a:lnTo>
                    <a:pt x="65655" y="80161"/>
                  </a:lnTo>
                  <a:lnTo>
                    <a:pt x="55836" y="149255"/>
                  </a:lnTo>
                  <a:lnTo>
                    <a:pt x="52585" y="195188"/>
                  </a:lnTo>
                  <a:lnTo>
                    <a:pt x="47794" y="245608"/>
                  </a:lnTo>
                  <a:lnTo>
                    <a:pt x="41976" y="299019"/>
                  </a:lnTo>
                  <a:lnTo>
                    <a:pt x="29315" y="408834"/>
                  </a:lnTo>
                  <a:lnTo>
                    <a:pt x="23497" y="462245"/>
                  </a:lnTo>
                  <a:lnTo>
                    <a:pt x="18707" y="512665"/>
                  </a:lnTo>
                  <a:lnTo>
                    <a:pt x="15456" y="558597"/>
                  </a:lnTo>
                  <a:lnTo>
                    <a:pt x="14258" y="598547"/>
                  </a:lnTo>
                  <a:lnTo>
                    <a:pt x="14258" y="599649"/>
                  </a:lnTo>
                  <a:lnTo>
                    <a:pt x="14731" y="600848"/>
                  </a:lnTo>
                  <a:lnTo>
                    <a:pt x="15209" y="602334"/>
                  </a:lnTo>
                  <a:lnTo>
                    <a:pt x="50616" y="644025"/>
                  </a:lnTo>
                  <a:lnTo>
                    <a:pt x="80033" y="671633"/>
                  </a:lnTo>
                  <a:lnTo>
                    <a:pt x="108841" y="680431"/>
                  </a:lnTo>
                  <a:lnTo>
                    <a:pt x="2507166" y="680431"/>
                  </a:lnTo>
                  <a:lnTo>
                    <a:pt x="2503744" y="683265"/>
                  </a:lnTo>
                  <a:lnTo>
                    <a:pt x="2492433" y="689372"/>
                  </a:lnTo>
                  <a:lnTo>
                    <a:pt x="2480142" y="693141"/>
                  </a:lnTo>
                  <a:lnTo>
                    <a:pt x="2467183" y="694430"/>
                  </a:lnTo>
                  <a:close/>
                </a:path>
                <a:path w="2533650" h="694690">
                  <a:moveTo>
                    <a:pt x="2507166" y="680431"/>
                  </a:moveTo>
                  <a:lnTo>
                    <a:pt x="2467183" y="680431"/>
                  </a:lnTo>
                  <a:lnTo>
                    <a:pt x="2477380" y="679416"/>
                  </a:lnTo>
                  <a:lnTo>
                    <a:pt x="2487086" y="676446"/>
                  </a:lnTo>
                  <a:lnTo>
                    <a:pt x="2515129" y="648041"/>
                  </a:lnTo>
                  <a:lnTo>
                    <a:pt x="2518990" y="627935"/>
                  </a:lnTo>
                  <a:lnTo>
                    <a:pt x="2518990" y="109306"/>
                  </a:lnTo>
                  <a:lnTo>
                    <a:pt x="2518018" y="99004"/>
                  </a:lnTo>
                  <a:lnTo>
                    <a:pt x="2515129" y="89200"/>
                  </a:lnTo>
                  <a:lnTo>
                    <a:pt x="2510369" y="80161"/>
                  </a:lnTo>
                  <a:lnTo>
                    <a:pt x="2496481" y="63297"/>
                  </a:lnTo>
                  <a:lnTo>
                    <a:pt x="2486730" y="50254"/>
                  </a:lnTo>
                  <a:lnTo>
                    <a:pt x="2475642" y="35827"/>
                  </a:lnTo>
                  <a:lnTo>
                    <a:pt x="2464333" y="22820"/>
                  </a:lnTo>
                  <a:lnTo>
                    <a:pt x="2461483" y="19943"/>
                  </a:lnTo>
                  <a:lnTo>
                    <a:pt x="2459819" y="18231"/>
                  </a:lnTo>
                  <a:lnTo>
                    <a:pt x="2458920" y="17389"/>
                  </a:lnTo>
                  <a:lnTo>
                    <a:pt x="2456252" y="15820"/>
                  </a:lnTo>
                  <a:lnTo>
                    <a:pt x="2454827" y="14813"/>
                  </a:lnTo>
                  <a:lnTo>
                    <a:pt x="2453402" y="13951"/>
                  </a:lnTo>
                  <a:lnTo>
                    <a:pt x="2475148" y="13951"/>
                  </a:lnTo>
                  <a:lnTo>
                    <a:pt x="2485624" y="25971"/>
                  </a:lnTo>
                  <a:lnTo>
                    <a:pt x="2496711" y="40384"/>
                  </a:lnTo>
                  <a:lnTo>
                    <a:pt x="2506425" y="53372"/>
                  </a:lnTo>
                  <a:lnTo>
                    <a:pt x="2513764" y="62275"/>
                  </a:lnTo>
                  <a:lnTo>
                    <a:pt x="2522021" y="72401"/>
                  </a:lnTo>
                  <a:lnTo>
                    <a:pt x="2528140" y="83849"/>
                  </a:lnTo>
                  <a:lnTo>
                    <a:pt x="2531942" y="96267"/>
                  </a:lnTo>
                  <a:lnTo>
                    <a:pt x="2533249" y="109306"/>
                  </a:lnTo>
                  <a:lnTo>
                    <a:pt x="2533249" y="627935"/>
                  </a:lnTo>
                  <a:lnTo>
                    <a:pt x="2531942" y="640974"/>
                  </a:lnTo>
                  <a:lnTo>
                    <a:pt x="2528140" y="653392"/>
                  </a:lnTo>
                  <a:lnTo>
                    <a:pt x="2522021" y="664840"/>
                  </a:lnTo>
                  <a:lnTo>
                    <a:pt x="2513764" y="674966"/>
                  </a:lnTo>
                  <a:lnTo>
                    <a:pt x="2507166" y="680431"/>
                  </a:lnTo>
                  <a:close/>
                </a:path>
              </a:pathLst>
            </a:custGeom>
            <a:solidFill>
              <a:srgbClr val="613C3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857178" y="485620"/>
              <a:ext cx="2476500" cy="638175"/>
            </a:xfrm>
            <a:custGeom>
              <a:avLst/>
              <a:gdLst/>
              <a:ahLst/>
              <a:cxnLst/>
              <a:rect l="l" t="t" r="r" b="b"/>
              <a:pathLst>
                <a:path w="2476500" h="638175">
                  <a:moveTo>
                    <a:pt x="2417278" y="637619"/>
                  </a:moveTo>
                  <a:lnTo>
                    <a:pt x="58936" y="637619"/>
                  </a:lnTo>
                  <a:lnTo>
                    <a:pt x="47387" y="636464"/>
                  </a:lnTo>
                  <a:lnTo>
                    <a:pt x="9823" y="611145"/>
                  </a:lnTo>
                  <a:lnTo>
                    <a:pt x="0" y="578124"/>
                  </a:lnTo>
                  <a:lnTo>
                    <a:pt x="0" y="59495"/>
                  </a:lnTo>
                  <a:lnTo>
                    <a:pt x="17108" y="17402"/>
                  </a:lnTo>
                  <a:lnTo>
                    <a:pt x="58936" y="0"/>
                  </a:lnTo>
                  <a:lnTo>
                    <a:pt x="2417278" y="0"/>
                  </a:lnTo>
                  <a:lnTo>
                    <a:pt x="2459107" y="17402"/>
                  </a:lnTo>
                  <a:lnTo>
                    <a:pt x="2476215" y="59495"/>
                  </a:lnTo>
                  <a:lnTo>
                    <a:pt x="2476215" y="578124"/>
                  </a:lnTo>
                  <a:lnTo>
                    <a:pt x="2459107" y="620217"/>
                  </a:lnTo>
                  <a:lnTo>
                    <a:pt x="2417278" y="637619"/>
                  </a:lnTo>
                  <a:close/>
                </a:path>
              </a:pathLst>
            </a:custGeom>
            <a:solidFill>
              <a:srgbClr val="F5F1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850047" y="478621"/>
              <a:ext cx="2490470" cy="652145"/>
            </a:xfrm>
            <a:custGeom>
              <a:avLst/>
              <a:gdLst/>
              <a:ahLst/>
              <a:cxnLst/>
              <a:rect l="l" t="t" r="r" b="b"/>
              <a:pathLst>
                <a:path w="2490470" h="652144">
                  <a:moveTo>
                    <a:pt x="2424407" y="651618"/>
                  </a:moveTo>
                  <a:lnTo>
                    <a:pt x="66065" y="651618"/>
                  </a:lnTo>
                  <a:lnTo>
                    <a:pt x="53106" y="650329"/>
                  </a:lnTo>
                  <a:lnTo>
                    <a:pt x="19484" y="632154"/>
                  </a:lnTo>
                  <a:lnTo>
                    <a:pt x="1306" y="598162"/>
                  </a:lnTo>
                  <a:lnTo>
                    <a:pt x="0" y="585123"/>
                  </a:lnTo>
                  <a:lnTo>
                    <a:pt x="0" y="66494"/>
                  </a:lnTo>
                  <a:lnTo>
                    <a:pt x="11227" y="29589"/>
                  </a:lnTo>
                  <a:lnTo>
                    <a:pt x="40815" y="5057"/>
                  </a:lnTo>
                  <a:lnTo>
                    <a:pt x="66065" y="0"/>
                  </a:lnTo>
                  <a:lnTo>
                    <a:pt x="2424407" y="0"/>
                  </a:lnTo>
                  <a:lnTo>
                    <a:pt x="2437367" y="1288"/>
                  </a:lnTo>
                  <a:lnTo>
                    <a:pt x="2449658" y="5057"/>
                  </a:lnTo>
                  <a:lnTo>
                    <a:pt x="2460969" y="11164"/>
                  </a:lnTo>
                  <a:lnTo>
                    <a:pt x="2464391" y="13998"/>
                  </a:lnTo>
                  <a:lnTo>
                    <a:pt x="66065" y="13998"/>
                  </a:lnTo>
                  <a:lnTo>
                    <a:pt x="55868" y="15013"/>
                  </a:lnTo>
                  <a:lnTo>
                    <a:pt x="22879" y="37349"/>
                  </a:lnTo>
                  <a:lnTo>
                    <a:pt x="14258" y="66494"/>
                  </a:lnTo>
                  <a:lnTo>
                    <a:pt x="14258" y="585123"/>
                  </a:lnTo>
                  <a:lnTo>
                    <a:pt x="29468" y="622278"/>
                  </a:lnTo>
                  <a:lnTo>
                    <a:pt x="66065" y="637619"/>
                  </a:lnTo>
                  <a:lnTo>
                    <a:pt x="2464391" y="637619"/>
                  </a:lnTo>
                  <a:lnTo>
                    <a:pt x="2460969" y="640454"/>
                  </a:lnTo>
                  <a:lnTo>
                    <a:pt x="2449658" y="646560"/>
                  </a:lnTo>
                  <a:lnTo>
                    <a:pt x="2437367" y="650329"/>
                  </a:lnTo>
                  <a:lnTo>
                    <a:pt x="2424407" y="651618"/>
                  </a:lnTo>
                  <a:close/>
                </a:path>
                <a:path w="2490470" h="652144">
                  <a:moveTo>
                    <a:pt x="2464391" y="637619"/>
                  </a:moveTo>
                  <a:lnTo>
                    <a:pt x="2424407" y="637619"/>
                  </a:lnTo>
                  <a:lnTo>
                    <a:pt x="2434605" y="636604"/>
                  </a:lnTo>
                  <a:lnTo>
                    <a:pt x="2444311" y="633634"/>
                  </a:lnTo>
                  <a:lnTo>
                    <a:pt x="2472354" y="605229"/>
                  </a:lnTo>
                  <a:lnTo>
                    <a:pt x="2476215" y="585123"/>
                  </a:lnTo>
                  <a:lnTo>
                    <a:pt x="2476215" y="66494"/>
                  </a:lnTo>
                  <a:lnTo>
                    <a:pt x="2461005" y="29340"/>
                  </a:lnTo>
                  <a:lnTo>
                    <a:pt x="2424407" y="13998"/>
                  </a:lnTo>
                  <a:lnTo>
                    <a:pt x="2464391" y="13998"/>
                  </a:lnTo>
                  <a:lnTo>
                    <a:pt x="2489166" y="53455"/>
                  </a:lnTo>
                  <a:lnTo>
                    <a:pt x="2490473" y="66494"/>
                  </a:lnTo>
                  <a:lnTo>
                    <a:pt x="2490473" y="585123"/>
                  </a:lnTo>
                  <a:lnTo>
                    <a:pt x="2489166" y="598162"/>
                  </a:lnTo>
                  <a:lnTo>
                    <a:pt x="2485364" y="610580"/>
                  </a:lnTo>
                  <a:lnTo>
                    <a:pt x="2479246" y="622028"/>
                  </a:lnTo>
                  <a:lnTo>
                    <a:pt x="2470989" y="632154"/>
                  </a:lnTo>
                  <a:lnTo>
                    <a:pt x="2464391" y="637619"/>
                  </a:lnTo>
                  <a:close/>
                </a:path>
              </a:pathLst>
            </a:custGeom>
            <a:solidFill>
              <a:srgbClr val="613C3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0630369" y="564598"/>
            <a:ext cx="979805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00" b="1" spc="50" dirty="0">
                <a:latin typeface="Trebuchet MS" panose="020B0603020202020204"/>
                <a:cs typeface="Trebuchet MS" panose="020B0603020202020204"/>
              </a:rPr>
              <a:t>Cloud</a:t>
            </a:r>
            <a:endParaRPr sz="27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885199" y="1751489"/>
            <a:ext cx="3571875" cy="875030"/>
          </a:xfrm>
          <a:prstGeom prst="rect">
            <a:avLst/>
          </a:prstGeom>
          <a:solidFill>
            <a:srgbClr val="FEFEFE"/>
          </a:solidFill>
          <a:ln w="76190">
            <a:solidFill>
              <a:srgbClr val="000000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marL="595630" marR="262255" indent="-325755">
              <a:lnSpc>
                <a:spcPct val="115000"/>
              </a:lnSpc>
              <a:spcBef>
                <a:spcPts val="530"/>
              </a:spcBef>
            </a:pPr>
            <a:r>
              <a:rPr sz="1900" b="1" spc="-10" dirty="0">
                <a:latin typeface="Trebuchet MS" panose="020B0603020202020204"/>
                <a:cs typeface="Trebuchet MS" panose="020B0603020202020204"/>
              </a:rPr>
              <a:t>Armazenamento</a:t>
            </a:r>
            <a:r>
              <a:rPr sz="1900" b="1" spc="-1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900" b="1" dirty="0">
                <a:latin typeface="Trebuchet MS" panose="020B0603020202020204"/>
                <a:cs typeface="Trebuchet MS" panose="020B0603020202020204"/>
              </a:rPr>
              <a:t>de</a:t>
            </a:r>
            <a:r>
              <a:rPr sz="1900" b="1" spc="-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900" b="1" spc="-10" dirty="0">
                <a:latin typeface="Trebuchet MS" panose="020B0603020202020204"/>
                <a:cs typeface="Trebuchet MS" panose="020B0603020202020204"/>
              </a:rPr>
              <a:t>Dados: </a:t>
            </a:r>
            <a:r>
              <a:rPr sz="1900" b="1" dirty="0">
                <a:latin typeface="Trebuchet MS" panose="020B0603020202020204"/>
                <a:cs typeface="Trebuchet MS" panose="020B0603020202020204"/>
              </a:rPr>
              <a:t>Desempenho</a:t>
            </a:r>
            <a:r>
              <a:rPr sz="1900" b="1" spc="-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900" b="1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900" b="1" spc="-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900" b="1" spc="-20" dirty="0">
                <a:latin typeface="Trebuchet MS" panose="020B0603020202020204"/>
                <a:cs typeface="Trebuchet MS" panose="020B0603020202020204"/>
              </a:rPr>
              <a:t>Custo</a:t>
            </a:r>
            <a:endParaRPr sz="19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671224" y="8946539"/>
            <a:ext cx="4105275" cy="12065"/>
          </a:xfrm>
          <a:custGeom>
            <a:avLst/>
            <a:gdLst/>
            <a:ahLst/>
            <a:cxnLst/>
            <a:rect l="l" t="t" r="r" b="b"/>
            <a:pathLst>
              <a:path w="4105275" h="12065">
                <a:moveTo>
                  <a:pt x="0" y="11672"/>
                </a:moveTo>
                <a:lnTo>
                  <a:pt x="4105274" y="11672"/>
                </a:lnTo>
                <a:lnTo>
                  <a:pt x="4105274" y="0"/>
                </a:lnTo>
                <a:lnTo>
                  <a:pt x="0" y="0"/>
                </a:lnTo>
                <a:lnTo>
                  <a:pt x="0" y="11672"/>
                </a:lnTo>
                <a:close/>
              </a:path>
            </a:pathLst>
          </a:custGeom>
          <a:solidFill>
            <a:srgbClr val="FFF7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8159419" y="3112493"/>
            <a:ext cx="93091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900" b="1" spc="-10" dirty="0">
                <a:latin typeface="Trebuchet MS" panose="020B0603020202020204"/>
                <a:cs typeface="Trebuchet MS" panose="020B0603020202020204"/>
              </a:rPr>
              <a:t>Aspecto</a:t>
            </a:r>
            <a:endParaRPr sz="19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475045" y="3112493"/>
            <a:ext cx="251015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900" b="1" dirty="0">
                <a:latin typeface="Trebuchet MS" panose="020B0603020202020204"/>
                <a:cs typeface="Trebuchet MS" panose="020B0603020202020204"/>
              </a:rPr>
              <a:t>Ambiente</a:t>
            </a:r>
            <a:r>
              <a:rPr sz="1900" b="1" spc="-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900" b="1" spc="75" dirty="0">
                <a:latin typeface="Trebuchet MS" panose="020B0603020202020204"/>
                <a:cs typeface="Trebuchet MS" panose="020B0603020202020204"/>
              </a:rPr>
              <a:t>On-</a:t>
            </a:r>
            <a:r>
              <a:rPr sz="1900" b="1" spc="-10" dirty="0">
                <a:latin typeface="Trebuchet MS" panose="020B0603020202020204"/>
                <a:cs typeface="Trebuchet MS" panose="020B0603020202020204"/>
              </a:rPr>
              <a:t>Premise</a:t>
            </a:r>
            <a:endParaRPr sz="19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642265" y="3938139"/>
            <a:ext cx="176085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900" b="1" spc="120" dirty="0">
                <a:latin typeface="Trebuchet MS" panose="020B0603020202020204"/>
                <a:cs typeface="Trebuchet MS" panose="020B0603020202020204"/>
              </a:rPr>
              <a:t>IOPS</a:t>
            </a:r>
            <a:r>
              <a:rPr sz="1900" b="1" spc="-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900" b="1" spc="-25" dirty="0">
                <a:latin typeface="Trebuchet MS" panose="020B0603020202020204"/>
                <a:cs typeface="Trebuchet MS" panose="020B0603020202020204"/>
              </a:rPr>
              <a:t>utilizáveis</a:t>
            </a:r>
            <a:endParaRPr sz="19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747424" y="3795264"/>
            <a:ext cx="3962400" cy="6007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R="5080">
              <a:lnSpc>
                <a:spcPts val="2250"/>
              </a:lnSpc>
              <a:spcBef>
                <a:spcPts val="200"/>
              </a:spcBef>
            </a:pPr>
            <a:r>
              <a:rPr sz="1900" spc="-25" dirty="0">
                <a:latin typeface="Arial MT"/>
                <a:cs typeface="Arial MT"/>
              </a:rPr>
              <a:t>Base</a:t>
            </a:r>
            <a:r>
              <a:rPr sz="1900" spc="-6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referencial</a:t>
            </a:r>
            <a:r>
              <a:rPr sz="1900" spc="-6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inferior,</a:t>
            </a:r>
            <a:r>
              <a:rPr sz="1900" spc="-5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porém,</a:t>
            </a:r>
            <a:r>
              <a:rPr sz="1900" spc="-60" dirty="0">
                <a:latin typeface="Arial MT"/>
                <a:cs typeface="Arial MT"/>
              </a:rPr>
              <a:t> </a:t>
            </a:r>
            <a:r>
              <a:rPr sz="1900" spc="-25" dirty="0">
                <a:latin typeface="Arial MT"/>
                <a:cs typeface="Arial MT"/>
              </a:rPr>
              <a:t>com </a:t>
            </a:r>
            <a:r>
              <a:rPr sz="1900" dirty="0">
                <a:latin typeface="Arial MT"/>
                <a:cs typeface="Arial MT"/>
              </a:rPr>
              <a:t>possibilidade</a:t>
            </a:r>
            <a:r>
              <a:rPr sz="1900" spc="-2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de</a:t>
            </a:r>
            <a:r>
              <a:rPr sz="1900" spc="-25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otimização</a:t>
            </a:r>
            <a:r>
              <a:rPr sz="1900" spc="-25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direta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42265" y="4880731"/>
            <a:ext cx="3475354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900" b="1" spc="-30" dirty="0">
                <a:latin typeface="Trebuchet MS" panose="020B0603020202020204"/>
                <a:cs typeface="Trebuchet MS" panose="020B0603020202020204"/>
              </a:rPr>
              <a:t>Latência</a:t>
            </a:r>
            <a:r>
              <a:rPr sz="1900" b="1" spc="-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900" b="1" dirty="0">
                <a:latin typeface="Trebuchet MS" panose="020B0603020202020204"/>
                <a:cs typeface="Trebuchet MS" panose="020B0603020202020204"/>
              </a:rPr>
              <a:t>em</a:t>
            </a:r>
            <a:r>
              <a:rPr sz="1900" b="1" spc="-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900" b="1" dirty="0">
                <a:latin typeface="Trebuchet MS" panose="020B0603020202020204"/>
                <a:cs typeface="Trebuchet MS" panose="020B0603020202020204"/>
              </a:rPr>
              <a:t>picos</a:t>
            </a:r>
            <a:r>
              <a:rPr sz="1900" b="1" spc="-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900" b="1" spc="-10" dirty="0">
                <a:latin typeface="Trebuchet MS" panose="020B0603020202020204"/>
                <a:cs typeface="Trebuchet MS" panose="020B0603020202020204"/>
              </a:rPr>
              <a:t>operacionais</a:t>
            </a:r>
            <a:endParaRPr sz="19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747424" y="4737856"/>
            <a:ext cx="3096895" cy="6007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R="5080">
              <a:lnSpc>
                <a:spcPts val="2250"/>
              </a:lnSpc>
              <a:spcBef>
                <a:spcPts val="200"/>
              </a:spcBef>
            </a:pPr>
            <a:r>
              <a:rPr sz="1900" dirty="0">
                <a:latin typeface="Arial MT"/>
                <a:cs typeface="Arial MT"/>
              </a:rPr>
              <a:t>Maior</a:t>
            </a:r>
            <a:r>
              <a:rPr sz="1900" spc="-8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latência,</a:t>
            </a:r>
            <a:r>
              <a:rPr sz="1900" spc="-8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mas</a:t>
            </a:r>
            <a:r>
              <a:rPr sz="1900" spc="-8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pode</a:t>
            </a:r>
            <a:r>
              <a:rPr sz="1900" spc="-80" dirty="0">
                <a:latin typeface="Arial MT"/>
                <a:cs typeface="Arial MT"/>
              </a:rPr>
              <a:t> </a:t>
            </a:r>
            <a:r>
              <a:rPr sz="1900" spc="-25" dirty="0">
                <a:latin typeface="Arial MT"/>
                <a:cs typeface="Arial MT"/>
              </a:rPr>
              <a:t>ser </a:t>
            </a:r>
            <a:r>
              <a:rPr sz="1900" dirty="0">
                <a:latin typeface="Arial MT"/>
                <a:cs typeface="Arial MT"/>
              </a:rPr>
              <a:t>otimizada</a:t>
            </a:r>
            <a:r>
              <a:rPr sz="1900" spc="-45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localmente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42265" y="5656708"/>
            <a:ext cx="3921125" cy="232029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R="5080">
              <a:lnSpc>
                <a:spcPts val="2250"/>
              </a:lnSpc>
              <a:spcBef>
                <a:spcPts val="200"/>
              </a:spcBef>
            </a:pPr>
            <a:r>
              <a:rPr sz="1900" b="1" dirty="0">
                <a:latin typeface="Trebuchet MS" panose="020B0603020202020204"/>
                <a:cs typeface="Trebuchet MS" panose="020B0603020202020204"/>
              </a:rPr>
              <a:t>Picos</a:t>
            </a:r>
            <a:r>
              <a:rPr sz="1900" b="1" spc="-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900" b="1" dirty="0">
                <a:latin typeface="Trebuchet MS" panose="020B0603020202020204"/>
                <a:cs typeface="Trebuchet MS" panose="020B0603020202020204"/>
              </a:rPr>
              <a:t>de</a:t>
            </a:r>
            <a:r>
              <a:rPr sz="1900" b="1" spc="-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900" b="1" spc="120" dirty="0">
                <a:latin typeface="Trebuchet MS" panose="020B0603020202020204"/>
                <a:cs typeface="Trebuchet MS" panose="020B0603020202020204"/>
              </a:rPr>
              <a:t>IOPS</a:t>
            </a:r>
            <a:r>
              <a:rPr sz="1900" b="1" spc="-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900" b="1" dirty="0">
                <a:latin typeface="Trebuchet MS" panose="020B0603020202020204"/>
                <a:cs typeface="Trebuchet MS" panose="020B0603020202020204"/>
              </a:rPr>
              <a:t>em</a:t>
            </a:r>
            <a:r>
              <a:rPr sz="1900" b="1" spc="-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900" b="1" dirty="0">
                <a:latin typeface="Trebuchet MS" panose="020B0603020202020204"/>
                <a:cs typeface="Trebuchet MS" panose="020B0603020202020204"/>
              </a:rPr>
              <a:t>carga</a:t>
            </a:r>
            <a:r>
              <a:rPr sz="1900" b="1" spc="-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900" b="1" spc="-10" dirty="0">
                <a:latin typeface="Trebuchet MS" panose="020B0603020202020204"/>
                <a:cs typeface="Trebuchet MS" panose="020B0603020202020204"/>
              </a:rPr>
              <a:t>sequencial (leitura/escrita)</a:t>
            </a:r>
            <a:endParaRPr sz="19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1145"/>
              </a:spcBef>
            </a:pPr>
            <a:endParaRPr sz="19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</a:pPr>
            <a:r>
              <a:rPr sz="1900" b="1" spc="-20" dirty="0">
                <a:latin typeface="Trebuchet MS" panose="020B0603020202020204"/>
                <a:cs typeface="Trebuchet MS" panose="020B0603020202020204"/>
              </a:rPr>
              <a:t>Otimização</a:t>
            </a:r>
            <a:r>
              <a:rPr sz="1900" b="1" spc="-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900" b="1" dirty="0">
                <a:latin typeface="Trebuchet MS" panose="020B0603020202020204"/>
                <a:cs typeface="Trebuchet MS" panose="020B0603020202020204"/>
              </a:rPr>
              <a:t>de</a:t>
            </a:r>
            <a:r>
              <a:rPr sz="1900" b="1" spc="-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900" b="1" spc="-10" dirty="0">
                <a:latin typeface="Trebuchet MS" panose="020B0603020202020204"/>
                <a:cs typeface="Trebuchet MS" panose="020B0603020202020204"/>
              </a:rPr>
              <a:t>hardware</a:t>
            </a:r>
            <a:endParaRPr sz="19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1195"/>
              </a:spcBef>
            </a:pPr>
            <a:endParaRPr sz="1900">
              <a:latin typeface="Trebuchet MS" panose="020B0603020202020204"/>
              <a:cs typeface="Trebuchet MS" panose="020B0603020202020204"/>
            </a:endParaRPr>
          </a:p>
          <a:p>
            <a:pPr marR="523875">
              <a:lnSpc>
                <a:spcPts val="2250"/>
              </a:lnSpc>
            </a:pPr>
            <a:r>
              <a:rPr sz="1900" b="1" dirty="0">
                <a:latin typeface="Trebuchet MS" panose="020B0603020202020204"/>
                <a:cs typeface="Trebuchet MS" panose="020B0603020202020204"/>
              </a:rPr>
              <a:t>Throughput</a:t>
            </a:r>
            <a:r>
              <a:rPr sz="1900" b="1" spc="-1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900" b="1" dirty="0">
                <a:latin typeface="Trebuchet MS" panose="020B0603020202020204"/>
                <a:cs typeface="Trebuchet MS" panose="020B0603020202020204"/>
              </a:rPr>
              <a:t>em</a:t>
            </a:r>
            <a:r>
              <a:rPr sz="1900" b="1" spc="-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900" b="1" spc="-10" dirty="0">
                <a:latin typeface="Trebuchet MS" panose="020B0603020202020204"/>
                <a:cs typeface="Trebuchet MS" panose="020B0603020202020204"/>
              </a:rPr>
              <a:t>transferências </a:t>
            </a:r>
            <a:r>
              <a:rPr sz="1900" b="1" spc="-20" dirty="0">
                <a:latin typeface="Trebuchet MS" panose="020B0603020202020204"/>
                <a:cs typeface="Trebuchet MS" panose="020B0603020202020204"/>
              </a:rPr>
              <a:t>internas</a:t>
            </a:r>
            <a:r>
              <a:rPr sz="1900" b="1" spc="-8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900" b="1" spc="-10" dirty="0">
                <a:latin typeface="Trebuchet MS" panose="020B0603020202020204"/>
                <a:cs typeface="Trebuchet MS" panose="020B0603020202020204"/>
              </a:rPr>
              <a:t>(&gt;fiPB)</a:t>
            </a:r>
            <a:endParaRPr sz="19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747424" y="5656708"/>
            <a:ext cx="3949065" cy="232029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R="5080">
              <a:lnSpc>
                <a:spcPts val="2250"/>
              </a:lnSpc>
              <a:spcBef>
                <a:spcPts val="200"/>
              </a:spcBef>
            </a:pPr>
            <a:r>
              <a:rPr sz="1900" dirty="0">
                <a:latin typeface="Arial MT"/>
                <a:cs typeface="Arial MT"/>
              </a:rPr>
              <a:t>Inferior,</a:t>
            </a:r>
            <a:r>
              <a:rPr sz="1900" spc="-5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mas</a:t>
            </a:r>
            <a:r>
              <a:rPr sz="1900" spc="-5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pode</a:t>
            </a:r>
            <a:r>
              <a:rPr sz="1900" spc="-5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ser</a:t>
            </a:r>
            <a:r>
              <a:rPr sz="1900" spc="-5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melhorado</a:t>
            </a:r>
            <a:r>
              <a:rPr sz="1900" spc="-50" dirty="0">
                <a:latin typeface="Arial MT"/>
                <a:cs typeface="Arial MT"/>
              </a:rPr>
              <a:t> </a:t>
            </a:r>
            <a:r>
              <a:rPr sz="1900" spc="-25" dirty="0">
                <a:latin typeface="Arial MT"/>
                <a:cs typeface="Arial MT"/>
              </a:rPr>
              <a:t>via </a:t>
            </a:r>
            <a:r>
              <a:rPr sz="1900" dirty="0">
                <a:latin typeface="Arial MT"/>
                <a:cs typeface="Arial MT"/>
              </a:rPr>
              <a:t>hardware</a:t>
            </a:r>
            <a:r>
              <a:rPr sz="1900" spc="100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customizado</a:t>
            </a:r>
            <a:endParaRPr sz="1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1900">
              <a:latin typeface="Arial MT"/>
              <a:cs typeface="Arial MT"/>
            </a:endParaRPr>
          </a:p>
          <a:p>
            <a:pPr marR="167640">
              <a:lnSpc>
                <a:spcPts val="2250"/>
              </a:lnSpc>
            </a:pPr>
            <a:r>
              <a:rPr sz="1900" spc="75" dirty="0">
                <a:latin typeface="Arial MT"/>
                <a:cs typeface="Arial MT"/>
              </a:rPr>
              <a:t>Alta</a:t>
            </a:r>
            <a:r>
              <a:rPr sz="1900" spc="2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flexibilidade</a:t>
            </a:r>
            <a:r>
              <a:rPr sz="1900" spc="30" dirty="0">
                <a:latin typeface="Arial MT"/>
                <a:cs typeface="Arial MT"/>
              </a:rPr>
              <a:t> </a:t>
            </a:r>
            <a:r>
              <a:rPr sz="1900" spc="-20" dirty="0">
                <a:latin typeface="Arial MT"/>
                <a:cs typeface="Arial MT"/>
              </a:rPr>
              <a:t>(ex:</a:t>
            </a:r>
            <a:r>
              <a:rPr sz="1900" spc="25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discos</a:t>
            </a:r>
            <a:r>
              <a:rPr sz="1900" spc="30" dirty="0">
                <a:latin typeface="Arial MT"/>
                <a:cs typeface="Arial MT"/>
              </a:rPr>
              <a:t> </a:t>
            </a:r>
            <a:r>
              <a:rPr sz="1900" spc="-20" dirty="0">
                <a:latin typeface="Arial MT"/>
                <a:cs typeface="Arial MT"/>
              </a:rPr>
              <a:t>NVMe </a:t>
            </a:r>
            <a:r>
              <a:rPr sz="1900" dirty="0">
                <a:latin typeface="Arial MT"/>
                <a:cs typeface="Arial MT"/>
              </a:rPr>
              <a:t>em</a:t>
            </a:r>
            <a:r>
              <a:rPr sz="1900" spc="-6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RAID</a:t>
            </a:r>
            <a:r>
              <a:rPr sz="1900" spc="-60" dirty="0">
                <a:latin typeface="Arial MT"/>
                <a:cs typeface="Arial MT"/>
              </a:rPr>
              <a:t> </a:t>
            </a:r>
            <a:r>
              <a:rPr sz="1900" spc="-25" dirty="0">
                <a:latin typeface="Arial MT"/>
                <a:cs typeface="Arial MT"/>
              </a:rPr>
              <a:t>10)</a:t>
            </a:r>
            <a:endParaRPr sz="1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Arial MT"/>
              <a:cs typeface="Arial MT"/>
            </a:endParaRPr>
          </a:p>
          <a:p>
            <a:pPr marR="55880">
              <a:lnSpc>
                <a:spcPts val="2250"/>
              </a:lnSpc>
            </a:pPr>
            <a:r>
              <a:rPr sz="1900" spc="65" dirty="0">
                <a:latin typeface="Arial MT"/>
                <a:cs typeface="Arial MT"/>
              </a:rPr>
              <a:t>18%</a:t>
            </a:r>
            <a:r>
              <a:rPr sz="1900" spc="-7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superior</a:t>
            </a:r>
            <a:r>
              <a:rPr sz="1900" spc="-7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com</a:t>
            </a:r>
            <a:r>
              <a:rPr sz="1900" spc="-7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servidores</a:t>
            </a:r>
            <a:r>
              <a:rPr sz="1900" spc="-70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físicos </a:t>
            </a:r>
            <a:r>
              <a:rPr sz="1900" dirty="0">
                <a:latin typeface="Arial MT"/>
                <a:cs typeface="Arial MT"/>
              </a:rPr>
              <a:t>e</a:t>
            </a:r>
            <a:r>
              <a:rPr sz="1900" spc="-65" dirty="0">
                <a:latin typeface="Arial MT"/>
                <a:cs typeface="Arial MT"/>
              </a:rPr>
              <a:t> </a:t>
            </a:r>
            <a:r>
              <a:rPr sz="1900" spc="-25" dirty="0">
                <a:latin typeface="Arial MT"/>
                <a:cs typeface="Arial MT"/>
              </a:rPr>
              <a:t>conexões</a:t>
            </a:r>
            <a:r>
              <a:rPr sz="1900" spc="-65" dirty="0">
                <a:latin typeface="Arial MT"/>
                <a:cs typeface="Arial MT"/>
              </a:rPr>
              <a:t> </a:t>
            </a:r>
            <a:r>
              <a:rPr sz="1900" spc="70" dirty="0">
                <a:latin typeface="Arial MT"/>
                <a:cs typeface="Arial MT"/>
              </a:rPr>
              <a:t>100</a:t>
            </a:r>
            <a:r>
              <a:rPr sz="1900" spc="-60" dirty="0">
                <a:latin typeface="Arial MT"/>
                <a:cs typeface="Arial MT"/>
              </a:rPr>
              <a:t> </a:t>
            </a:r>
            <a:r>
              <a:rPr sz="1900" spc="-20" dirty="0">
                <a:latin typeface="Arial MT"/>
                <a:cs typeface="Arial MT"/>
              </a:rPr>
              <a:t>Gbps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642265" y="8370868"/>
            <a:ext cx="8042909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4104640" algn="l"/>
              </a:tabLst>
            </a:pPr>
            <a:r>
              <a:rPr sz="1900" b="1" spc="-30" dirty="0">
                <a:latin typeface="Trebuchet MS" panose="020B0603020202020204"/>
                <a:cs typeface="Trebuchet MS" panose="020B0603020202020204"/>
              </a:rPr>
              <a:t>Latência</a:t>
            </a:r>
            <a:r>
              <a:rPr sz="1900" b="1" spc="-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900" b="1" spc="-10" dirty="0">
                <a:latin typeface="Trebuchet MS" panose="020B0603020202020204"/>
                <a:cs typeface="Trebuchet MS" panose="020B0603020202020204"/>
              </a:rPr>
              <a:t>média</a:t>
            </a:r>
            <a:r>
              <a:rPr sz="1900" b="1" spc="-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900" b="1" dirty="0">
                <a:latin typeface="Trebuchet MS" panose="020B0603020202020204"/>
                <a:cs typeface="Trebuchet MS" panose="020B0603020202020204"/>
              </a:rPr>
              <a:t>de</a:t>
            </a:r>
            <a:r>
              <a:rPr sz="1900" b="1" spc="-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900" b="1" spc="-10" dirty="0">
                <a:latin typeface="Trebuchet MS" panose="020B0603020202020204"/>
                <a:cs typeface="Trebuchet MS" panose="020B0603020202020204"/>
              </a:rPr>
              <a:t>armazenamento</a:t>
            </a:r>
            <a:r>
              <a:rPr sz="1900" b="1" dirty="0">
                <a:latin typeface="Trebuchet MS" panose="020B0603020202020204"/>
                <a:cs typeface="Trebuchet MS" panose="020B0603020202020204"/>
              </a:rPr>
              <a:t>	</a:t>
            </a:r>
            <a:r>
              <a:rPr sz="1900" dirty="0">
                <a:latin typeface="Arial MT"/>
                <a:cs typeface="Arial MT"/>
              </a:rPr>
              <a:t>0.5–2</a:t>
            </a:r>
            <a:r>
              <a:rPr sz="1900" spc="-7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ms</a:t>
            </a:r>
            <a:r>
              <a:rPr sz="1900" spc="-7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para</a:t>
            </a:r>
            <a:r>
              <a:rPr sz="1900" spc="-70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armazenamento</a:t>
            </a:r>
            <a:r>
              <a:rPr sz="1900" spc="-70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local</a:t>
            </a:r>
            <a:endParaRPr sz="1900">
              <a:latin typeface="Arial MT"/>
              <a:cs typeface="Arial MT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559752" y="2950552"/>
            <a:ext cx="8223250" cy="6009005"/>
            <a:chOff x="6559752" y="2950552"/>
            <a:chExt cx="8223250" cy="6009005"/>
          </a:xfrm>
        </p:grpSpPr>
        <p:sp>
          <p:nvSpPr>
            <p:cNvPr id="28" name="object 28"/>
            <p:cNvSpPr/>
            <p:nvPr/>
          </p:nvSpPr>
          <p:spPr>
            <a:xfrm>
              <a:off x="6566077" y="2963226"/>
              <a:ext cx="8210550" cy="5983605"/>
            </a:xfrm>
            <a:custGeom>
              <a:avLst/>
              <a:gdLst/>
              <a:ahLst/>
              <a:cxnLst/>
              <a:rect l="l" t="t" r="r" b="b"/>
              <a:pathLst>
                <a:path w="8210550" h="5983605">
                  <a:moveTo>
                    <a:pt x="8210207" y="0"/>
                  </a:moveTo>
                  <a:lnTo>
                    <a:pt x="4105110" y="0"/>
                  </a:lnTo>
                  <a:lnTo>
                    <a:pt x="0" y="0"/>
                  </a:lnTo>
                  <a:lnTo>
                    <a:pt x="0" y="5983325"/>
                  </a:lnTo>
                  <a:lnTo>
                    <a:pt x="4105110" y="5983325"/>
                  </a:lnTo>
                  <a:lnTo>
                    <a:pt x="8210207" y="5983325"/>
                  </a:lnTo>
                  <a:lnTo>
                    <a:pt x="82102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559752" y="2956886"/>
              <a:ext cx="8223250" cy="5996305"/>
            </a:xfrm>
            <a:custGeom>
              <a:avLst/>
              <a:gdLst/>
              <a:ahLst/>
              <a:cxnLst/>
              <a:rect l="l" t="t" r="r" b="b"/>
              <a:pathLst>
                <a:path w="8223250" h="5996305">
                  <a:moveTo>
                    <a:pt x="6334" y="6334"/>
                  </a:moveTo>
                  <a:lnTo>
                    <a:pt x="6334" y="5989653"/>
                  </a:lnTo>
                </a:path>
                <a:path w="8223250" h="5996305">
                  <a:moveTo>
                    <a:pt x="4111438" y="6334"/>
                  </a:moveTo>
                  <a:lnTo>
                    <a:pt x="4111438" y="5989653"/>
                  </a:lnTo>
                </a:path>
                <a:path w="8223250" h="5996305">
                  <a:moveTo>
                    <a:pt x="8216543" y="6334"/>
                  </a:moveTo>
                  <a:lnTo>
                    <a:pt x="8216543" y="5989653"/>
                  </a:lnTo>
                </a:path>
                <a:path w="8223250" h="5996305">
                  <a:moveTo>
                    <a:pt x="0" y="0"/>
                  </a:moveTo>
                  <a:lnTo>
                    <a:pt x="8222877" y="0"/>
                  </a:lnTo>
                </a:path>
                <a:path w="8223250" h="5996305">
                  <a:moveTo>
                    <a:pt x="0" y="663712"/>
                  </a:moveTo>
                  <a:lnTo>
                    <a:pt x="8222877" y="663712"/>
                  </a:lnTo>
                </a:path>
                <a:path w="8223250" h="5996305">
                  <a:moveTo>
                    <a:pt x="0" y="1653915"/>
                  </a:moveTo>
                  <a:lnTo>
                    <a:pt x="8222877" y="1653915"/>
                  </a:lnTo>
                </a:path>
                <a:path w="8223250" h="5996305">
                  <a:moveTo>
                    <a:pt x="0" y="2553706"/>
                  </a:moveTo>
                  <a:lnTo>
                    <a:pt x="8222877" y="2553706"/>
                  </a:lnTo>
                </a:path>
                <a:path w="8223250" h="5996305">
                  <a:moveTo>
                    <a:pt x="0" y="3487487"/>
                  </a:moveTo>
                  <a:lnTo>
                    <a:pt x="8222877" y="3487487"/>
                  </a:lnTo>
                </a:path>
                <a:path w="8223250" h="5996305">
                  <a:moveTo>
                    <a:pt x="0" y="4291842"/>
                  </a:moveTo>
                  <a:lnTo>
                    <a:pt x="8222877" y="4291842"/>
                  </a:lnTo>
                </a:path>
                <a:path w="8223250" h="5996305">
                  <a:moveTo>
                    <a:pt x="0" y="5191632"/>
                  </a:moveTo>
                  <a:lnTo>
                    <a:pt x="8222877" y="5191632"/>
                  </a:lnTo>
                </a:path>
                <a:path w="8223250" h="5996305">
                  <a:moveTo>
                    <a:pt x="0" y="5995987"/>
                  </a:moveTo>
                  <a:lnTo>
                    <a:pt x="8222877" y="5995987"/>
                  </a:lnTo>
                </a:path>
              </a:pathLst>
            </a:custGeom>
            <a:ln w="12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61500" y="2596490"/>
            <a:ext cx="4585464" cy="573404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926179" y="299075"/>
            <a:ext cx="429259" cy="1038225"/>
          </a:xfrm>
          <a:custGeom>
            <a:avLst/>
            <a:gdLst/>
            <a:ahLst/>
            <a:cxnLst/>
            <a:rect l="l" t="t" r="r" b="b"/>
            <a:pathLst>
              <a:path w="429259" h="1038225">
                <a:moveTo>
                  <a:pt x="204078" y="534561"/>
                </a:moveTo>
                <a:lnTo>
                  <a:pt x="117892" y="534561"/>
                </a:lnTo>
                <a:lnTo>
                  <a:pt x="207792" y="290363"/>
                </a:lnTo>
                <a:lnTo>
                  <a:pt x="279536" y="290363"/>
                </a:lnTo>
                <a:lnTo>
                  <a:pt x="292788" y="256774"/>
                </a:lnTo>
                <a:lnTo>
                  <a:pt x="313640" y="205219"/>
                </a:lnTo>
                <a:lnTo>
                  <a:pt x="334767" y="153770"/>
                </a:lnTo>
                <a:lnTo>
                  <a:pt x="356155" y="102420"/>
                </a:lnTo>
                <a:lnTo>
                  <a:pt x="377790" y="51165"/>
                </a:lnTo>
                <a:lnTo>
                  <a:pt x="399659" y="0"/>
                </a:lnTo>
                <a:lnTo>
                  <a:pt x="381561" y="52606"/>
                </a:lnTo>
                <a:lnTo>
                  <a:pt x="363231" y="105123"/>
                </a:lnTo>
                <a:lnTo>
                  <a:pt x="344653" y="157546"/>
                </a:lnTo>
                <a:lnTo>
                  <a:pt x="325814" y="209869"/>
                </a:lnTo>
                <a:lnTo>
                  <a:pt x="306701" y="262087"/>
                </a:lnTo>
                <a:lnTo>
                  <a:pt x="208903" y="522327"/>
                </a:lnTo>
                <a:lnTo>
                  <a:pt x="204078" y="534561"/>
                </a:lnTo>
                <a:close/>
              </a:path>
              <a:path w="429259" h="1038225">
                <a:moveTo>
                  <a:pt x="0" y="1037723"/>
                </a:moveTo>
                <a:lnTo>
                  <a:pt x="18083" y="985110"/>
                </a:lnTo>
                <a:lnTo>
                  <a:pt x="36407" y="932589"/>
                </a:lnTo>
                <a:lnTo>
                  <a:pt x="54981" y="880165"/>
                </a:lnTo>
                <a:lnTo>
                  <a:pt x="73818" y="827841"/>
                </a:lnTo>
                <a:lnTo>
                  <a:pt x="92927" y="775621"/>
                </a:lnTo>
                <a:lnTo>
                  <a:pt x="138961" y="653171"/>
                </a:lnTo>
                <a:lnTo>
                  <a:pt x="51732" y="653171"/>
                </a:lnTo>
                <a:lnTo>
                  <a:pt x="29161" y="290363"/>
                </a:lnTo>
                <a:lnTo>
                  <a:pt x="107773" y="290363"/>
                </a:lnTo>
                <a:lnTo>
                  <a:pt x="117892" y="534561"/>
                </a:lnTo>
                <a:lnTo>
                  <a:pt x="204078" y="534561"/>
                </a:lnTo>
                <a:lnTo>
                  <a:pt x="106901" y="780961"/>
                </a:lnTo>
                <a:lnTo>
                  <a:pt x="86046" y="832513"/>
                </a:lnTo>
                <a:lnTo>
                  <a:pt x="64917" y="883961"/>
                </a:lnTo>
                <a:lnTo>
                  <a:pt x="43526" y="935310"/>
                </a:lnTo>
                <a:lnTo>
                  <a:pt x="21883" y="986562"/>
                </a:lnTo>
                <a:lnTo>
                  <a:pt x="0" y="1037723"/>
                </a:lnTo>
                <a:close/>
              </a:path>
              <a:path w="429259" h="1038225">
                <a:moveTo>
                  <a:pt x="394939" y="702787"/>
                </a:moveTo>
                <a:lnTo>
                  <a:pt x="293021" y="702787"/>
                </a:lnTo>
                <a:lnTo>
                  <a:pt x="308679" y="700213"/>
                </a:lnTo>
                <a:lnTo>
                  <a:pt x="321382" y="692951"/>
                </a:lnTo>
                <a:lnTo>
                  <a:pt x="330510" y="681692"/>
                </a:lnTo>
                <a:lnTo>
                  <a:pt x="335442" y="667127"/>
                </a:lnTo>
                <a:lnTo>
                  <a:pt x="328138" y="640803"/>
                </a:lnTo>
                <a:lnTo>
                  <a:pt x="302321" y="623335"/>
                </a:lnTo>
                <a:lnTo>
                  <a:pt x="268249" y="607207"/>
                </a:lnTo>
                <a:lnTo>
                  <a:pt x="236174" y="584901"/>
                </a:lnTo>
                <a:lnTo>
                  <a:pt x="216355" y="548902"/>
                </a:lnTo>
                <a:lnTo>
                  <a:pt x="263443" y="427581"/>
                </a:lnTo>
                <a:lnTo>
                  <a:pt x="317022" y="406867"/>
                </a:lnTo>
                <a:lnTo>
                  <a:pt x="337777" y="405486"/>
                </a:lnTo>
                <a:lnTo>
                  <a:pt x="380580" y="412433"/>
                </a:lnTo>
                <a:lnTo>
                  <a:pt x="411088" y="431989"/>
                </a:lnTo>
                <a:lnTo>
                  <a:pt x="427804" y="462229"/>
                </a:lnTo>
                <a:lnTo>
                  <a:pt x="428139" y="471379"/>
                </a:lnTo>
                <a:lnTo>
                  <a:pt x="328048" y="471379"/>
                </a:lnTo>
                <a:lnTo>
                  <a:pt x="313422" y="473505"/>
                </a:lnTo>
                <a:lnTo>
                  <a:pt x="301534" y="479665"/>
                </a:lnTo>
                <a:lnTo>
                  <a:pt x="293076" y="489532"/>
                </a:lnTo>
                <a:lnTo>
                  <a:pt x="288868" y="502390"/>
                </a:lnTo>
                <a:lnTo>
                  <a:pt x="288741" y="502778"/>
                </a:lnTo>
                <a:lnTo>
                  <a:pt x="293112" y="524743"/>
                </a:lnTo>
                <a:lnTo>
                  <a:pt x="311372" y="539718"/>
                </a:lnTo>
                <a:lnTo>
                  <a:pt x="337726" y="552055"/>
                </a:lnTo>
                <a:lnTo>
                  <a:pt x="366381" y="566107"/>
                </a:lnTo>
                <a:lnTo>
                  <a:pt x="391543" y="586228"/>
                </a:lnTo>
                <a:lnTo>
                  <a:pt x="407420" y="616770"/>
                </a:lnTo>
                <a:lnTo>
                  <a:pt x="408218" y="662088"/>
                </a:lnTo>
                <a:lnTo>
                  <a:pt x="394939" y="702787"/>
                </a:lnTo>
                <a:close/>
              </a:path>
              <a:path w="429259" h="1038225">
                <a:moveTo>
                  <a:pt x="426897" y="514406"/>
                </a:moveTo>
                <a:lnTo>
                  <a:pt x="356457" y="514406"/>
                </a:lnTo>
                <a:lnTo>
                  <a:pt x="358716" y="502778"/>
                </a:lnTo>
                <a:lnTo>
                  <a:pt x="358728" y="501226"/>
                </a:lnTo>
                <a:lnTo>
                  <a:pt x="358092" y="489532"/>
                </a:lnTo>
                <a:lnTo>
                  <a:pt x="352162" y="479665"/>
                </a:lnTo>
                <a:lnTo>
                  <a:pt x="342020" y="473505"/>
                </a:lnTo>
                <a:lnTo>
                  <a:pt x="341787" y="473505"/>
                </a:lnTo>
                <a:lnTo>
                  <a:pt x="328048" y="471379"/>
                </a:lnTo>
                <a:lnTo>
                  <a:pt x="428139" y="471379"/>
                </a:lnTo>
                <a:lnTo>
                  <a:pt x="429232" y="501226"/>
                </a:lnTo>
                <a:lnTo>
                  <a:pt x="426897" y="514406"/>
                </a:lnTo>
                <a:close/>
              </a:path>
              <a:path w="429259" h="1038225">
                <a:moveTo>
                  <a:pt x="283681" y="768294"/>
                </a:moveTo>
                <a:lnTo>
                  <a:pt x="239345" y="761026"/>
                </a:lnTo>
                <a:lnTo>
                  <a:pt x="207451" y="740386"/>
                </a:lnTo>
                <a:lnTo>
                  <a:pt x="189932" y="708117"/>
                </a:lnTo>
                <a:lnTo>
                  <a:pt x="188756" y="667127"/>
                </a:lnTo>
                <a:lnTo>
                  <a:pt x="188722" y="665963"/>
                </a:lnTo>
                <a:lnTo>
                  <a:pt x="190611" y="653171"/>
                </a:lnTo>
                <a:lnTo>
                  <a:pt x="190668" y="652785"/>
                </a:lnTo>
                <a:lnTo>
                  <a:pt x="262277" y="652785"/>
                </a:lnTo>
                <a:lnTo>
                  <a:pt x="260332" y="667127"/>
                </a:lnTo>
                <a:lnTo>
                  <a:pt x="260732" y="681692"/>
                </a:lnTo>
                <a:lnTo>
                  <a:pt x="266752" y="692951"/>
                </a:lnTo>
                <a:lnTo>
                  <a:pt x="277734" y="700213"/>
                </a:lnTo>
                <a:lnTo>
                  <a:pt x="293021" y="702787"/>
                </a:lnTo>
                <a:lnTo>
                  <a:pt x="394939" y="702787"/>
                </a:lnTo>
                <a:lnTo>
                  <a:pt x="393520" y="707136"/>
                </a:lnTo>
                <a:lnTo>
                  <a:pt x="366605" y="740386"/>
                </a:lnTo>
                <a:lnTo>
                  <a:pt x="329245" y="761184"/>
                </a:lnTo>
                <a:lnTo>
                  <a:pt x="283681" y="7682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5895794" y="478621"/>
            <a:ext cx="2538095" cy="704850"/>
            <a:chOff x="5895794" y="478621"/>
            <a:chExt cx="2538095" cy="704850"/>
          </a:xfrm>
        </p:grpSpPr>
        <p:sp>
          <p:nvSpPr>
            <p:cNvPr id="5" name="object 5"/>
            <p:cNvSpPr/>
            <p:nvPr/>
          </p:nvSpPr>
          <p:spPr>
            <a:xfrm>
              <a:off x="5907673" y="495655"/>
              <a:ext cx="2519045" cy="680720"/>
            </a:xfrm>
            <a:custGeom>
              <a:avLst/>
              <a:gdLst/>
              <a:ahLst/>
              <a:cxnLst/>
              <a:rect l="l" t="t" r="r" b="b"/>
              <a:pathLst>
                <a:path w="2519045" h="680719">
                  <a:moveTo>
                    <a:pt x="2460054" y="680431"/>
                  </a:moveTo>
                  <a:lnTo>
                    <a:pt x="101712" y="680431"/>
                  </a:lnTo>
                  <a:lnTo>
                    <a:pt x="90162" y="679276"/>
                  </a:lnTo>
                  <a:lnTo>
                    <a:pt x="45915" y="649372"/>
                  </a:lnTo>
                  <a:lnTo>
                    <a:pt x="7819" y="607820"/>
                  </a:lnTo>
                  <a:lnTo>
                    <a:pt x="0" y="591548"/>
                  </a:lnTo>
                  <a:lnTo>
                    <a:pt x="1197" y="551598"/>
                  </a:lnTo>
                  <a:lnTo>
                    <a:pt x="4448" y="505666"/>
                  </a:lnTo>
                  <a:lnTo>
                    <a:pt x="9239" y="455246"/>
                  </a:lnTo>
                  <a:lnTo>
                    <a:pt x="15056" y="401834"/>
                  </a:lnTo>
                  <a:lnTo>
                    <a:pt x="27718" y="292020"/>
                  </a:lnTo>
                  <a:lnTo>
                    <a:pt x="33535" y="238609"/>
                  </a:lnTo>
                  <a:lnTo>
                    <a:pt x="38326" y="188189"/>
                  </a:lnTo>
                  <a:lnTo>
                    <a:pt x="41577" y="142256"/>
                  </a:lnTo>
                  <a:lnTo>
                    <a:pt x="42775" y="102307"/>
                  </a:lnTo>
                  <a:lnTo>
                    <a:pt x="43911" y="90646"/>
                  </a:lnTo>
                  <a:lnTo>
                    <a:pt x="69026" y="52803"/>
                  </a:lnTo>
                  <a:lnTo>
                    <a:pt x="125579" y="42752"/>
                  </a:lnTo>
                  <a:lnTo>
                    <a:pt x="183983" y="42289"/>
                  </a:lnTo>
                  <a:lnTo>
                    <a:pt x="255516" y="41404"/>
                  </a:lnTo>
                  <a:lnTo>
                    <a:pt x="338866" y="40139"/>
                  </a:lnTo>
                  <a:lnTo>
                    <a:pt x="483176" y="37621"/>
                  </a:lnTo>
                  <a:lnTo>
                    <a:pt x="704693" y="33328"/>
                  </a:lnTo>
                  <a:lnTo>
                    <a:pt x="1956710" y="7220"/>
                  </a:lnTo>
                  <a:lnTo>
                    <a:pt x="2162471" y="3434"/>
                  </a:lnTo>
                  <a:lnTo>
                    <a:pt x="2291518" y="1407"/>
                  </a:lnTo>
                  <a:lnTo>
                    <a:pt x="2363051" y="522"/>
                  </a:lnTo>
                  <a:lnTo>
                    <a:pt x="2421454" y="59"/>
                  </a:lnTo>
                  <a:lnTo>
                    <a:pt x="2445322" y="0"/>
                  </a:lnTo>
                  <a:lnTo>
                    <a:pt x="2459171" y="7844"/>
                  </a:lnTo>
                  <a:lnTo>
                    <a:pt x="2475205" y="25936"/>
                  </a:lnTo>
                  <a:lnTo>
                    <a:pt x="2490437" y="46113"/>
                  </a:lnTo>
                  <a:lnTo>
                    <a:pt x="2509167" y="69285"/>
                  </a:lnTo>
                  <a:lnTo>
                    <a:pt x="2514535" y="79534"/>
                  </a:lnTo>
                  <a:lnTo>
                    <a:pt x="2517854" y="90646"/>
                  </a:lnTo>
                  <a:lnTo>
                    <a:pt x="2518990" y="102307"/>
                  </a:lnTo>
                  <a:lnTo>
                    <a:pt x="2518990" y="620936"/>
                  </a:lnTo>
                  <a:lnTo>
                    <a:pt x="2501882" y="663028"/>
                  </a:lnTo>
                  <a:lnTo>
                    <a:pt x="2471603" y="679276"/>
                  </a:lnTo>
                  <a:lnTo>
                    <a:pt x="2460054" y="680431"/>
                  </a:lnTo>
                  <a:close/>
                </a:path>
              </a:pathLst>
            </a:custGeom>
            <a:solidFill>
              <a:srgbClr val="DFB9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900543" y="488655"/>
              <a:ext cx="2533650" cy="694690"/>
            </a:xfrm>
            <a:custGeom>
              <a:avLst/>
              <a:gdLst/>
              <a:ahLst/>
              <a:cxnLst/>
              <a:rect l="l" t="t" r="r" b="b"/>
              <a:pathLst>
                <a:path w="2533650" h="694690">
                  <a:moveTo>
                    <a:pt x="2467183" y="694430"/>
                  </a:moveTo>
                  <a:lnTo>
                    <a:pt x="108841" y="694430"/>
                  </a:lnTo>
                  <a:lnTo>
                    <a:pt x="95881" y="693141"/>
                  </a:lnTo>
                  <a:lnTo>
                    <a:pt x="62259" y="674966"/>
                  </a:lnTo>
                  <a:lnTo>
                    <a:pt x="25800" y="638237"/>
                  </a:lnTo>
                  <a:lnTo>
                    <a:pt x="868" y="603422"/>
                  </a:lnTo>
                  <a:lnTo>
                    <a:pt x="0" y="598547"/>
                  </a:lnTo>
                  <a:lnTo>
                    <a:pt x="1197" y="558597"/>
                  </a:lnTo>
                  <a:lnTo>
                    <a:pt x="4448" y="512665"/>
                  </a:lnTo>
                  <a:lnTo>
                    <a:pt x="9239" y="462245"/>
                  </a:lnTo>
                  <a:lnTo>
                    <a:pt x="15056" y="408834"/>
                  </a:lnTo>
                  <a:lnTo>
                    <a:pt x="27718" y="299019"/>
                  </a:lnTo>
                  <a:lnTo>
                    <a:pt x="33535" y="245608"/>
                  </a:lnTo>
                  <a:lnTo>
                    <a:pt x="38326" y="195188"/>
                  </a:lnTo>
                  <a:lnTo>
                    <a:pt x="41577" y="149255"/>
                  </a:lnTo>
                  <a:lnTo>
                    <a:pt x="42775" y="109306"/>
                  </a:lnTo>
                  <a:lnTo>
                    <a:pt x="44082" y="96267"/>
                  </a:lnTo>
                  <a:lnTo>
                    <a:pt x="62259" y="62275"/>
                  </a:lnTo>
                  <a:lnTo>
                    <a:pt x="95881" y="44100"/>
                  </a:lnTo>
                  <a:lnTo>
                    <a:pt x="194431" y="42258"/>
                  </a:lnTo>
                  <a:lnTo>
                    <a:pt x="193795" y="42258"/>
                  </a:lnTo>
                  <a:lnTo>
                    <a:pt x="2437926" y="0"/>
                  </a:lnTo>
                  <a:lnTo>
                    <a:pt x="2455301" y="0"/>
                  </a:lnTo>
                  <a:lnTo>
                    <a:pt x="2458629" y="911"/>
                  </a:lnTo>
                  <a:lnTo>
                    <a:pt x="2461957" y="2876"/>
                  </a:lnTo>
                  <a:lnTo>
                    <a:pt x="2465758" y="5034"/>
                  </a:lnTo>
                  <a:lnTo>
                    <a:pt x="2470037" y="8533"/>
                  </a:lnTo>
                  <a:lnTo>
                    <a:pt x="2474312" y="12991"/>
                  </a:lnTo>
                  <a:lnTo>
                    <a:pt x="2475148" y="13951"/>
                  </a:lnTo>
                  <a:lnTo>
                    <a:pt x="2437926" y="13951"/>
                  </a:lnTo>
                  <a:lnTo>
                    <a:pt x="2340004" y="14813"/>
                  </a:lnTo>
                  <a:lnTo>
                    <a:pt x="191112" y="56287"/>
                  </a:lnTo>
                  <a:lnTo>
                    <a:pt x="109442" y="56750"/>
                  </a:lnTo>
                  <a:lnTo>
                    <a:pt x="98644" y="57825"/>
                  </a:lnTo>
                  <a:lnTo>
                    <a:pt x="65655" y="80161"/>
                  </a:lnTo>
                  <a:lnTo>
                    <a:pt x="55836" y="149255"/>
                  </a:lnTo>
                  <a:lnTo>
                    <a:pt x="52585" y="195188"/>
                  </a:lnTo>
                  <a:lnTo>
                    <a:pt x="47794" y="245608"/>
                  </a:lnTo>
                  <a:lnTo>
                    <a:pt x="41976" y="299019"/>
                  </a:lnTo>
                  <a:lnTo>
                    <a:pt x="29315" y="408834"/>
                  </a:lnTo>
                  <a:lnTo>
                    <a:pt x="23497" y="462245"/>
                  </a:lnTo>
                  <a:lnTo>
                    <a:pt x="18707" y="512665"/>
                  </a:lnTo>
                  <a:lnTo>
                    <a:pt x="15456" y="558597"/>
                  </a:lnTo>
                  <a:lnTo>
                    <a:pt x="14258" y="598547"/>
                  </a:lnTo>
                  <a:lnTo>
                    <a:pt x="14258" y="599649"/>
                  </a:lnTo>
                  <a:lnTo>
                    <a:pt x="14731" y="600848"/>
                  </a:lnTo>
                  <a:lnTo>
                    <a:pt x="15209" y="602334"/>
                  </a:lnTo>
                  <a:lnTo>
                    <a:pt x="50616" y="644025"/>
                  </a:lnTo>
                  <a:lnTo>
                    <a:pt x="80033" y="671633"/>
                  </a:lnTo>
                  <a:lnTo>
                    <a:pt x="108841" y="680431"/>
                  </a:lnTo>
                  <a:lnTo>
                    <a:pt x="2507166" y="680431"/>
                  </a:lnTo>
                  <a:lnTo>
                    <a:pt x="2503744" y="683265"/>
                  </a:lnTo>
                  <a:lnTo>
                    <a:pt x="2492433" y="689372"/>
                  </a:lnTo>
                  <a:lnTo>
                    <a:pt x="2480142" y="693141"/>
                  </a:lnTo>
                  <a:lnTo>
                    <a:pt x="2467183" y="694430"/>
                  </a:lnTo>
                  <a:close/>
                </a:path>
                <a:path w="2533650" h="694690">
                  <a:moveTo>
                    <a:pt x="2507166" y="680431"/>
                  </a:moveTo>
                  <a:lnTo>
                    <a:pt x="2467183" y="680431"/>
                  </a:lnTo>
                  <a:lnTo>
                    <a:pt x="2477380" y="679416"/>
                  </a:lnTo>
                  <a:lnTo>
                    <a:pt x="2487086" y="676446"/>
                  </a:lnTo>
                  <a:lnTo>
                    <a:pt x="2515129" y="648041"/>
                  </a:lnTo>
                  <a:lnTo>
                    <a:pt x="2518990" y="627935"/>
                  </a:lnTo>
                  <a:lnTo>
                    <a:pt x="2518990" y="109306"/>
                  </a:lnTo>
                  <a:lnTo>
                    <a:pt x="2518018" y="99004"/>
                  </a:lnTo>
                  <a:lnTo>
                    <a:pt x="2515129" y="89200"/>
                  </a:lnTo>
                  <a:lnTo>
                    <a:pt x="2510369" y="80161"/>
                  </a:lnTo>
                  <a:lnTo>
                    <a:pt x="2496481" y="63297"/>
                  </a:lnTo>
                  <a:lnTo>
                    <a:pt x="2486730" y="50254"/>
                  </a:lnTo>
                  <a:lnTo>
                    <a:pt x="2475642" y="35827"/>
                  </a:lnTo>
                  <a:lnTo>
                    <a:pt x="2464333" y="22820"/>
                  </a:lnTo>
                  <a:lnTo>
                    <a:pt x="2461483" y="19943"/>
                  </a:lnTo>
                  <a:lnTo>
                    <a:pt x="2459819" y="18231"/>
                  </a:lnTo>
                  <a:lnTo>
                    <a:pt x="2458920" y="17389"/>
                  </a:lnTo>
                  <a:lnTo>
                    <a:pt x="2456252" y="15820"/>
                  </a:lnTo>
                  <a:lnTo>
                    <a:pt x="2454827" y="14813"/>
                  </a:lnTo>
                  <a:lnTo>
                    <a:pt x="2453402" y="13951"/>
                  </a:lnTo>
                  <a:lnTo>
                    <a:pt x="2475148" y="13951"/>
                  </a:lnTo>
                  <a:lnTo>
                    <a:pt x="2485624" y="25971"/>
                  </a:lnTo>
                  <a:lnTo>
                    <a:pt x="2496711" y="40384"/>
                  </a:lnTo>
                  <a:lnTo>
                    <a:pt x="2506425" y="53372"/>
                  </a:lnTo>
                  <a:lnTo>
                    <a:pt x="2513764" y="62275"/>
                  </a:lnTo>
                  <a:lnTo>
                    <a:pt x="2522021" y="72401"/>
                  </a:lnTo>
                  <a:lnTo>
                    <a:pt x="2528140" y="83849"/>
                  </a:lnTo>
                  <a:lnTo>
                    <a:pt x="2531942" y="96267"/>
                  </a:lnTo>
                  <a:lnTo>
                    <a:pt x="2533249" y="109306"/>
                  </a:lnTo>
                  <a:lnTo>
                    <a:pt x="2533249" y="627935"/>
                  </a:lnTo>
                  <a:lnTo>
                    <a:pt x="2531942" y="640974"/>
                  </a:lnTo>
                  <a:lnTo>
                    <a:pt x="2528140" y="653392"/>
                  </a:lnTo>
                  <a:lnTo>
                    <a:pt x="2522021" y="664840"/>
                  </a:lnTo>
                  <a:lnTo>
                    <a:pt x="2513764" y="674966"/>
                  </a:lnTo>
                  <a:lnTo>
                    <a:pt x="2507166" y="680431"/>
                  </a:lnTo>
                  <a:close/>
                </a:path>
              </a:pathLst>
            </a:custGeom>
            <a:solidFill>
              <a:srgbClr val="613C3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902925" y="485620"/>
              <a:ext cx="2476500" cy="638175"/>
            </a:xfrm>
            <a:custGeom>
              <a:avLst/>
              <a:gdLst/>
              <a:ahLst/>
              <a:cxnLst/>
              <a:rect l="l" t="t" r="r" b="b"/>
              <a:pathLst>
                <a:path w="2476500" h="638175">
                  <a:moveTo>
                    <a:pt x="2417278" y="637619"/>
                  </a:moveTo>
                  <a:lnTo>
                    <a:pt x="58936" y="637619"/>
                  </a:lnTo>
                  <a:lnTo>
                    <a:pt x="47387" y="636464"/>
                  </a:lnTo>
                  <a:lnTo>
                    <a:pt x="9823" y="611145"/>
                  </a:lnTo>
                  <a:lnTo>
                    <a:pt x="0" y="578124"/>
                  </a:lnTo>
                  <a:lnTo>
                    <a:pt x="0" y="59495"/>
                  </a:lnTo>
                  <a:lnTo>
                    <a:pt x="17108" y="17402"/>
                  </a:lnTo>
                  <a:lnTo>
                    <a:pt x="58936" y="0"/>
                  </a:lnTo>
                  <a:lnTo>
                    <a:pt x="2417278" y="0"/>
                  </a:lnTo>
                  <a:lnTo>
                    <a:pt x="2459107" y="17402"/>
                  </a:lnTo>
                  <a:lnTo>
                    <a:pt x="2476215" y="59495"/>
                  </a:lnTo>
                  <a:lnTo>
                    <a:pt x="2476215" y="578124"/>
                  </a:lnTo>
                  <a:lnTo>
                    <a:pt x="2459107" y="620217"/>
                  </a:lnTo>
                  <a:lnTo>
                    <a:pt x="2417278" y="637619"/>
                  </a:lnTo>
                  <a:close/>
                </a:path>
              </a:pathLst>
            </a:custGeom>
            <a:solidFill>
              <a:srgbClr val="F5F1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895794" y="478621"/>
              <a:ext cx="2490470" cy="652145"/>
            </a:xfrm>
            <a:custGeom>
              <a:avLst/>
              <a:gdLst/>
              <a:ahLst/>
              <a:cxnLst/>
              <a:rect l="l" t="t" r="r" b="b"/>
              <a:pathLst>
                <a:path w="2490470" h="652144">
                  <a:moveTo>
                    <a:pt x="2424407" y="651618"/>
                  </a:moveTo>
                  <a:lnTo>
                    <a:pt x="66065" y="651618"/>
                  </a:lnTo>
                  <a:lnTo>
                    <a:pt x="53106" y="650329"/>
                  </a:lnTo>
                  <a:lnTo>
                    <a:pt x="19484" y="632154"/>
                  </a:lnTo>
                  <a:lnTo>
                    <a:pt x="1306" y="598162"/>
                  </a:lnTo>
                  <a:lnTo>
                    <a:pt x="0" y="585123"/>
                  </a:lnTo>
                  <a:lnTo>
                    <a:pt x="0" y="66494"/>
                  </a:lnTo>
                  <a:lnTo>
                    <a:pt x="11227" y="29589"/>
                  </a:lnTo>
                  <a:lnTo>
                    <a:pt x="40815" y="5057"/>
                  </a:lnTo>
                  <a:lnTo>
                    <a:pt x="66065" y="0"/>
                  </a:lnTo>
                  <a:lnTo>
                    <a:pt x="2424407" y="0"/>
                  </a:lnTo>
                  <a:lnTo>
                    <a:pt x="2437367" y="1288"/>
                  </a:lnTo>
                  <a:lnTo>
                    <a:pt x="2449658" y="5057"/>
                  </a:lnTo>
                  <a:lnTo>
                    <a:pt x="2460969" y="11164"/>
                  </a:lnTo>
                  <a:lnTo>
                    <a:pt x="2464391" y="13998"/>
                  </a:lnTo>
                  <a:lnTo>
                    <a:pt x="66065" y="13998"/>
                  </a:lnTo>
                  <a:lnTo>
                    <a:pt x="55868" y="15013"/>
                  </a:lnTo>
                  <a:lnTo>
                    <a:pt x="22879" y="37349"/>
                  </a:lnTo>
                  <a:lnTo>
                    <a:pt x="14258" y="66494"/>
                  </a:lnTo>
                  <a:lnTo>
                    <a:pt x="14258" y="585123"/>
                  </a:lnTo>
                  <a:lnTo>
                    <a:pt x="29468" y="622278"/>
                  </a:lnTo>
                  <a:lnTo>
                    <a:pt x="66065" y="637619"/>
                  </a:lnTo>
                  <a:lnTo>
                    <a:pt x="2464391" y="637619"/>
                  </a:lnTo>
                  <a:lnTo>
                    <a:pt x="2460969" y="640454"/>
                  </a:lnTo>
                  <a:lnTo>
                    <a:pt x="2449658" y="646560"/>
                  </a:lnTo>
                  <a:lnTo>
                    <a:pt x="2437367" y="650329"/>
                  </a:lnTo>
                  <a:lnTo>
                    <a:pt x="2424407" y="651618"/>
                  </a:lnTo>
                  <a:close/>
                </a:path>
                <a:path w="2490470" h="652144">
                  <a:moveTo>
                    <a:pt x="2464391" y="637619"/>
                  </a:moveTo>
                  <a:lnTo>
                    <a:pt x="2424407" y="637619"/>
                  </a:lnTo>
                  <a:lnTo>
                    <a:pt x="2434605" y="636604"/>
                  </a:lnTo>
                  <a:lnTo>
                    <a:pt x="2444311" y="633634"/>
                  </a:lnTo>
                  <a:lnTo>
                    <a:pt x="2472354" y="605229"/>
                  </a:lnTo>
                  <a:lnTo>
                    <a:pt x="2476215" y="585123"/>
                  </a:lnTo>
                  <a:lnTo>
                    <a:pt x="2476215" y="66494"/>
                  </a:lnTo>
                  <a:lnTo>
                    <a:pt x="2461005" y="29340"/>
                  </a:lnTo>
                  <a:lnTo>
                    <a:pt x="2424407" y="13998"/>
                  </a:lnTo>
                  <a:lnTo>
                    <a:pt x="2464391" y="13998"/>
                  </a:lnTo>
                  <a:lnTo>
                    <a:pt x="2489166" y="53455"/>
                  </a:lnTo>
                  <a:lnTo>
                    <a:pt x="2490473" y="66494"/>
                  </a:lnTo>
                  <a:lnTo>
                    <a:pt x="2490473" y="585123"/>
                  </a:lnTo>
                  <a:lnTo>
                    <a:pt x="2489166" y="598162"/>
                  </a:lnTo>
                  <a:lnTo>
                    <a:pt x="2485364" y="610580"/>
                  </a:lnTo>
                  <a:lnTo>
                    <a:pt x="2479246" y="622028"/>
                  </a:lnTo>
                  <a:lnTo>
                    <a:pt x="2470989" y="632154"/>
                  </a:lnTo>
                  <a:lnTo>
                    <a:pt x="2464391" y="637619"/>
                  </a:lnTo>
                  <a:close/>
                </a:path>
              </a:pathLst>
            </a:custGeom>
            <a:solidFill>
              <a:srgbClr val="613C3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200241" y="564598"/>
            <a:ext cx="1931670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00" b="1" spc="135" dirty="0">
                <a:latin typeface="Trebuchet MS" panose="020B0603020202020204"/>
                <a:cs typeface="Trebuchet MS" panose="020B0603020202020204"/>
              </a:rPr>
              <a:t>On-</a:t>
            </a:r>
            <a:r>
              <a:rPr sz="2700" b="1" spc="-10" dirty="0">
                <a:latin typeface="Trebuchet MS" panose="020B0603020202020204"/>
                <a:cs typeface="Trebuchet MS" panose="020B0603020202020204"/>
              </a:rPr>
              <a:t>premise</a:t>
            </a:r>
            <a:endParaRPr sz="27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850047" y="478621"/>
            <a:ext cx="2538095" cy="704850"/>
            <a:chOff x="9850047" y="478621"/>
            <a:chExt cx="2538095" cy="704850"/>
          </a:xfrm>
        </p:grpSpPr>
        <p:sp>
          <p:nvSpPr>
            <p:cNvPr id="11" name="object 11"/>
            <p:cNvSpPr/>
            <p:nvPr/>
          </p:nvSpPr>
          <p:spPr>
            <a:xfrm>
              <a:off x="9861926" y="495655"/>
              <a:ext cx="2519045" cy="680720"/>
            </a:xfrm>
            <a:custGeom>
              <a:avLst/>
              <a:gdLst/>
              <a:ahLst/>
              <a:cxnLst/>
              <a:rect l="l" t="t" r="r" b="b"/>
              <a:pathLst>
                <a:path w="2519045" h="680719">
                  <a:moveTo>
                    <a:pt x="2460054" y="680431"/>
                  </a:moveTo>
                  <a:lnTo>
                    <a:pt x="101712" y="680431"/>
                  </a:lnTo>
                  <a:lnTo>
                    <a:pt x="90162" y="679276"/>
                  </a:lnTo>
                  <a:lnTo>
                    <a:pt x="45915" y="649372"/>
                  </a:lnTo>
                  <a:lnTo>
                    <a:pt x="7819" y="607820"/>
                  </a:lnTo>
                  <a:lnTo>
                    <a:pt x="0" y="591548"/>
                  </a:lnTo>
                  <a:lnTo>
                    <a:pt x="1197" y="551598"/>
                  </a:lnTo>
                  <a:lnTo>
                    <a:pt x="4448" y="505666"/>
                  </a:lnTo>
                  <a:lnTo>
                    <a:pt x="9239" y="455246"/>
                  </a:lnTo>
                  <a:lnTo>
                    <a:pt x="15056" y="401834"/>
                  </a:lnTo>
                  <a:lnTo>
                    <a:pt x="27718" y="292020"/>
                  </a:lnTo>
                  <a:lnTo>
                    <a:pt x="33535" y="238609"/>
                  </a:lnTo>
                  <a:lnTo>
                    <a:pt x="38326" y="188189"/>
                  </a:lnTo>
                  <a:lnTo>
                    <a:pt x="41577" y="142256"/>
                  </a:lnTo>
                  <a:lnTo>
                    <a:pt x="42775" y="102307"/>
                  </a:lnTo>
                  <a:lnTo>
                    <a:pt x="43911" y="90646"/>
                  </a:lnTo>
                  <a:lnTo>
                    <a:pt x="69026" y="52803"/>
                  </a:lnTo>
                  <a:lnTo>
                    <a:pt x="125579" y="42752"/>
                  </a:lnTo>
                  <a:lnTo>
                    <a:pt x="183983" y="42289"/>
                  </a:lnTo>
                  <a:lnTo>
                    <a:pt x="255516" y="41404"/>
                  </a:lnTo>
                  <a:lnTo>
                    <a:pt x="338866" y="40139"/>
                  </a:lnTo>
                  <a:lnTo>
                    <a:pt x="483176" y="37621"/>
                  </a:lnTo>
                  <a:lnTo>
                    <a:pt x="704693" y="33328"/>
                  </a:lnTo>
                  <a:lnTo>
                    <a:pt x="1956710" y="7220"/>
                  </a:lnTo>
                  <a:lnTo>
                    <a:pt x="2162471" y="3434"/>
                  </a:lnTo>
                  <a:lnTo>
                    <a:pt x="2291518" y="1407"/>
                  </a:lnTo>
                  <a:lnTo>
                    <a:pt x="2363051" y="522"/>
                  </a:lnTo>
                  <a:lnTo>
                    <a:pt x="2421454" y="59"/>
                  </a:lnTo>
                  <a:lnTo>
                    <a:pt x="2445322" y="0"/>
                  </a:lnTo>
                  <a:lnTo>
                    <a:pt x="2459171" y="7844"/>
                  </a:lnTo>
                  <a:lnTo>
                    <a:pt x="2475205" y="25936"/>
                  </a:lnTo>
                  <a:lnTo>
                    <a:pt x="2490437" y="46113"/>
                  </a:lnTo>
                  <a:lnTo>
                    <a:pt x="2509167" y="69285"/>
                  </a:lnTo>
                  <a:lnTo>
                    <a:pt x="2514535" y="79534"/>
                  </a:lnTo>
                  <a:lnTo>
                    <a:pt x="2517854" y="90646"/>
                  </a:lnTo>
                  <a:lnTo>
                    <a:pt x="2518990" y="102307"/>
                  </a:lnTo>
                  <a:lnTo>
                    <a:pt x="2518990" y="620936"/>
                  </a:lnTo>
                  <a:lnTo>
                    <a:pt x="2501882" y="663028"/>
                  </a:lnTo>
                  <a:lnTo>
                    <a:pt x="2471603" y="679276"/>
                  </a:lnTo>
                  <a:lnTo>
                    <a:pt x="2460054" y="680431"/>
                  </a:lnTo>
                  <a:close/>
                </a:path>
              </a:pathLst>
            </a:custGeom>
            <a:solidFill>
              <a:srgbClr val="DFB9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854796" y="488655"/>
              <a:ext cx="2533650" cy="694690"/>
            </a:xfrm>
            <a:custGeom>
              <a:avLst/>
              <a:gdLst/>
              <a:ahLst/>
              <a:cxnLst/>
              <a:rect l="l" t="t" r="r" b="b"/>
              <a:pathLst>
                <a:path w="2533650" h="694690">
                  <a:moveTo>
                    <a:pt x="2467183" y="694430"/>
                  </a:moveTo>
                  <a:lnTo>
                    <a:pt x="108841" y="694430"/>
                  </a:lnTo>
                  <a:lnTo>
                    <a:pt x="95881" y="693141"/>
                  </a:lnTo>
                  <a:lnTo>
                    <a:pt x="62259" y="674966"/>
                  </a:lnTo>
                  <a:lnTo>
                    <a:pt x="25800" y="638237"/>
                  </a:lnTo>
                  <a:lnTo>
                    <a:pt x="868" y="603422"/>
                  </a:lnTo>
                  <a:lnTo>
                    <a:pt x="0" y="598547"/>
                  </a:lnTo>
                  <a:lnTo>
                    <a:pt x="1197" y="558597"/>
                  </a:lnTo>
                  <a:lnTo>
                    <a:pt x="4448" y="512665"/>
                  </a:lnTo>
                  <a:lnTo>
                    <a:pt x="9239" y="462245"/>
                  </a:lnTo>
                  <a:lnTo>
                    <a:pt x="15056" y="408834"/>
                  </a:lnTo>
                  <a:lnTo>
                    <a:pt x="27718" y="299019"/>
                  </a:lnTo>
                  <a:lnTo>
                    <a:pt x="33535" y="245608"/>
                  </a:lnTo>
                  <a:lnTo>
                    <a:pt x="38326" y="195188"/>
                  </a:lnTo>
                  <a:lnTo>
                    <a:pt x="41577" y="149255"/>
                  </a:lnTo>
                  <a:lnTo>
                    <a:pt x="42775" y="109306"/>
                  </a:lnTo>
                  <a:lnTo>
                    <a:pt x="44082" y="96267"/>
                  </a:lnTo>
                  <a:lnTo>
                    <a:pt x="62259" y="62275"/>
                  </a:lnTo>
                  <a:lnTo>
                    <a:pt x="95881" y="44100"/>
                  </a:lnTo>
                  <a:lnTo>
                    <a:pt x="194431" y="42258"/>
                  </a:lnTo>
                  <a:lnTo>
                    <a:pt x="193795" y="42258"/>
                  </a:lnTo>
                  <a:lnTo>
                    <a:pt x="2437926" y="0"/>
                  </a:lnTo>
                  <a:lnTo>
                    <a:pt x="2455301" y="0"/>
                  </a:lnTo>
                  <a:lnTo>
                    <a:pt x="2458629" y="911"/>
                  </a:lnTo>
                  <a:lnTo>
                    <a:pt x="2461957" y="2876"/>
                  </a:lnTo>
                  <a:lnTo>
                    <a:pt x="2465758" y="5034"/>
                  </a:lnTo>
                  <a:lnTo>
                    <a:pt x="2470037" y="8533"/>
                  </a:lnTo>
                  <a:lnTo>
                    <a:pt x="2474312" y="12991"/>
                  </a:lnTo>
                  <a:lnTo>
                    <a:pt x="2475148" y="13951"/>
                  </a:lnTo>
                  <a:lnTo>
                    <a:pt x="2437926" y="13951"/>
                  </a:lnTo>
                  <a:lnTo>
                    <a:pt x="2340004" y="14813"/>
                  </a:lnTo>
                  <a:lnTo>
                    <a:pt x="191112" y="56287"/>
                  </a:lnTo>
                  <a:lnTo>
                    <a:pt x="109442" y="56750"/>
                  </a:lnTo>
                  <a:lnTo>
                    <a:pt x="98644" y="57825"/>
                  </a:lnTo>
                  <a:lnTo>
                    <a:pt x="65655" y="80161"/>
                  </a:lnTo>
                  <a:lnTo>
                    <a:pt x="55836" y="149255"/>
                  </a:lnTo>
                  <a:lnTo>
                    <a:pt x="52585" y="195188"/>
                  </a:lnTo>
                  <a:lnTo>
                    <a:pt x="47794" y="245608"/>
                  </a:lnTo>
                  <a:lnTo>
                    <a:pt x="41976" y="299019"/>
                  </a:lnTo>
                  <a:lnTo>
                    <a:pt x="29315" y="408834"/>
                  </a:lnTo>
                  <a:lnTo>
                    <a:pt x="23497" y="462245"/>
                  </a:lnTo>
                  <a:lnTo>
                    <a:pt x="18707" y="512665"/>
                  </a:lnTo>
                  <a:lnTo>
                    <a:pt x="15456" y="558597"/>
                  </a:lnTo>
                  <a:lnTo>
                    <a:pt x="14258" y="598547"/>
                  </a:lnTo>
                  <a:lnTo>
                    <a:pt x="14258" y="599649"/>
                  </a:lnTo>
                  <a:lnTo>
                    <a:pt x="14731" y="600848"/>
                  </a:lnTo>
                  <a:lnTo>
                    <a:pt x="15209" y="602334"/>
                  </a:lnTo>
                  <a:lnTo>
                    <a:pt x="50616" y="644025"/>
                  </a:lnTo>
                  <a:lnTo>
                    <a:pt x="80033" y="671633"/>
                  </a:lnTo>
                  <a:lnTo>
                    <a:pt x="108841" y="680431"/>
                  </a:lnTo>
                  <a:lnTo>
                    <a:pt x="2507166" y="680431"/>
                  </a:lnTo>
                  <a:lnTo>
                    <a:pt x="2503744" y="683265"/>
                  </a:lnTo>
                  <a:lnTo>
                    <a:pt x="2492433" y="689372"/>
                  </a:lnTo>
                  <a:lnTo>
                    <a:pt x="2480142" y="693141"/>
                  </a:lnTo>
                  <a:lnTo>
                    <a:pt x="2467183" y="694430"/>
                  </a:lnTo>
                  <a:close/>
                </a:path>
                <a:path w="2533650" h="694690">
                  <a:moveTo>
                    <a:pt x="2507166" y="680431"/>
                  </a:moveTo>
                  <a:lnTo>
                    <a:pt x="2467183" y="680431"/>
                  </a:lnTo>
                  <a:lnTo>
                    <a:pt x="2477380" y="679416"/>
                  </a:lnTo>
                  <a:lnTo>
                    <a:pt x="2487086" y="676446"/>
                  </a:lnTo>
                  <a:lnTo>
                    <a:pt x="2515129" y="648041"/>
                  </a:lnTo>
                  <a:lnTo>
                    <a:pt x="2518990" y="627935"/>
                  </a:lnTo>
                  <a:lnTo>
                    <a:pt x="2518990" y="109306"/>
                  </a:lnTo>
                  <a:lnTo>
                    <a:pt x="2518018" y="99004"/>
                  </a:lnTo>
                  <a:lnTo>
                    <a:pt x="2515129" y="89200"/>
                  </a:lnTo>
                  <a:lnTo>
                    <a:pt x="2510369" y="80161"/>
                  </a:lnTo>
                  <a:lnTo>
                    <a:pt x="2496481" y="63297"/>
                  </a:lnTo>
                  <a:lnTo>
                    <a:pt x="2486730" y="50254"/>
                  </a:lnTo>
                  <a:lnTo>
                    <a:pt x="2475642" y="35827"/>
                  </a:lnTo>
                  <a:lnTo>
                    <a:pt x="2464333" y="22820"/>
                  </a:lnTo>
                  <a:lnTo>
                    <a:pt x="2461483" y="19943"/>
                  </a:lnTo>
                  <a:lnTo>
                    <a:pt x="2459819" y="18231"/>
                  </a:lnTo>
                  <a:lnTo>
                    <a:pt x="2458920" y="17389"/>
                  </a:lnTo>
                  <a:lnTo>
                    <a:pt x="2456252" y="15820"/>
                  </a:lnTo>
                  <a:lnTo>
                    <a:pt x="2454827" y="14813"/>
                  </a:lnTo>
                  <a:lnTo>
                    <a:pt x="2453402" y="13951"/>
                  </a:lnTo>
                  <a:lnTo>
                    <a:pt x="2475148" y="13951"/>
                  </a:lnTo>
                  <a:lnTo>
                    <a:pt x="2485624" y="25971"/>
                  </a:lnTo>
                  <a:lnTo>
                    <a:pt x="2496711" y="40384"/>
                  </a:lnTo>
                  <a:lnTo>
                    <a:pt x="2506425" y="53372"/>
                  </a:lnTo>
                  <a:lnTo>
                    <a:pt x="2513764" y="62275"/>
                  </a:lnTo>
                  <a:lnTo>
                    <a:pt x="2522021" y="72401"/>
                  </a:lnTo>
                  <a:lnTo>
                    <a:pt x="2528140" y="83849"/>
                  </a:lnTo>
                  <a:lnTo>
                    <a:pt x="2531942" y="96267"/>
                  </a:lnTo>
                  <a:lnTo>
                    <a:pt x="2533249" y="109306"/>
                  </a:lnTo>
                  <a:lnTo>
                    <a:pt x="2533249" y="627935"/>
                  </a:lnTo>
                  <a:lnTo>
                    <a:pt x="2531942" y="640974"/>
                  </a:lnTo>
                  <a:lnTo>
                    <a:pt x="2528140" y="653392"/>
                  </a:lnTo>
                  <a:lnTo>
                    <a:pt x="2522021" y="664840"/>
                  </a:lnTo>
                  <a:lnTo>
                    <a:pt x="2513764" y="674966"/>
                  </a:lnTo>
                  <a:lnTo>
                    <a:pt x="2507166" y="680431"/>
                  </a:lnTo>
                  <a:close/>
                </a:path>
              </a:pathLst>
            </a:custGeom>
            <a:solidFill>
              <a:srgbClr val="613C3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9857178" y="485620"/>
              <a:ext cx="2476500" cy="638175"/>
            </a:xfrm>
            <a:custGeom>
              <a:avLst/>
              <a:gdLst/>
              <a:ahLst/>
              <a:cxnLst/>
              <a:rect l="l" t="t" r="r" b="b"/>
              <a:pathLst>
                <a:path w="2476500" h="638175">
                  <a:moveTo>
                    <a:pt x="2417278" y="637619"/>
                  </a:moveTo>
                  <a:lnTo>
                    <a:pt x="58936" y="637619"/>
                  </a:lnTo>
                  <a:lnTo>
                    <a:pt x="47387" y="636464"/>
                  </a:lnTo>
                  <a:lnTo>
                    <a:pt x="9823" y="611145"/>
                  </a:lnTo>
                  <a:lnTo>
                    <a:pt x="0" y="578124"/>
                  </a:lnTo>
                  <a:lnTo>
                    <a:pt x="0" y="59495"/>
                  </a:lnTo>
                  <a:lnTo>
                    <a:pt x="17108" y="17402"/>
                  </a:lnTo>
                  <a:lnTo>
                    <a:pt x="58936" y="0"/>
                  </a:lnTo>
                  <a:lnTo>
                    <a:pt x="2417278" y="0"/>
                  </a:lnTo>
                  <a:lnTo>
                    <a:pt x="2459107" y="17402"/>
                  </a:lnTo>
                  <a:lnTo>
                    <a:pt x="2476215" y="59495"/>
                  </a:lnTo>
                  <a:lnTo>
                    <a:pt x="2476215" y="578124"/>
                  </a:lnTo>
                  <a:lnTo>
                    <a:pt x="2459107" y="620217"/>
                  </a:lnTo>
                  <a:lnTo>
                    <a:pt x="2417278" y="637619"/>
                  </a:lnTo>
                  <a:close/>
                </a:path>
              </a:pathLst>
            </a:custGeom>
            <a:solidFill>
              <a:srgbClr val="F5F1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850047" y="478621"/>
              <a:ext cx="2490470" cy="652145"/>
            </a:xfrm>
            <a:custGeom>
              <a:avLst/>
              <a:gdLst/>
              <a:ahLst/>
              <a:cxnLst/>
              <a:rect l="l" t="t" r="r" b="b"/>
              <a:pathLst>
                <a:path w="2490470" h="652144">
                  <a:moveTo>
                    <a:pt x="2424407" y="651618"/>
                  </a:moveTo>
                  <a:lnTo>
                    <a:pt x="66065" y="651618"/>
                  </a:lnTo>
                  <a:lnTo>
                    <a:pt x="53106" y="650329"/>
                  </a:lnTo>
                  <a:lnTo>
                    <a:pt x="19484" y="632154"/>
                  </a:lnTo>
                  <a:lnTo>
                    <a:pt x="1306" y="598162"/>
                  </a:lnTo>
                  <a:lnTo>
                    <a:pt x="0" y="585123"/>
                  </a:lnTo>
                  <a:lnTo>
                    <a:pt x="0" y="66494"/>
                  </a:lnTo>
                  <a:lnTo>
                    <a:pt x="11227" y="29589"/>
                  </a:lnTo>
                  <a:lnTo>
                    <a:pt x="40815" y="5057"/>
                  </a:lnTo>
                  <a:lnTo>
                    <a:pt x="66065" y="0"/>
                  </a:lnTo>
                  <a:lnTo>
                    <a:pt x="2424407" y="0"/>
                  </a:lnTo>
                  <a:lnTo>
                    <a:pt x="2437367" y="1288"/>
                  </a:lnTo>
                  <a:lnTo>
                    <a:pt x="2449658" y="5057"/>
                  </a:lnTo>
                  <a:lnTo>
                    <a:pt x="2460969" y="11164"/>
                  </a:lnTo>
                  <a:lnTo>
                    <a:pt x="2464391" y="13998"/>
                  </a:lnTo>
                  <a:lnTo>
                    <a:pt x="66065" y="13998"/>
                  </a:lnTo>
                  <a:lnTo>
                    <a:pt x="55868" y="15013"/>
                  </a:lnTo>
                  <a:lnTo>
                    <a:pt x="22879" y="37349"/>
                  </a:lnTo>
                  <a:lnTo>
                    <a:pt x="14258" y="66494"/>
                  </a:lnTo>
                  <a:lnTo>
                    <a:pt x="14258" y="585123"/>
                  </a:lnTo>
                  <a:lnTo>
                    <a:pt x="29468" y="622278"/>
                  </a:lnTo>
                  <a:lnTo>
                    <a:pt x="66065" y="637619"/>
                  </a:lnTo>
                  <a:lnTo>
                    <a:pt x="2464391" y="637619"/>
                  </a:lnTo>
                  <a:lnTo>
                    <a:pt x="2460969" y="640454"/>
                  </a:lnTo>
                  <a:lnTo>
                    <a:pt x="2449658" y="646560"/>
                  </a:lnTo>
                  <a:lnTo>
                    <a:pt x="2437367" y="650329"/>
                  </a:lnTo>
                  <a:lnTo>
                    <a:pt x="2424407" y="651618"/>
                  </a:lnTo>
                  <a:close/>
                </a:path>
                <a:path w="2490470" h="652144">
                  <a:moveTo>
                    <a:pt x="2464391" y="637619"/>
                  </a:moveTo>
                  <a:lnTo>
                    <a:pt x="2424407" y="637619"/>
                  </a:lnTo>
                  <a:lnTo>
                    <a:pt x="2434605" y="636604"/>
                  </a:lnTo>
                  <a:lnTo>
                    <a:pt x="2444311" y="633634"/>
                  </a:lnTo>
                  <a:lnTo>
                    <a:pt x="2472354" y="605229"/>
                  </a:lnTo>
                  <a:lnTo>
                    <a:pt x="2476215" y="585123"/>
                  </a:lnTo>
                  <a:lnTo>
                    <a:pt x="2476215" y="66494"/>
                  </a:lnTo>
                  <a:lnTo>
                    <a:pt x="2461005" y="29340"/>
                  </a:lnTo>
                  <a:lnTo>
                    <a:pt x="2424407" y="13998"/>
                  </a:lnTo>
                  <a:lnTo>
                    <a:pt x="2464391" y="13998"/>
                  </a:lnTo>
                  <a:lnTo>
                    <a:pt x="2489166" y="53455"/>
                  </a:lnTo>
                  <a:lnTo>
                    <a:pt x="2490473" y="66494"/>
                  </a:lnTo>
                  <a:lnTo>
                    <a:pt x="2490473" y="585123"/>
                  </a:lnTo>
                  <a:lnTo>
                    <a:pt x="2489166" y="598162"/>
                  </a:lnTo>
                  <a:lnTo>
                    <a:pt x="2485364" y="610580"/>
                  </a:lnTo>
                  <a:lnTo>
                    <a:pt x="2479246" y="622028"/>
                  </a:lnTo>
                  <a:lnTo>
                    <a:pt x="2470989" y="632154"/>
                  </a:lnTo>
                  <a:lnTo>
                    <a:pt x="2464391" y="637619"/>
                  </a:lnTo>
                  <a:close/>
                </a:path>
              </a:pathLst>
            </a:custGeom>
            <a:solidFill>
              <a:srgbClr val="613C3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0630369" y="564598"/>
            <a:ext cx="979805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00" b="1" spc="50" dirty="0">
                <a:latin typeface="Trebuchet MS" panose="020B0603020202020204"/>
                <a:cs typeface="Trebuchet MS" panose="020B0603020202020204"/>
              </a:rPr>
              <a:t>Cloud</a:t>
            </a:r>
            <a:endParaRPr sz="27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885199" y="1751489"/>
            <a:ext cx="3571875" cy="875030"/>
          </a:xfrm>
          <a:prstGeom prst="rect">
            <a:avLst/>
          </a:prstGeom>
          <a:solidFill>
            <a:srgbClr val="FEFEFE"/>
          </a:solidFill>
          <a:ln w="76190">
            <a:solidFill>
              <a:srgbClr val="000000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marL="595630" marR="262255" indent="-325755">
              <a:lnSpc>
                <a:spcPct val="115000"/>
              </a:lnSpc>
              <a:spcBef>
                <a:spcPts val="530"/>
              </a:spcBef>
            </a:pPr>
            <a:r>
              <a:rPr sz="1900" b="1" spc="-10" dirty="0">
                <a:latin typeface="Trebuchet MS" panose="020B0603020202020204"/>
                <a:cs typeface="Trebuchet MS" panose="020B0603020202020204"/>
              </a:rPr>
              <a:t>Armazenamento</a:t>
            </a:r>
            <a:r>
              <a:rPr sz="1900" b="1" spc="-1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900" b="1" dirty="0">
                <a:latin typeface="Trebuchet MS" panose="020B0603020202020204"/>
                <a:cs typeface="Trebuchet MS" panose="020B0603020202020204"/>
              </a:rPr>
              <a:t>de</a:t>
            </a:r>
            <a:r>
              <a:rPr sz="1900" b="1" spc="-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900" b="1" spc="-10" dirty="0">
                <a:latin typeface="Trebuchet MS" panose="020B0603020202020204"/>
                <a:cs typeface="Trebuchet MS" panose="020B0603020202020204"/>
              </a:rPr>
              <a:t>Dados: </a:t>
            </a:r>
            <a:r>
              <a:rPr sz="1900" b="1" dirty="0">
                <a:latin typeface="Trebuchet MS" panose="020B0603020202020204"/>
                <a:cs typeface="Trebuchet MS" panose="020B0603020202020204"/>
              </a:rPr>
              <a:t>Desempenho</a:t>
            </a:r>
            <a:r>
              <a:rPr sz="1900" b="1" spc="-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900" b="1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900" b="1" spc="-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900" b="1" spc="-20" dirty="0">
                <a:latin typeface="Trebuchet MS" panose="020B0603020202020204"/>
                <a:cs typeface="Trebuchet MS" panose="020B0603020202020204"/>
              </a:rPr>
              <a:t>Custo</a:t>
            </a:r>
            <a:endParaRPr sz="19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671224" y="8946539"/>
            <a:ext cx="4105275" cy="12065"/>
          </a:xfrm>
          <a:custGeom>
            <a:avLst/>
            <a:gdLst/>
            <a:ahLst/>
            <a:cxnLst/>
            <a:rect l="l" t="t" r="r" b="b"/>
            <a:pathLst>
              <a:path w="4105275" h="12065">
                <a:moveTo>
                  <a:pt x="0" y="11672"/>
                </a:moveTo>
                <a:lnTo>
                  <a:pt x="4105274" y="11672"/>
                </a:lnTo>
                <a:lnTo>
                  <a:pt x="4105274" y="0"/>
                </a:lnTo>
                <a:lnTo>
                  <a:pt x="0" y="0"/>
                </a:lnTo>
                <a:lnTo>
                  <a:pt x="0" y="11672"/>
                </a:lnTo>
                <a:close/>
              </a:path>
            </a:pathLst>
          </a:custGeom>
          <a:solidFill>
            <a:srgbClr val="FFF7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8159419" y="3112493"/>
            <a:ext cx="93091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900" b="1" spc="-10" dirty="0">
                <a:latin typeface="Trebuchet MS" panose="020B0603020202020204"/>
                <a:cs typeface="Trebuchet MS" panose="020B0603020202020204"/>
              </a:rPr>
              <a:t>Aspecto</a:t>
            </a:r>
            <a:endParaRPr sz="19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313417" y="3112493"/>
            <a:ext cx="283337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900" b="1" spc="-25" dirty="0">
                <a:latin typeface="Trebuchet MS" panose="020B0603020202020204"/>
                <a:cs typeface="Trebuchet MS" panose="020B0603020202020204"/>
              </a:rPr>
              <a:t>Infraestrutura</a:t>
            </a:r>
            <a:r>
              <a:rPr sz="1900" b="1" spc="-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900" b="1" dirty="0">
                <a:latin typeface="Trebuchet MS" panose="020B0603020202020204"/>
                <a:cs typeface="Trebuchet MS" panose="020B0603020202020204"/>
              </a:rPr>
              <a:t>em</a:t>
            </a:r>
            <a:r>
              <a:rPr sz="1900" b="1" spc="-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900" b="1" spc="-20" dirty="0">
                <a:latin typeface="Trebuchet MS" panose="020B0603020202020204"/>
                <a:cs typeface="Trebuchet MS" panose="020B0603020202020204"/>
              </a:rPr>
              <a:t>Nuvem</a:t>
            </a:r>
            <a:endParaRPr sz="19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642265" y="3938139"/>
            <a:ext cx="176085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900" b="1" spc="120" dirty="0">
                <a:latin typeface="Trebuchet MS" panose="020B0603020202020204"/>
                <a:cs typeface="Trebuchet MS" panose="020B0603020202020204"/>
              </a:rPr>
              <a:t>IOPS</a:t>
            </a:r>
            <a:r>
              <a:rPr sz="1900" b="1" spc="-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900" b="1" spc="-25" dirty="0">
                <a:latin typeface="Trebuchet MS" panose="020B0603020202020204"/>
                <a:cs typeface="Trebuchet MS" panose="020B0603020202020204"/>
              </a:rPr>
              <a:t>utilizáveis</a:t>
            </a:r>
            <a:endParaRPr sz="19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747424" y="3795264"/>
            <a:ext cx="2835275" cy="6007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R="5080">
              <a:lnSpc>
                <a:spcPts val="2250"/>
              </a:lnSpc>
              <a:spcBef>
                <a:spcPts val="200"/>
              </a:spcBef>
            </a:pPr>
            <a:r>
              <a:rPr sz="1900" spc="65" dirty="0">
                <a:latin typeface="Arial MT"/>
                <a:cs typeface="Arial MT"/>
              </a:rPr>
              <a:t>63%</a:t>
            </a:r>
            <a:r>
              <a:rPr sz="1900" spc="-7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mais</a:t>
            </a:r>
            <a:r>
              <a:rPr sz="1900" spc="-65" dirty="0">
                <a:latin typeface="Arial MT"/>
                <a:cs typeface="Arial MT"/>
              </a:rPr>
              <a:t> </a:t>
            </a:r>
            <a:r>
              <a:rPr sz="1900" spc="-55" dirty="0">
                <a:latin typeface="Arial MT"/>
                <a:cs typeface="Arial MT"/>
              </a:rPr>
              <a:t>IOPS</a:t>
            </a:r>
            <a:r>
              <a:rPr sz="1900" spc="-65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utilizáveis comparado</a:t>
            </a:r>
            <a:r>
              <a:rPr sz="1900" spc="-8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a</a:t>
            </a:r>
            <a:r>
              <a:rPr sz="1900" spc="-80" dirty="0">
                <a:latin typeface="Arial MT"/>
                <a:cs typeface="Arial MT"/>
              </a:rPr>
              <a:t> </a:t>
            </a:r>
            <a:r>
              <a:rPr sz="1900" spc="50" dirty="0">
                <a:latin typeface="Arial MT"/>
                <a:cs typeface="Arial MT"/>
              </a:rPr>
              <a:t>on-</a:t>
            </a:r>
            <a:r>
              <a:rPr sz="1900" spc="-10" dirty="0">
                <a:latin typeface="Arial MT"/>
                <a:cs typeface="Arial MT"/>
              </a:rPr>
              <a:t>premise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42265" y="4880731"/>
            <a:ext cx="3475354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900" b="1" spc="-30" dirty="0">
                <a:latin typeface="Trebuchet MS" panose="020B0603020202020204"/>
                <a:cs typeface="Trebuchet MS" panose="020B0603020202020204"/>
              </a:rPr>
              <a:t>Latência</a:t>
            </a:r>
            <a:r>
              <a:rPr sz="1900" b="1" spc="-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900" b="1" dirty="0">
                <a:latin typeface="Trebuchet MS" panose="020B0603020202020204"/>
                <a:cs typeface="Trebuchet MS" panose="020B0603020202020204"/>
              </a:rPr>
              <a:t>em</a:t>
            </a:r>
            <a:r>
              <a:rPr sz="1900" b="1" spc="-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900" b="1" dirty="0">
                <a:latin typeface="Trebuchet MS" panose="020B0603020202020204"/>
                <a:cs typeface="Trebuchet MS" panose="020B0603020202020204"/>
              </a:rPr>
              <a:t>picos</a:t>
            </a:r>
            <a:r>
              <a:rPr sz="1900" b="1" spc="-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900" b="1" spc="-10" dirty="0">
                <a:latin typeface="Trebuchet MS" panose="020B0603020202020204"/>
                <a:cs typeface="Trebuchet MS" panose="020B0603020202020204"/>
              </a:rPr>
              <a:t>operacionais</a:t>
            </a:r>
            <a:endParaRPr sz="19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747424" y="4880731"/>
            <a:ext cx="178308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latin typeface="Arial MT"/>
                <a:cs typeface="Arial MT"/>
              </a:rPr>
              <a:t>3.3</a:t>
            </a:r>
            <a:r>
              <a:rPr sz="1900" spc="-25" dirty="0">
                <a:latin typeface="Arial MT"/>
                <a:cs typeface="Arial MT"/>
              </a:rPr>
              <a:t> </a:t>
            </a:r>
            <a:r>
              <a:rPr sz="1900" spc="-40" dirty="0">
                <a:latin typeface="Arial MT"/>
                <a:cs typeface="Arial MT"/>
              </a:rPr>
              <a:t>vezes</a:t>
            </a:r>
            <a:r>
              <a:rPr sz="1900" spc="-20" dirty="0">
                <a:latin typeface="Arial MT"/>
                <a:cs typeface="Arial MT"/>
              </a:rPr>
              <a:t> menor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42265" y="5656708"/>
            <a:ext cx="3921125" cy="132524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R="5080">
              <a:lnSpc>
                <a:spcPts val="2250"/>
              </a:lnSpc>
              <a:spcBef>
                <a:spcPts val="200"/>
              </a:spcBef>
            </a:pPr>
            <a:r>
              <a:rPr sz="1900" b="1" dirty="0">
                <a:latin typeface="Trebuchet MS" panose="020B0603020202020204"/>
                <a:cs typeface="Trebuchet MS" panose="020B0603020202020204"/>
              </a:rPr>
              <a:t>Picos</a:t>
            </a:r>
            <a:r>
              <a:rPr sz="1900" b="1" spc="-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900" b="1" dirty="0">
                <a:latin typeface="Trebuchet MS" panose="020B0603020202020204"/>
                <a:cs typeface="Trebuchet MS" panose="020B0603020202020204"/>
              </a:rPr>
              <a:t>de</a:t>
            </a:r>
            <a:r>
              <a:rPr sz="1900" b="1" spc="-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900" b="1" spc="120" dirty="0">
                <a:latin typeface="Trebuchet MS" panose="020B0603020202020204"/>
                <a:cs typeface="Trebuchet MS" panose="020B0603020202020204"/>
              </a:rPr>
              <a:t>IOPS</a:t>
            </a:r>
            <a:r>
              <a:rPr sz="1900" b="1" spc="-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900" b="1" dirty="0">
                <a:latin typeface="Trebuchet MS" panose="020B0603020202020204"/>
                <a:cs typeface="Trebuchet MS" panose="020B0603020202020204"/>
              </a:rPr>
              <a:t>em</a:t>
            </a:r>
            <a:r>
              <a:rPr sz="1900" b="1" spc="-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900" b="1" dirty="0">
                <a:latin typeface="Trebuchet MS" panose="020B0603020202020204"/>
                <a:cs typeface="Trebuchet MS" panose="020B0603020202020204"/>
              </a:rPr>
              <a:t>carga</a:t>
            </a:r>
            <a:r>
              <a:rPr sz="1900" b="1" spc="-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900" b="1" spc="-10" dirty="0">
                <a:latin typeface="Trebuchet MS" panose="020B0603020202020204"/>
                <a:cs typeface="Trebuchet MS" panose="020B0603020202020204"/>
              </a:rPr>
              <a:t>sequencial (leitura/escrita)</a:t>
            </a:r>
            <a:endParaRPr sz="19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1145"/>
              </a:spcBef>
            </a:pPr>
            <a:endParaRPr sz="19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</a:pPr>
            <a:r>
              <a:rPr sz="1900" b="1" spc="-20" dirty="0">
                <a:latin typeface="Trebuchet MS" panose="020B0603020202020204"/>
                <a:cs typeface="Trebuchet MS" panose="020B0603020202020204"/>
              </a:rPr>
              <a:t>Otimização</a:t>
            </a:r>
            <a:r>
              <a:rPr sz="1900" b="1" spc="-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900" b="1" dirty="0">
                <a:latin typeface="Trebuchet MS" panose="020B0603020202020204"/>
                <a:cs typeface="Trebuchet MS" panose="020B0603020202020204"/>
              </a:rPr>
              <a:t>de</a:t>
            </a:r>
            <a:r>
              <a:rPr sz="1900" b="1" spc="-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900" b="1" spc="-10" dirty="0">
                <a:latin typeface="Trebuchet MS" panose="020B0603020202020204"/>
                <a:cs typeface="Trebuchet MS" panose="020B0603020202020204"/>
              </a:rPr>
              <a:t>hardware</a:t>
            </a:r>
            <a:endParaRPr sz="19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747424" y="5656708"/>
            <a:ext cx="3857625" cy="146812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R="5080">
              <a:lnSpc>
                <a:spcPts val="2250"/>
              </a:lnSpc>
              <a:spcBef>
                <a:spcPts val="200"/>
              </a:spcBef>
            </a:pPr>
            <a:r>
              <a:rPr sz="1900" spc="-10" dirty="0">
                <a:latin typeface="Arial MT"/>
                <a:cs typeface="Arial MT"/>
              </a:rPr>
              <a:t>Instâncias</a:t>
            </a:r>
            <a:r>
              <a:rPr sz="1900" spc="-1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Bare</a:t>
            </a:r>
            <a:r>
              <a:rPr sz="1900" spc="-1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Metal</a:t>
            </a:r>
            <a:r>
              <a:rPr sz="1900" spc="-1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atingem</a:t>
            </a:r>
            <a:r>
              <a:rPr sz="1900" spc="-10" dirty="0">
                <a:latin typeface="Arial MT"/>
                <a:cs typeface="Arial MT"/>
              </a:rPr>
              <a:t> </a:t>
            </a:r>
            <a:r>
              <a:rPr sz="1900" spc="40" dirty="0">
                <a:latin typeface="Arial MT"/>
                <a:cs typeface="Arial MT"/>
              </a:rPr>
              <a:t>25% </a:t>
            </a:r>
            <a:r>
              <a:rPr sz="1900" dirty="0">
                <a:latin typeface="Arial MT"/>
                <a:cs typeface="Arial MT"/>
              </a:rPr>
              <a:t>mais</a:t>
            </a:r>
            <a:r>
              <a:rPr sz="1900" spc="-110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picos</a:t>
            </a:r>
            <a:endParaRPr sz="1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1900">
              <a:latin typeface="Arial MT"/>
              <a:cs typeface="Arial MT"/>
            </a:endParaRPr>
          </a:p>
          <a:p>
            <a:pPr marR="510540">
              <a:lnSpc>
                <a:spcPts val="2250"/>
              </a:lnSpc>
            </a:pPr>
            <a:r>
              <a:rPr sz="1900" dirty="0">
                <a:latin typeface="Arial MT"/>
                <a:cs typeface="Arial MT"/>
              </a:rPr>
              <a:t>Limitada</a:t>
            </a:r>
            <a:r>
              <a:rPr sz="1900" spc="-5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a</a:t>
            </a:r>
            <a:r>
              <a:rPr sz="1900" spc="-55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configurações</a:t>
            </a:r>
            <a:r>
              <a:rPr sz="1900" spc="-55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cloud padrão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642265" y="7375816"/>
            <a:ext cx="3402329" cy="6007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R="5080">
              <a:lnSpc>
                <a:spcPts val="2250"/>
              </a:lnSpc>
              <a:spcBef>
                <a:spcPts val="200"/>
              </a:spcBef>
            </a:pPr>
            <a:r>
              <a:rPr sz="1900" b="1" dirty="0">
                <a:latin typeface="Trebuchet MS" panose="020B0603020202020204"/>
                <a:cs typeface="Trebuchet MS" panose="020B0603020202020204"/>
              </a:rPr>
              <a:t>Throughput</a:t>
            </a:r>
            <a:r>
              <a:rPr sz="1900" b="1" spc="-1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900" b="1" dirty="0">
                <a:latin typeface="Trebuchet MS" panose="020B0603020202020204"/>
                <a:cs typeface="Trebuchet MS" panose="020B0603020202020204"/>
              </a:rPr>
              <a:t>em</a:t>
            </a:r>
            <a:r>
              <a:rPr sz="1900" b="1" spc="-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900" b="1" spc="-10" dirty="0">
                <a:latin typeface="Trebuchet MS" panose="020B0603020202020204"/>
                <a:cs typeface="Trebuchet MS" panose="020B0603020202020204"/>
              </a:rPr>
              <a:t>transferências </a:t>
            </a:r>
            <a:r>
              <a:rPr sz="1900" b="1" spc="-20" dirty="0">
                <a:latin typeface="Trebuchet MS" panose="020B0603020202020204"/>
                <a:cs typeface="Trebuchet MS" panose="020B0603020202020204"/>
              </a:rPr>
              <a:t>internas</a:t>
            </a:r>
            <a:r>
              <a:rPr sz="1900" b="1" spc="-8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900" b="1" spc="-10" dirty="0">
                <a:latin typeface="Trebuchet MS" panose="020B0603020202020204"/>
                <a:cs typeface="Trebuchet MS" panose="020B0603020202020204"/>
              </a:rPr>
              <a:t>(&gt;fiPB)</a:t>
            </a:r>
            <a:endParaRPr sz="19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747424" y="7518691"/>
            <a:ext cx="368300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latin typeface="Arial MT"/>
                <a:cs typeface="Arial MT"/>
              </a:rPr>
              <a:t>Inferior</a:t>
            </a:r>
            <a:r>
              <a:rPr sz="1900" spc="-2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em</a:t>
            </a:r>
            <a:r>
              <a:rPr sz="1900" spc="-2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ambientes</a:t>
            </a:r>
            <a:r>
              <a:rPr sz="1900" spc="-20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multitenant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642265" y="8370868"/>
            <a:ext cx="756793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4104640" algn="l"/>
              </a:tabLst>
            </a:pPr>
            <a:r>
              <a:rPr sz="1900" b="1" spc="-30" dirty="0">
                <a:latin typeface="Trebuchet MS" panose="020B0603020202020204"/>
                <a:cs typeface="Trebuchet MS" panose="020B0603020202020204"/>
              </a:rPr>
              <a:t>Latência</a:t>
            </a:r>
            <a:r>
              <a:rPr sz="1900" b="1" spc="-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900" b="1" spc="-10" dirty="0">
                <a:latin typeface="Trebuchet MS" panose="020B0603020202020204"/>
                <a:cs typeface="Trebuchet MS" panose="020B0603020202020204"/>
              </a:rPr>
              <a:t>média</a:t>
            </a:r>
            <a:r>
              <a:rPr sz="1900" b="1" spc="-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900" b="1" dirty="0">
                <a:latin typeface="Trebuchet MS" panose="020B0603020202020204"/>
                <a:cs typeface="Trebuchet MS" panose="020B0603020202020204"/>
              </a:rPr>
              <a:t>de</a:t>
            </a:r>
            <a:r>
              <a:rPr sz="1900" b="1" spc="-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900" b="1" spc="-10" dirty="0">
                <a:latin typeface="Trebuchet MS" panose="020B0603020202020204"/>
                <a:cs typeface="Trebuchet MS" panose="020B0603020202020204"/>
              </a:rPr>
              <a:t>armazenamento</a:t>
            </a:r>
            <a:r>
              <a:rPr sz="1900" b="1" dirty="0">
                <a:latin typeface="Trebuchet MS" panose="020B0603020202020204"/>
                <a:cs typeface="Trebuchet MS" panose="020B0603020202020204"/>
              </a:rPr>
              <a:t>	</a:t>
            </a:r>
            <a:r>
              <a:rPr sz="1900" dirty="0">
                <a:latin typeface="Arial MT"/>
                <a:cs typeface="Arial MT"/>
              </a:rPr>
              <a:t>1.5–4</a:t>
            </a:r>
            <a:r>
              <a:rPr sz="1900" spc="-5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ms</a:t>
            </a:r>
            <a:r>
              <a:rPr sz="1900" spc="-5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em</a:t>
            </a:r>
            <a:r>
              <a:rPr sz="1900" spc="-55" dirty="0">
                <a:latin typeface="Arial MT"/>
                <a:cs typeface="Arial MT"/>
              </a:rPr>
              <a:t> </a:t>
            </a:r>
            <a:r>
              <a:rPr sz="1900" spc="-25" dirty="0">
                <a:latin typeface="Arial MT"/>
                <a:cs typeface="Arial MT"/>
              </a:rPr>
              <a:t>condições</a:t>
            </a:r>
            <a:r>
              <a:rPr sz="1900" spc="-50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normais</a:t>
            </a:r>
            <a:endParaRPr sz="1900">
              <a:latin typeface="Arial MT"/>
              <a:cs typeface="Arial MT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559752" y="2950552"/>
            <a:ext cx="8223250" cy="6009005"/>
            <a:chOff x="6559752" y="2950552"/>
            <a:chExt cx="8223250" cy="6009005"/>
          </a:xfrm>
        </p:grpSpPr>
        <p:sp>
          <p:nvSpPr>
            <p:cNvPr id="30" name="object 30"/>
            <p:cNvSpPr/>
            <p:nvPr/>
          </p:nvSpPr>
          <p:spPr>
            <a:xfrm>
              <a:off x="6566077" y="2963226"/>
              <a:ext cx="8210550" cy="5983605"/>
            </a:xfrm>
            <a:custGeom>
              <a:avLst/>
              <a:gdLst/>
              <a:ahLst/>
              <a:cxnLst/>
              <a:rect l="l" t="t" r="r" b="b"/>
              <a:pathLst>
                <a:path w="8210550" h="5983605">
                  <a:moveTo>
                    <a:pt x="8210207" y="0"/>
                  </a:moveTo>
                  <a:lnTo>
                    <a:pt x="4105110" y="0"/>
                  </a:lnTo>
                  <a:lnTo>
                    <a:pt x="0" y="0"/>
                  </a:lnTo>
                  <a:lnTo>
                    <a:pt x="0" y="5983325"/>
                  </a:lnTo>
                  <a:lnTo>
                    <a:pt x="4105110" y="5983325"/>
                  </a:lnTo>
                  <a:lnTo>
                    <a:pt x="8210207" y="5983325"/>
                  </a:lnTo>
                  <a:lnTo>
                    <a:pt x="82102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6559752" y="2956886"/>
              <a:ext cx="8223250" cy="5996305"/>
            </a:xfrm>
            <a:custGeom>
              <a:avLst/>
              <a:gdLst/>
              <a:ahLst/>
              <a:cxnLst/>
              <a:rect l="l" t="t" r="r" b="b"/>
              <a:pathLst>
                <a:path w="8223250" h="5996305">
                  <a:moveTo>
                    <a:pt x="6334" y="6334"/>
                  </a:moveTo>
                  <a:lnTo>
                    <a:pt x="6334" y="5989653"/>
                  </a:lnTo>
                </a:path>
                <a:path w="8223250" h="5996305">
                  <a:moveTo>
                    <a:pt x="4111438" y="6334"/>
                  </a:moveTo>
                  <a:lnTo>
                    <a:pt x="4111438" y="5989653"/>
                  </a:lnTo>
                </a:path>
                <a:path w="8223250" h="5996305">
                  <a:moveTo>
                    <a:pt x="8216543" y="6334"/>
                  </a:moveTo>
                  <a:lnTo>
                    <a:pt x="8216543" y="5989653"/>
                  </a:lnTo>
                </a:path>
                <a:path w="8223250" h="5996305">
                  <a:moveTo>
                    <a:pt x="0" y="0"/>
                  </a:moveTo>
                  <a:lnTo>
                    <a:pt x="8222877" y="0"/>
                  </a:lnTo>
                </a:path>
                <a:path w="8223250" h="5996305">
                  <a:moveTo>
                    <a:pt x="0" y="663712"/>
                  </a:moveTo>
                  <a:lnTo>
                    <a:pt x="8222877" y="663712"/>
                  </a:lnTo>
                </a:path>
                <a:path w="8223250" h="5996305">
                  <a:moveTo>
                    <a:pt x="0" y="1653915"/>
                  </a:moveTo>
                  <a:lnTo>
                    <a:pt x="8222877" y="1653915"/>
                  </a:lnTo>
                </a:path>
                <a:path w="8223250" h="5996305">
                  <a:moveTo>
                    <a:pt x="0" y="2553706"/>
                  </a:moveTo>
                  <a:lnTo>
                    <a:pt x="8222877" y="2553706"/>
                  </a:lnTo>
                </a:path>
                <a:path w="8223250" h="5996305">
                  <a:moveTo>
                    <a:pt x="0" y="3487487"/>
                  </a:moveTo>
                  <a:lnTo>
                    <a:pt x="8222877" y="3487487"/>
                  </a:lnTo>
                </a:path>
                <a:path w="8223250" h="5996305">
                  <a:moveTo>
                    <a:pt x="0" y="4291842"/>
                  </a:moveTo>
                  <a:lnTo>
                    <a:pt x="8222877" y="4291842"/>
                  </a:lnTo>
                </a:path>
                <a:path w="8223250" h="5996305">
                  <a:moveTo>
                    <a:pt x="0" y="5191632"/>
                  </a:moveTo>
                  <a:lnTo>
                    <a:pt x="8222877" y="5191632"/>
                  </a:lnTo>
                </a:path>
                <a:path w="8223250" h="5996305">
                  <a:moveTo>
                    <a:pt x="0" y="5995987"/>
                  </a:moveTo>
                  <a:lnTo>
                    <a:pt x="8222877" y="5995987"/>
                  </a:lnTo>
                </a:path>
              </a:pathLst>
            </a:custGeom>
            <a:ln w="12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26179" y="299075"/>
            <a:ext cx="429259" cy="1038225"/>
          </a:xfrm>
          <a:custGeom>
            <a:avLst/>
            <a:gdLst/>
            <a:ahLst/>
            <a:cxnLst/>
            <a:rect l="l" t="t" r="r" b="b"/>
            <a:pathLst>
              <a:path w="429259" h="1038225">
                <a:moveTo>
                  <a:pt x="204078" y="534561"/>
                </a:moveTo>
                <a:lnTo>
                  <a:pt x="117892" y="534561"/>
                </a:lnTo>
                <a:lnTo>
                  <a:pt x="207792" y="290363"/>
                </a:lnTo>
                <a:lnTo>
                  <a:pt x="279536" y="290363"/>
                </a:lnTo>
                <a:lnTo>
                  <a:pt x="292788" y="256774"/>
                </a:lnTo>
                <a:lnTo>
                  <a:pt x="313640" y="205219"/>
                </a:lnTo>
                <a:lnTo>
                  <a:pt x="334767" y="153770"/>
                </a:lnTo>
                <a:lnTo>
                  <a:pt x="356155" y="102420"/>
                </a:lnTo>
                <a:lnTo>
                  <a:pt x="377790" y="51165"/>
                </a:lnTo>
                <a:lnTo>
                  <a:pt x="399659" y="0"/>
                </a:lnTo>
                <a:lnTo>
                  <a:pt x="381561" y="52606"/>
                </a:lnTo>
                <a:lnTo>
                  <a:pt x="363231" y="105123"/>
                </a:lnTo>
                <a:lnTo>
                  <a:pt x="344653" y="157546"/>
                </a:lnTo>
                <a:lnTo>
                  <a:pt x="325814" y="209869"/>
                </a:lnTo>
                <a:lnTo>
                  <a:pt x="306701" y="262087"/>
                </a:lnTo>
                <a:lnTo>
                  <a:pt x="208903" y="522327"/>
                </a:lnTo>
                <a:lnTo>
                  <a:pt x="204078" y="534561"/>
                </a:lnTo>
                <a:close/>
              </a:path>
              <a:path w="429259" h="1038225">
                <a:moveTo>
                  <a:pt x="0" y="1037723"/>
                </a:moveTo>
                <a:lnTo>
                  <a:pt x="18083" y="985110"/>
                </a:lnTo>
                <a:lnTo>
                  <a:pt x="36407" y="932589"/>
                </a:lnTo>
                <a:lnTo>
                  <a:pt x="54981" y="880165"/>
                </a:lnTo>
                <a:lnTo>
                  <a:pt x="73818" y="827841"/>
                </a:lnTo>
                <a:lnTo>
                  <a:pt x="92927" y="775621"/>
                </a:lnTo>
                <a:lnTo>
                  <a:pt x="138961" y="653171"/>
                </a:lnTo>
                <a:lnTo>
                  <a:pt x="51732" y="653171"/>
                </a:lnTo>
                <a:lnTo>
                  <a:pt x="29161" y="290363"/>
                </a:lnTo>
                <a:lnTo>
                  <a:pt x="107773" y="290363"/>
                </a:lnTo>
                <a:lnTo>
                  <a:pt x="117892" y="534561"/>
                </a:lnTo>
                <a:lnTo>
                  <a:pt x="204078" y="534561"/>
                </a:lnTo>
                <a:lnTo>
                  <a:pt x="106901" y="780961"/>
                </a:lnTo>
                <a:lnTo>
                  <a:pt x="86046" y="832513"/>
                </a:lnTo>
                <a:lnTo>
                  <a:pt x="64917" y="883961"/>
                </a:lnTo>
                <a:lnTo>
                  <a:pt x="43526" y="935310"/>
                </a:lnTo>
                <a:lnTo>
                  <a:pt x="21883" y="986562"/>
                </a:lnTo>
                <a:lnTo>
                  <a:pt x="0" y="1037723"/>
                </a:lnTo>
                <a:close/>
              </a:path>
              <a:path w="429259" h="1038225">
                <a:moveTo>
                  <a:pt x="394939" y="702787"/>
                </a:moveTo>
                <a:lnTo>
                  <a:pt x="293021" y="702787"/>
                </a:lnTo>
                <a:lnTo>
                  <a:pt x="308679" y="700213"/>
                </a:lnTo>
                <a:lnTo>
                  <a:pt x="321382" y="692951"/>
                </a:lnTo>
                <a:lnTo>
                  <a:pt x="330510" y="681692"/>
                </a:lnTo>
                <a:lnTo>
                  <a:pt x="335442" y="667127"/>
                </a:lnTo>
                <a:lnTo>
                  <a:pt x="328138" y="640803"/>
                </a:lnTo>
                <a:lnTo>
                  <a:pt x="302321" y="623335"/>
                </a:lnTo>
                <a:lnTo>
                  <a:pt x="268249" y="607207"/>
                </a:lnTo>
                <a:lnTo>
                  <a:pt x="236174" y="584901"/>
                </a:lnTo>
                <a:lnTo>
                  <a:pt x="216355" y="548902"/>
                </a:lnTo>
                <a:lnTo>
                  <a:pt x="263443" y="427581"/>
                </a:lnTo>
                <a:lnTo>
                  <a:pt x="317022" y="406867"/>
                </a:lnTo>
                <a:lnTo>
                  <a:pt x="337777" y="405486"/>
                </a:lnTo>
                <a:lnTo>
                  <a:pt x="380580" y="412433"/>
                </a:lnTo>
                <a:lnTo>
                  <a:pt x="411088" y="431989"/>
                </a:lnTo>
                <a:lnTo>
                  <a:pt x="427804" y="462229"/>
                </a:lnTo>
                <a:lnTo>
                  <a:pt x="428139" y="471379"/>
                </a:lnTo>
                <a:lnTo>
                  <a:pt x="328048" y="471379"/>
                </a:lnTo>
                <a:lnTo>
                  <a:pt x="313422" y="473505"/>
                </a:lnTo>
                <a:lnTo>
                  <a:pt x="301534" y="479665"/>
                </a:lnTo>
                <a:lnTo>
                  <a:pt x="293076" y="489532"/>
                </a:lnTo>
                <a:lnTo>
                  <a:pt x="288868" y="502390"/>
                </a:lnTo>
                <a:lnTo>
                  <a:pt x="288741" y="502778"/>
                </a:lnTo>
                <a:lnTo>
                  <a:pt x="293112" y="524743"/>
                </a:lnTo>
                <a:lnTo>
                  <a:pt x="311372" y="539718"/>
                </a:lnTo>
                <a:lnTo>
                  <a:pt x="337726" y="552055"/>
                </a:lnTo>
                <a:lnTo>
                  <a:pt x="366381" y="566107"/>
                </a:lnTo>
                <a:lnTo>
                  <a:pt x="391543" y="586228"/>
                </a:lnTo>
                <a:lnTo>
                  <a:pt x="407420" y="616770"/>
                </a:lnTo>
                <a:lnTo>
                  <a:pt x="408218" y="662088"/>
                </a:lnTo>
                <a:lnTo>
                  <a:pt x="394939" y="702787"/>
                </a:lnTo>
                <a:close/>
              </a:path>
              <a:path w="429259" h="1038225">
                <a:moveTo>
                  <a:pt x="426897" y="514406"/>
                </a:moveTo>
                <a:lnTo>
                  <a:pt x="356457" y="514406"/>
                </a:lnTo>
                <a:lnTo>
                  <a:pt x="358716" y="502778"/>
                </a:lnTo>
                <a:lnTo>
                  <a:pt x="358728" y="501226"/>
                </a:lnTo>
                <a:lnTo>
                  <a:pt x="358092" y="489532"/>
                </a:lnTo>
                <a:lnTo>
                  <a:pt x="352162" y="479665"/>
                </a:lnTo>
                <a:lnTo>
                  <a:pt x="342020" y="473505"/>
                </a:lnTo>
                <a:lnTo>
                  <a:pt x="341787" y="473505"/>
                </a:lnTo>
                <a:lnTo>
                  <a:pt x="328048" y="471379"/>
                </a:lnTo>
                <a:lnTo>
                  <a:pt x="428139" y="471379"/>
                </a:lnTo>
                <a:lnTo>
                  <a:pt x="429232" y="501226"/>
                </a:lnTo>
                <a:lnTo>
                  <a:pt x="426897" y="514406"/>
                </a:lnTo>
                <a:close/>
              </a:path>
              <a:path w="429259" h="1038225">
                <a:moveTo>
                  <a:pt x="283681" y="768294"/>
                </a:moveTo>
                <a:lnTo>
                  <a:pt x="239345" y="761026"/>
                </a:lnTo>
                <a:lnTo>
                  <a:pt x="207451" y="740386"/>
                </a:lnTo>
                <a:lnTo>
                  <a:pt x="189932" y="708117"/>
                </a:lnTo>
                <a:lnTo>
                  <a:pt x="188756" y="667127"/>
                </a:lnTo>
                <a:lnTo>
                  <a:pt x="188722" y="665963"/>
                </a:lnTo>
                <a:lnTo>
                  <a:pt x="190611" y="653171"/>
                </a:lnTo>
                <a:lnTo>
                  <a:pt x="190668" y="652785"/>
                </a:lnTo>
                <a:lnTo>
                  <a:pt x="262277" y="652785"/>
                </a:lnTo>
                <a:lnTo>
                  <a:pt x="260332" y="667127"/>
                </a:lnTo>
                <a:lnTo>
                  <a:pt x="260732" y="681692"/>
                </a:lnTo>
                <a:lnTo>
                  <a:pt x="266752" y="692951"/>
                </a:lnTo>
                <a:lnTo>
                  <a:pt x="277734" y="700213"/>
                </a:lnTo>
                <a:lnTo>
                  <a:pt x="293021" y="702787"/>
                </a:lnTo>
                <a:lnTo>
                  <a:pt x="394939" y="702787"/>
                </a:lnTo>
                <a:lnTo>
                  <a:pt x="393520" y="707136"/>
                </a:lnTo>
                <a:lnTo>
                  <a:pt x="366605" y="740386"/>
                </a:lnTo>
                <a:lnTo>
                  <a:pt x="329245" y="761184"/>
                </a:lnTo>
                <a:lnTo>
                  <a:pt x="283681" y="7682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5895794" y="478621"/>
            <a:ext cx="2538095" cy="704850"/>
            <a:chOff x="5895794" y="478621"/>
            <a:chExt cx="2538095" cy="704850"/>
          </a:xfrm>
        </p:grpSpPr>
        <p:sp>
          <p:nvSpPr>
            <p:cNvPr id="4" name="object 4"/>
            <p:cNvSpPr/>
            <p:nvPr/>
          </p:nvSpPr>
          <p:spPr>
            <a:xfrm>
              <a:off x="5907673" y="495655"/>
              <a:ext cx="2519045" cy="680720"/>
            </a:xfrm>
            <a:custGeom>
              <a:avLst/>
              <a:gdLst/>
              <a:ahLst/>
              <a:cxnLst/>
              <a:rect l="l" t="t" r="r" b="b"/>
              <a:pathLst>
                <a:path w="2519045" h="680719">
                  <a:moveTo>
                    <a:pt x="2460054" y="680431"/>
                  </a:moveTo>
                  <a:lnTo>
                    <a:pt x="101712" y="680431"/>
                  </a:lnTo>
                  <a:lnTo>
                    <a:pt x="90162" y="679276"/>
                  </a:lnTo>
                  <a:lnTo>
                    <a:pt x="45915" y="649372"/>
                  </a:lnTo>
                  <a:lnTo>
                    <a:pt x="7819" y="607820"/>
                  </a:lnTo>
                  <a:lnTo>
                    <a:pt x="0" y="591548"/>
                  </a:lnTo>
                  <a:lnTo>
                    <a:pt x="1197" y="551598"/>
                  </a:lnTo>
                  <a:lnTo>
                    <a:pt x="4448" y="505666"/>
                  </a:lnTo>
                  <a:lnTo>
                    <a:pt x="9239" y="455246"/>
                  </a:lnTo>
                  <a:lnTo>
                    <a:pt x="15056" y="401834"/>
                  </a:lnTo>
                  <a:lnTo>
                    <a:pt x="27718" y="292020"/>
                  </a:lnTo>
                  <a:lnTo>
                    <a:pt x="33535" y="238609"/>
                  </a:lnTo>
                  <a:lnTo>
                    <a:pt x="38326" y="188189"/>
                  </a:lnTo>
                  <a:lnTo>
                    <a:pt x="41577" y="142256"/>
                  </a:lnTo>
                  <a:lnTo>
                    <a:pt x="42775" y="102307"/>
                  </a:lnTo>
                  <a:lnTo>
                    <a:pt x="43911" y="90646"/>
                  </a:lnTo>
                  <a:lnTo>
                    <a:pt x="69026" y="52803"/>
                  </a:lnTo>
                  <a:lnTo>
                    <a:pt x="125579" y="42752"/>
                  </a:lnTo>
                  <a:lnTo>
                    <a:pt x="183983" y="42289"/>
                  </a:lnTo>
                  <a:lnTo>
                    <a:pt x="255516" y="41404"/>
                  </a:lnTo>
                  <a:lnTo>
                    <a:pt x="338866" y="40139"/>
                  </a:lnTo>
                  <a:lnTo>
                    <a:pt x="483176" y="37621"/>
                  </a:lnTo>
                  <a:lnTo>
                    <a:pt x="704693" y="33328"/>
                  </a:lnTo>
                  <a:lnTo>
                    <a:pt x="1956710" y="7220"/>
                  </a:lnTo>
                  <a:lnTo>
                    <a:pt x="2162471" y="3434"/>
                  </a:lnTo>
                  <a:lnTo>
                    <a:pt x="2291518" y="1407"/>
                  </a:lnTo>
                  <a:lnTo>
                    <a:pt x="2363051" y="522"/>
                  </a:lnTo>
                  <a:lnTo>
                    <a:pt x="2421454" y="59"/>
                  </a:lnTo>
                  <a:lnTo>
                    <a:pt x="2445322" y="0"/>
                  </a:lnTo>
                  <a:lnTo>
                    <a:pt x="2459171" y="7844"/>
                  </a:lnTo>
                  <a:lnTo>
                    <a:pt x="2475205" y="25936"/>
                  </a:lnTo>
                  <a:lnTo>
                    <a:pt x="2490437" y="46113"/>
                  </a:lnTo>
                  <a:lnTo>
                    <a:pt x="2509167" y="69285"/>
                  </a:lnTo>
                  <a:lnTo>
                    <a:pt x="2514535" y="79534"/>
                  </a:lnTo>
                  <a:lnTo>
                    <a:pt x="2517854" y="90646"/>
                  </a:lnTo>
                  <a:lnTo>
                    <a:pt x="2518990" y="102307"/>
                  </a:lnTo>
                  <a:lnTo>
                    <a:pt x="2518990" y="620936"/>
                  </a:lnTo>
                  <a:lnTo>
                    <a:pt x="2501882" y="663028"/>
                  </a:lnTo>
                  <a:lnTo>
                    <a:pt x="2471603" y="679276"/>
                  </a:lnTo>
                  <a:lnTo>
                    <a:pt x="2460054" y="680431"/>
                  </a:lnTo>
                  <a:close/>
                </a:path>
              </a:pathLst>
            </a:custGeom>
            <a:solidFill>
              <a:srgbClr val="DFB9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900543" y="488655"/>
              <a:ext cx="2533650" cy="694690"/>
            </a:xfrm>
            <a:custGeom>
              <a:avLst/>
              <a:gdLst/>
              <a:ahLst/>
              <a:cxnLst/>
              <a:rect l="l" t="t" r="r" b="b"/>
              <a:pathLst>
                <a:path w="2533650" h="694690">
                  <a:moveTo>
                    <a:pt x="2467183" y="694430"/>
                  </a:moveTo>
                  <a:lnTo>
                    <a:pt x="108841" y="694430"/>
                  </a:lnTo>
                  <a:lnTo>
                    <a:pt x="95881" y="693141"/>
                  </a:lnTo>
                  <a:lnTo>
                    <a:pt x="62259" y="674966"/>
                  </a:lnTo>
                  <a:lnTo>
                    <a:pt x="25800" y="638237"/>
                  </a:lnTo>
                  <a:lnTo>
                    <a:pt x="868" y="603422"/>
                  </a:lnTo>
                  <a:lnTo>
                    <a:pt x="0" y="598547"/>
                  </a:lnTo>
                  <a:lnTo>
                    <a:pt x="1197" y="558597"/>
                  </a:lnTo>
                  <a:lnTo>
                    <a:pt x="4448" y="512665"/>
                  </a:lnTo>
                  <a:lnTo>
                    <a:pt x="9239" y="462245"/>
                  </a:lnTo>
                  <a:lnTo>
                    <a:pt x="15056" y="408834"/>
                  </a:lnTo>
                  <a:lnTo>
                    <a:pt x="27718" y="299019"/>
                  </a:lnTo>
                  <a:lnTo>
                    <a:pt x="33535" y="245608"/>
                  </a:lnTo>
                  <a:lnTo>
                    <a:pt x="38326" y="195188"/>
                  </a:lnTo>
                  <a:lnTo>
                    <a:pt x="41577" y="149255"/>
                  </a:lnTo>
                  <a:lnTo>
                    <a:pt x="42775" y="109306"/>
                  </a:lnTo>
                  <a:lnTo>
                    <a:pt x="44082" y="96267"/>
                  </a:lnTo>
                  <a:lnTo>
                    <a:pt x="62259" y="62275"/>
                  </a:lnTo>
                  <a:lnTo>
                    <a:pt x="95881" y="44100"/>
                  </a:lnTo>
                  <a:lnTo>
                    <a:pt x="194431" y="42258"/>
                  </a:lnTo>
                  <a:lnTo>
                    <a:pt x="193795" y="42258"/>
                  </a:lnTo>
                  <a:lnTo>
                    <a:pt x="2437926" y="0"/>
                  </a:lnTo>
                  <a:lnTo>
                    <a:pt x="2455301" y="0"/>
                  </a:lnTo>
                  <a:lnTo>
                    <a:pt x="2458629" y="911"/>
                  </a:lnTo>
                  <a:lnTo>
                    <a:pt x="2461957" y="2876"/>
                  </a:lnTo>
                  <a:lnTo>
                    <a:pt x="2465758" y="5034"/>
                  </a:lnTo>
                  <a:lnTo>
                    <a:pt x="2470037" y="8533"/>
                  </a:lnTo>
                  <a:lnTo>
                    <a:pt x="2474312" y="12991"/>
                  </a:lnTo>
                  <a:lnTo>
                    <a:pt x="2475148" y="13951"/>
                  </a:lnTo>
                  <a:lnTo>
                    <a:pt x="2437926" y="13951"/>
                  </a:lnTo>
                  <a:lnTo>
                    <a:pt x="2340004" y="14813"/>
                  </a:lnTo>
                  <a:lnTo>
                    <a:pt x="191112" y="56287"/>
                  </a:lnTo>
                  <a:lnTo>
                    <a:pt x="109442" y="56750"/>
                  </a:lnTo>
                  <a:lnTo>
                    <a:pt x="98644" y="57825"/>
                  </a:lnTo>
                  <a:lnTo>
                    <a:pt x="65655" y="80161"/>
                  </a:lnTo>
                  <a:lnTo>
                    <a:pt x="55836" y="149255"/>
                  </a:lnTo>
                  <a:lnTo>
                    <a:pt x="52585" y="195188"/>
                  </a:lnTo>
                  <a:lnTo>
                    <a:pt x="47794" y="245608"/>
                  </a:lnTo>
                  <a:lnTo>
                    <a:pt x="41976" y="299019"/>
                  </a:lnTo>
                  <a:lnTo>
                    <a:pt x="29315" y="408834"/>
                  </a:lnTo>
                  <a:lnTo>
                    <a:pt x="23497" y="462245"/>
                  </a:lnTo>
                  <a:lnTo>
                    <a:pt x="18707" y="512665"/>
                  </a:lnTo>
                  <a:lnTo>
                    <a:pt x="15456" y="558597"/>
                  </a:lnTo>
                  <a:lnTo>
                    <a:pt x="14258" y="598547"/>
                  </a:lnTo>
                  <a:lnTo>
                    <a:pt x="14258" y="599649"/>
                  </a:lnTo>
                  <a:lnTo>
                    <a:pt x="14731" y="600848"/>
                  </a:lnTo>
                  <a:lnTo>
                    <a:pt x="15209" y="602334"/>
                  </a:lnTo>
                  <a:lnTo>
                    <a:pt x="50616" y="644025"/>
                  </a:lnTo>
                  <a:lnTo>
                    <a:pt x="80033" y="671633"/>
                  </a:lnTo>
                  <a:lnTo>
                    <a:pt x="108841" y="680431"/>
                  </a:lnTo>
                  <a:lnTo>
                    <a:pt x="2507166" y="680431"/>
                  </a:lnTo>
                  <a:lnTo>
                    <a:pt x="2503744" y="683265"/>
                  </a:lnTo>
                  <a:lnTo>
                    <a:pt x="2492433" y="689372"/>
                  </a:lnTo>
                  <a:lnTo>
                    <a:pt x="2480142" y="693141"/>
                  </a:lnTo>
                  <a:lnTo>
                    <a:pt x="2467183" y="694430"/>
                  </a:lnTo>
                  <a:close/>
                </a:path>
                <a:path w="2533650" h="694690">
                  <a:moveTo>
                    <a:pt x="2507166" y="680431"/>
                  </a:moveTo>
                  <a:lnTo>
                    <a:pt x="2467183" y="680431"/>
                  </a:lnTo>
                  <a:lnTo>
                    <a:pt x="2477380" y="679416"/>
                  </a:lnTo>
                  <a:lnTo>
                    <a:pt x="2487086" y="676446"/>
                  </a:lnTo>
                  <a:lnTo>
                    <a:pt x="2515129" y="648041"/>
                  </a:lnTo>
                  <a:lnTo>
                    <a:pt x="2518990" y="627935"/>
                  </a:lnTo>
                  <a:lnTo>
                    <a:pt x="2518990" y="109306"/>
                  </a:lnTo>
                  <a:lnTo>
                    <a:pt x="2518018" y="99004"/>
                  </a:lnTo>
                  <a:lnTo>
                    <a:pt x="2515129" y="89200"/>
                  </a:lnTo>
                  <a:lnTo>
                    <a:pt x="2510369" y="80161"/>
                  </a:lnTo>
                  <a:lnTo>
                    <a:pt x="2496481" y="63297"/>
                  </a:lnTo>
                  <a:lnTo>
                    <a:pt x="2486730" y="50254"/>
                  </a:lnTo>
                  <a:lnTo>
                    <a:pt x="2475642" y="35827"/>
                  </a:lnTo>
                  <a:lnTo>
                    <a:pt x="2464333" y="22820"/>
                  </a:lnTo>
                  <a:lnTo>
                    <a:pt x="2461483" y="19943"/>
                  </a:lnTo>
                  <a:lnTo>
                    <a:pt x="2459819" y="18231"/>
                  </a:lnTo>
                  <a:lnTo>
                    <a:pt x="2458920" y="17389"/>
                  </a:lnTo>
                  <a:lnTo>
                    <a:pt x="2456252" y="15820"/>
                  </a:lnTo>
                  <a:lnTo>
                    <a:pt x="2454827" y="14813"/>
                  </a:lnTo>
                  <a:lnTo>
                    <a:pt x="2453402" y="13951"/>
                  </a:lnTo>
                  <a:lnTo>
                    <a:pt x="2475148" y="13951"/>
                  </a:lnTo>
                  <a:lnTo>
                    <a:pt x="2485624" y="25971"/>
                  </a:lnTo>
                  <a:lnTo>
                    <a:pt x="2496711" y="40384"/>
                  </a:lnTo>
                  <a:lnTo>
                    <a:pt x="2506425" y="53372"/>
                  </a:lnTo>
                  <a:lnTo>
                    <a:pt x="2513764" y="62275"/>
                  </a:lnTo>
                  <a:lnTo>
                    <a:pt x="2522021" y="72401"/>
                  </a:lnTo>
                  <a:lnTo>
                    <a:pt x="2528140" y="83849"/>
                  </a:lnTo>
                  <a:lnTo>
                    <a:pt x="2531942" y="96267"/>
                  </a:lnTo>
                  <a:lnTo>
                    <a:pt x="2533249" y="109306"/>
                  </a:lnTo>
                  <a:lnTo>
                    <a:pt x="2533249" y="627935"/>
                  </a:lnTo>
                  <a:lnTo>
                    <a:pt x="2531942" y="640974"/>
                  </a:lnTo>
                  <a:lnTo>
                    <a:pt x="2528140" y="653392"/>
                  </a:lnTo>
                  <a:lnTo>
                    <a:pt x="2522021" y="664840"/>
                  </a:lnTo>
                  <a:lnTo>
                    <a:pt x="2513764" y="674966"/>
                  </a:lnTo>
                  <a:lnTo>
                    <a:pt x="2507166" y="680431"/>
                  </a:lnTo>
                  <a:close/>
                </a:path>
              </a:pathLst>
            </a:custGeom>
            <a:solidFill>
              <a:srgbClr val="613C3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902925" y="485620"/>
              <a:ext cx="2476500" cy="638175"/>
            </a:xfrm>
            <a:custGeom>
              <a:avLst/>
              <a:gdLst/>
              <a:ahLst/>
              <a:cxnLst/>
              <a:rect l="l" t="t" r="r" b="b"/>
              <a:pathLst>
                <a:path w="2476500" h="638175">
                  <a:moveTo>
                    <a:pt x="2417278" y="637619"/>
                  </a:moveTo>
                  <a:lnTo>
                    <a:pt x="58936" y="637619"/>
                  </a:lnTo>
                  <a:lnTo>
                    <a:pt x="47387" y="636464"/>
                  </a:lnTo>
                  <a:lnTo>
                    <a:pt x="9823" y="611145"/>
                  </a:lnTo>
                  <a:lnTo>
                    <a:pt x="0" y="578124"/>
                  </a:lnTo>
                  <a:lnTo>
                    <a:pt x="0" y="59495"/>
                  </a:lnTo>
                  <a:lnTo>
                    <a:pt x="17108" y="17402"/>
                  </a:lnTo>
                  <a:lnTo>
                    <a:pt x="58936" y="0"/>
                  </a:lnTo>
                  <a:lnTo>
                    <a:pt x="2417278" y="0"/>
                  </a:lnTo>
                  <a:lnTo>
                    <a:pt x="2459107" y="17402"/>
                  </a:lnTo>
                  <a:lnTo>
                    <a:pt x="2476215" y="59495"/>
                  </a:lnTo>
                  <a:lnTo>
                    <a:pt x="2476215" y="578124"/>
                  </a:lnTo>
                  <a:lnTo>
                    <a:pt x="2459107" y="620217"/>
                  </a:lnTo>
                  <a:lnTo>
                    <a:pt x="2417278" y="637619"/>
                  </a:lnTo>
                  <a:close/>
                </a:path>
              </a:pathLst>
            </a:custGeom>
            <a:solidFill>
              <a:srgbClr val="F5F1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895794" y="478621"/>
              <a:ext cx="2490470" cy="652145"/>
            </a:xfrm>
            <a:custGeom>
              <a:avLst/>
              <a:gdLst/>
              <a:ahLst/>
              <a:cxnLst/>
              <a:rect l="l" t="t" r="r" b="b"/>
              <a:pathLst>
                <a:path w="2490470" h="652144">
                  <a:moveTo>
                    <a:pt x="2424407" y="651618"/>
                  </a:moveTo>
                  <a:lnTo>
                    <a:pt x="66065" y="651618"/>
                  </a:lnTo>
                  <a:lnTo>
                    <a:pt x="53106" y="650329"/>
                  </a:lnTo>
                  <a:lnTo>
                    <a:pt x="19484" y="632154"/>
                  </a:lnTo>
                  <a:lnTo>
                    <a:pt x="1306" y="598162"/>
                  </a:lnTo>
                  <a:lnTo>
                    <a:pt x="0" y="585123"/>
                  </a:lnTo>
                  <a:lnTo>
                    <a:pt x="0" y="66494"/>
                  </a:lnTo>
                  <a:lnTo>
                    <a:pt x="11227" y="29589"/>
                  </a:lnTo>
                  <a:lnTo>
                    <a:pt x="40815" y="5057"/>
                  </a:lnTo>
                  <a:lnTo>
                    <a:pt x="66065" y="0"/>
                  </a:lnTo>
                  <a:lnTo>
                    <a:pt x="2424407" y="0"/>
                  </a:lnTo>
                  <a:lnTo>
                    <a:pt x="2437367" y="1288"/>
                  </a:lnTo>
                  <a:lnTo>
                    <a:pt x="2449658" y="5057"/>
                  </a:lnTo>
                  <a:lnTo>
                    <a:pt x="2460969" y="11164"/>
                  </a:lnTo>
                  <a:lnTo>
                    <a:pt x="2464391" y="13998"/>
                  </a:lnTo>
                  <a:lnTo>
                    <a:pt x="66065" y="13998"/>
                  </a:lnTo>
                  <a:lnTo>
                    <a:pt x="55868" y="15013"/>
                  </a:lnTo>
                  <a:lnTo>
                    <a:pt x="22879" y="37349"/>
                  </a:lnTo>
                  <a:lnTo>
                    <a:pt x="14258" y="66494"/>
                  </a:lnTo>
                  <a:lnTo>
                    <a:pt x="14258" y="585123"/>
                  </a:lnTo>
                  <a:lnTo>
                    <a:pt x="29468" y="622278"/>
                  </a:lnTo>
                  <a:lnTo>
                    <a:pt x="66065" y="637619"/>
                  </a:lnTo>
                  <a:lnTo>
                    <a:pt x="2464391" y="637619"/>
                  </a:lnTo>
                  <a:lnTo>
                    <a:pt x="2460969" y="640454"/>
                  </a:lnTo>
                  <a:lnTo>
                    <a:pt x="2449658" y="646560"/>
                  </a:lnTo>
                  <a:lnTo>
                    <a:pt x="2437367" y="650329"/>
                  </a:lnTo>
                  <a:lnTo>
                    <a:pt x="2424407" y="651618"/>
                  </a:lnTo>
                  <a:close/>
                </a:path>
                <a:path w="2490470" h="652144">
                  <a:moveTo>
                    <a:pt x="2464391" y="637619"/>
                  </a:moveTo>
                  <a:lnTo>
                    <a:pt x="2424407" y="637619"/>
                  </a:lnTo>
                  <a:lnTo>
                    <a:pt x="2434605" y="636604"/>
                  </a:lnTo>
                  <a:lnTo>
                    <a:pt x="2444311" y="633634"/>
                  </a:lnTo>
                  <a:lnTo>
                    <a:pt x="2472354" y="605229"/>
                  </a:lnTo>
                  <a:lnTo>
                    <a:pt x="2476215" y="585123"/>
                  </a:lnTo>
                  <a:lnTo>
                    <a:pt x="2476215" y="66494"/>
                  </a:lnTo>
                  <a:lnTo>
                    <a:pt x="2461005" y="29340"/>
                  </a:lnTo>
                  <a:lnTo>
                    <a:pt x="2424407" y="13998"/>
                  </a:lnTo>
                  <a:lnTo>
                    <a:pt x="2464391" y="13998"/>
                  </a:lnTo>
                  <a:lnTo>
                    <a:pt x="2489166" y="53455"/>
                  </a:lnTo>
                  <a:lnTo>
                    <a:pt x="2490473" y="66494"/>
                  </a:lnTo>
                  <a:lnTo>
                    <a:pt x="2490473" y="585123"/>
                  </a:lnTo>
                  <a:lnTo>
                    <a:pt x="2489166" y="598162"/>
                  </a:lnTo>
                  <a:lnTo>
                    <a:pt x="2485364" y="610580"/>
                  </a:lnTo>
                  <a:lnTo>
                    <a:pt x="2479246" y="622028"/>
                  </a:lnTo>
                  <a:lnTo>
                    <a:pt x="2470989" y="632154"/>
                  </a:lnTo>
                  <a:lnTo>
                    <a:pt x="2464391" y="637619"/>
                  </a:lnTo>
                  <a:close/>
                </a:path>
              </a:pathLst>
            </a:custGeom>
            <a:solidFill>
              <a:srgbClr val="613C3C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9850047" y="478621"/>
            <a:ext cx="2538095" cy="704850"/>
            <a:chOff x="9850047" y="478621"/>
            <a:chExt cx="2538095" cy="704850"/>
          </a:xfrm>
        </p:grpSpPr>
        <p:sp>
          <p:nvSpPr>
            <p:cNvPr id="9" name="object 9"/>
            <p:cNvSpPr/>
            <p:nvPr/>
          </p:nvSpPr>
          <p:spPr>
            <a:xfrm>
              <a:off x="9861926" y="495655"/>
              <a:ext cx="2519045" cy="680720"/>
            </a:xfrm>
            <a:custGeom>
              <a:avLst/>
              <a:gdLst/>
              <a:ahLst/>
              <a:cxnLst/>
              <a:rect l="l" t="t" r="r" b="b"/>
              <a:pathLst>
                <a:path w="2519045" h="680719">
                  <a:moveTo>
                    <a:pt x="2460054" y="680431"/>
                  </a:moveTo>
                  <a:lnTo>
                    <a:pt x="101712" y="680431"/>
                  </a:lnTo>
                  <a:lnTo>
                    <a:pt x="90162" y="679276"/>
                  </a:lnTo>
                  <a:lnTo>
                    <a:pt x="45915" y="649372"/>
                  </a:lnTo>
                  <a:lnTo>
                    <a:pt x="7819" y="607820"/>
                  </a:lnTo>
                  <a:lnTo>
                    <a:pt x="0" y="591548"/>
                  </a:lnTo>
                  <a:lnTo>
                    <a:pt x="1197" y="551598"/>
                  </a:lnTo>
                  <a:lnTo>
                    <a:pt x="4448" y="505666"/>
                  </a:lnTo>
                  <a:lnTo>
                    <a:pt x="9239" y="455246"/>
                  </a:lnTo>
                  <a:lnTo>
                    <a:pt x="15056" y="401834"/>
                  </a:lnTo>
                  <a:lnTo>
                    <a:pt x="27718" y="292020"/>
                  </a:lnTo>
                  <a:lnTo>
                    <a:pt x="33535" y="238609"/>
                  </a:lnTo>
                  <a:lnTo>
                    <a:pt x="38326" y="188189"/>
                  </a:lnTo>
                  <a:lnTo>
                    <a:pt x="41577" y="142256"/>
                  </a:lnTo>
                  <a:lnTo>
                    <a:pt x="42775" y="102307"/>
                  </a:lnTo>
                  <a:lnTo>
                    <a:pt x="43911" y="90646"/>
                  </a:lnTo>
                  <a:lnTo>
                    <a:pt x="69026" y="52803"/>
                  </a:lnTo>
                  <a:lnTo>
                    <a:pt x="125579" y="42752"/>
                  </a:lnTo>
                  <a:lnTo>
                    <a:pt x="183983" y="42289"/>
                  </a:lnTo>
                  <a:lnTo>
                    <a:pt x="255516" y="41404"/>
                  </a:lnTo>
                  <a:lnTo>
                    <a:pt x="338866" y="40139"/>
                  </a:lnTo>
                  <a:lnTo>
                    <a:pt x="483176" y="37621"/>
                  </a:lnTo>
                  <a:lnTo>
                    <a:pt x="704693" y="33328"/>
                  </a:lnTo>
                  <a:lnTo>
                    <a:pt x="1956710" y="7220"/>
                  </a:lnTo>
                  <a:lnTo>
                    <a:pt x="2162471" y="3434"/>
                  </a:lnTo>
                  <a:lnTo>
                    <a:pt x="2291518" y="1407"/>
                  </a:lnTo>
                  <a:lnTo>
                    <a:pt x="2363051" y="522"/>
                  </a:lnTo>
                  <a:lnTo>
                    <a:pt x="2421454" y="59"/>
                  </a:lnTo>
                  <a:lnTo>
                    <a:pt x="2445322" y="0"/>
                  </a:lnTo>
                  <a:lnTo>
                    <a:pt x="2459171" y="7844"/>
                  </a:lnTo>
                  <a:lnTo>
                    <a:pt x="2475205" y="25936"/>
                  </a:lnTo>
                  <a:lnTo>
                    <a:pt x="2490437" y="46113"/>
                  </a:lnTo>
                  <a:lnTo>
                    <a:pt x="2509167" y="69285"/>
                  </a:lnTo>
                  <a:lnTo>
                    <a:pt x="2514535" y="79534"/>
                  </a:lnTo>
                  <a:lnTo>
                    <a:pt x="2517854" y="90646"/>
                  </a:lnTo>
                  <a:lnTo>
                    <a:pt x="2518990" y="102307"/>
                  </a:lnTo>
                  <a:lnTo>
                    <a:pt x="2518990" y="620936"/>
                  </a:lnTo>
                  <a:lnTo>
                    <a:pt x="2501882" y="663028"/>
                  </a:lnTo>
                  <a:lnTo>
                    <a:pt x="2471603" y="679276"/>
                  </a:lnTo>
                  <a:lnTo>
                    <a:pt x="2460054" y="680431"/>
                  </a:lnTo>
                  <a:close/>
                </a:path>
              </a:pathLst>
            </a:custGeom>
            <a:solidFill>
              <a:srgbClr val="DFB9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854796" y="488655"/>
              <a:ext cx="2533650" cy="694690"/>
            </a:xfrm>
            <a:custGeom>
              <a:avLst/>
              <a:gdLst/>
              <a:ahLst/>
              <a:cxnLst/>
              <a:rect l="l" t="t" r="r" b="b"/>
              <a:pathLst>
                <a:path w="2533650" h="694690">
                  <a:moveTo>
                    <a:pt x="2467183" y="694430"/>
                  </a:moveTo>
                  <a:lnTo>
                    <a:pt x="108841" y="694430"/>
                  </a:lnTo>
                  <a:lnTo>
                    <a:pt x="95881" y="693141"/>
                  </a:lnTo>
                  <a:lnTo>
                    <a:pt x="62259" y="674966"/>
                  </a:lnTo>
                  <a:lnTo>
                    <a:pt x="25800" y="638237"/>
                  </a:lnTo>
                  <a:lnTo>
                    <a:pt x="868" y="603422"/>
                  </a:lnTo>
                  <a:lnTo>
                    <a:pt x="0" y="598547"/>
                  </a:lnTo>
                  <a:lnTo>
                    <a:pt x="1197" y="558597"/>
                  </a:lnTo>
                  <a:lnTo>
                    <a:pt x="4448" y="512665"/>
                  </a:lnTo>
                  <a:lnTo>
                    <a:pt x="9239" y="462245"/>
                  </a:lnTo>
                  <a:lnTo>
                    <a:pt x="15056" y="408834"/>
                  </a:lnTo>
                  <a:lnTo>
                    <a:pt x="27718" y="299019"/>
                  </a:lnTo>
                  <a:lnTo>
                    <a:pt x="33535" y="245608"/>
                  </a:lnTo>
                  <a:lnTo>
                    <a:pt x="38326" y="195188"/>
                  </a:lnTo>
                  <a:lnTo>
                    <a:pt x="41577" y="149255"/>
                  </a:lnTo>
                  <a:lnTo>
                    <a:pt x="42775" y="109306"/>
                  </a:lnTo>
                  <a:lnTo>
                    <a:pt x="44082" y="96267"/>
                  </a:lnTo>
                  <a:lnTo>
                    <a:pt x="62259" y="62275"/>
                  </a:lnTo>
                  <a:lnTo>
                    <a:pt x="95881" y="44100"/>
                  </a:lnTo>
                  <a:lnTo>
                    <a:pt x="194431" y="42258"/>
                  </a:lnTo>
                  <a:lnTo>
                    <a:pt x="193795" y="42258"/>
                  </a:lnTo>
                  <a:lnTo>
                    <a:pt x="2437926" y="0"/>
                  </a:lnTo>
                  <a:lnTo>
                    <a:pt x="2455301" y="0"/>
                  </a:lnTo>
                  <a:lnTo>
                    <a:pt x="2458629" y="911"/>
                  </a:lnTo>
                  <a:lnTo>
                    <a:pt x="2461957" y="2876"/>
                  </a:lnTo>
                  <a:lnTo>
                    <a:pt x="2465758" y="5034"/>
                  </a:lnTo>
                  <a:lnTo>
                    <a:pt x="2470037" y="8533"/>
                  </a:lnTo>
                  <a:lnTo>
                    <a:pt x="2474312" y="12991"/>
                  </a:lnTo>
                  <a:lnTo>
                    <a:pt x="2475148" y="13951"/>
                  </a:lnTo>
                  <a:lnTo>
                    <a:pt x="2437926" y="13951"/>
                  </a:lnTo>
                  <a:lnTo>
                    <a:pt x="2340004" y="14813"/>
                  </a:lnTo>
                  <a:lnTo>
                    <a:pt x="191112" y="56287"/>
                  </a:lnTo>
                  <a:lnTo>
                    <a:pt x="109442" y="56750"/>
                  </a:lnTo>
                  <a:lnTo>
                    <a:pt x="98644" y="57825"/>
                  </a:lnTo>
                  <a:lnTo>
                    <a:pt x="65655" y="80161"/>
                  </a:lnTo>
                  <a:lnTo>
                    <a:pt x="55836" y="149255"/>
                  </a:lnTo>
                  <a:lnTo>
                    <a:pt x="52585" y="195188"/>
                  </a:lnTo>
                  <a:lnTo>
                    <a:pt x="47794" y="245608"/>
                  </a:lnTo>
                  <a:lnTo>
                    <a:pt x="41976" y="299019"/>
                  </a:lnTo>
                  <a:lnTo>
                    <a:pt x="29315" y="408834"/>
                  </a:lnTo>
                  <a:lnTo>
                    <a:pt x="23497" y="462245"/>
                  </a:lnTo>
                  <a:lnTo>
                    <a:pt x="18707" y="512665"/>
                  </a:lnTo>
                  <a:lnTo>
                    <a:pt x="15456" y="558597"/>
                  </a:lnTo>
                  <a:lnTo>
                    <a:pt x="14258" y="598547"/>
                  </a:lnTo>
                  <a:lnTo>
                    <a:pt x="14258" y="599649"/>
                  </a:lnTo>
                  <a:lnTo>
                    <a:pt x="14731" y="600848"/>
                  </a:lnTo>
                  <a:lnTo>
                    <a:pt x="15209" y="602334"/>
                  </a:lnTo>
                  <a:lnTo>
                    <a:pt x="50616" y="644025"/>
                  </a:lnTo>
                  <a:lnTo>
                    <a:pt x="80033" y="671633"/>
                  </a:lnTo>
                  <a:lnTo>
                    <a:pt x="108841" y="680431"/>
                  </a:lnTo>
                  <a:lnTo>
                    <a:pt x="2507166" y="680431"/>
                  </a:lnTo>
                  <a:lnTo>
                    <a:pt x="2503744" y="683265"/>
                  </a:lnTo>
                  <a:lnTo>
                    <a:pt x="2492433" y="689372"/>
                  </a:lnTo>
                  <a:lnTo>
                    <a:pt x="2480142" y="693141"/>
                  </a:lnTo>
                  <a:lnTo>
                    <a:pt x="2467183" y="694430"/>
                  </a:lnTo>
                  <a:close/>
                </a:path>
                <a:path w="2533650" h="694690">
                  <a:moveTo>
                    <a:pt x="2507166" y="680431"/>
                  </a:moveTo>
                  <a:lnTo>
                    <a:pt x="2467183" y="680431"/>
                  </a:lnTo>
                  <a:lnTo>
                    <a:pt x="2477380" y="679416"/>
                  </a:lnTo>
                  <a:lnTo>
                    <a:pt x="2487086" y="676446"/>
                  </a:lnTo>
                  <a:lnTo>
                    <a:pt x="2515129" y="648041"/>
                  </a:lnTo>
                  <a:lnTo>
                    <a:pt x="2518990" y="627935"/>
                  </a:lnTo>
                  <a:lnTo>
                    <a:pt x="2518990" y="109306"/>
                  </a:lnTo>
                  <a:lnTo>
                    <a:pt x="2518018" y="99004"/>
                  </a:lnTo>
                  <a:lnTo>
                    <a:pt x="2515129" y="89200"/>
                  </a:lnTo>
                  <a:lnTo>
                    <a:pt x="2510369" y="80161"/>
                  </a:lnTo>
                  <a:lnTo>
                    <a:pt x="2496481" y="63297"/>
                  </a:lnTo>
                  <a:lnTo>
                    <a:pt x="2486730" y="50254"/>
                  </a:lnTo>
                  <a:lnTo>
                    <a:pt x="2475642" y="35827"/>
                  </a:lnTo>
                  <a:lnTo>
                    <a:pt x="2464333" y="22820"/>
                  </a:lnTo>
                  <a:lnTo>
                    <a:pt x="2461483" y="19943"/>
                  </a:lnTo>
                  <a:lnTo>
                    <a:pt x="2459819" y="18231"/>
                  </a:lnTo>
                  <a:lnTo>
                    <a:pt x="2458920" y="17389"/>
                  </a:lnTo>
                  <a:lnTo>
                    <a:pt x="2456252" y="15820"/>
                  </a:lnTo>
                  <a:lnTo>
                    <a:pt x="2454827" y="14813"/>
                  </a:lnTo>
                  <a:lnTo>
                    <a:pt x="2453402" y="13951"/>
                  </a:lnTo>
                  <a:lnTo>
                    <a:pt x="2475148" y="13951"/>
                  </a:lnTo>
                  <a:lnTo>
                    <a:pt x="2485624" y="25971"/>
                  </a:lnTo>
                  <a:lnTo>
                    <a:pt x="2496711" y="40384"/>
                  </a:lnTo>
                  <a:lnTo>
                    <a:pt x="2506425" y="53372"/>
                  </a:lnTo>
                  <a:lnTo>
                    <a:pt x="2513764" y="62275"/>
                  </a:lnTo>
                  <a:lnTo>
                    <a:pt x="2522021" y="72401"/>
                  </a:lnTo>
                  <a:lnTo>
                    <a:pt x="2528140" y="83849"/>
                  </a:lnTo>
                  <a:lnTo>
                    <a:pt x="2531942" y="96267"/>
                  </a:lnTo>
                  <a:lnTo>
                    <a:pt x="2533249" y="109306"/>
                  </a:lnTo>
                  <a:lnTo>
                    <a:pt x="2533249" y="627935"/>
                  </a:lnTo>
                  <a:lnTo>
                    <a:pt x="2531942" y="640974"/>
                  </a:lnTo>
                  <a:lnTo>
                    <a:pt x="2528140" y="653392"/>
                  </a:lnTo>
                  <a:lnTo>
                    <a:pt x="2522021" y="664840"/>
                  </a:lnTo>
                  <a:lnTo>
                    <a:pt x="2513764" y="674966"/>
                  </a:lnTo>
                  <a:lnTo>
                    <a:pt x="2507166" y="680431"/>
                  </a:lnTo>
                  <a:close/>
                </a:path>
              </a:pathLst>
            </a:custGeom>
            <a:solidFill>
              <a:srgbClr val="613C3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857178" y="485620"/>
              <a:ext cx="2476500" cy="638175"/>
            </a:xfrm>
            <a:custGeom>
              <a:avLst/>
              <a:gdLst/>
              <a:ahLst/>
              <a:cxnLst/>
              <a:rect l="l" t="t" r="r" b="b"/>
              <a:pathLst>
                <a:path w="2476500" h="638175">
                  <a:moveTo>
                    <a:pt x="2417278" y="637619"/>
                  </a:moveTo>
                  <a:lnTo>
                    <a:pt x="58936" y="637619"/>
                  </a:lnTo>
                  <a:lnTo>
                    <a:pt x="47387" y="636464"/>
                  </a:lnTo>
                  <a:lnTo>
                    <a:pt x="9823" y="611145"/>
                  </a:lnTo>
                  <a:lnTo>
                    <a:pt x="0" y="578124"/>
                  </a:lnTo>
                  <a:lnTo>
                    <a:pt x="0" y="59495"/>
                  </a:lnTo>
                  <a:lnTo>
                    <a:pt x="17108" y="17402"/>
                  </a:lnTo>
                  <a:lnTo>
                    <a:pt x="58936" y="0"/>
                  </a:lnTo>
                  <a:lnTo>
                    <a:pt x="2417278" y="0"/>
                  </a:lnTo>
                  <a:lnTo>
                    <a:pt x="2459107" y="17402"/>
                  </a:lnTo>
                  <a:lnTo>
                    <a:pt x="2476215" y="59495"/>
                  </a:lnTo>
                  <a:lnTo>
                    <a:pt x="2476215" y="578124"/>
                  </a:lnTo>
                  <a:lnTo>
                    <a:pt x="2459107" y="620217"/>
                  </a:lnTo>
                  <a:lnTo>
                    <a:pt x="2417278" y="637619"/>
                  </a:lnTo>
                  <a:close/>
                </a:path>
              </a:pathLst>
            </a:custGeom>
            <a:solidFill>
              <a:srgbClr val="F5F1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850047" y="478621"/>
              <a:ext cx="2490470" cy="652145"/>
            </a:xfrm>
            <a:custGeom>
              <a:avLst/>
              <a:gdLst/>
              <a:ahLst/>
              <a:cxnLst/>
              <a:rect l="l" t="t" r="r" b="b"/>
              <a:pathLst>
                <a:path w="2490470" h="652144">
                  <a:moveTo>
                    <a:pt x="2424407" y="651618"/>
                  </a:moveTo>
                  <a:lnTo>
                    <a:pt x="66065" y="651618"/>
                  </a:lnTo>
                  <a:lnTo>
                    <a:pt x="53106" y="650329"/>
                  </a:lnTo>
                  <a:lnTo>
                    <a:pt x="19484" y="632154"/>
                  </a:lnTo>
                  <a:lnTo>
                    <a:pt x="1306" y="598162"/>
                  </a:lnTo>
                  <a:lnTo>
                    <a:pt x="0" y="585123"/>
                  </a:lnTo>
                  <a:lnTo>
                    <a:pt x="0" y="66494"/>
                  </a:lnTo>
                  <a:lnTo>
                    <a:pt x="11227" y="29589"/>
                  </a:lnTo>
                  <a:lnTo>
                    <a:pt x="40815" y="5057"/>
                  </a:lnTo>
                  <a:lnTo>
                    <a:pt x="66065" y="0"/>
                  </a:lnTo>
                  <a:lnTo>
                    <a:pt x="2424407" y="0"/>
                  </a:lnTo>
                  <a:lnTo>
                    <a:pt x="2437367" y="1288"/>
                  </a:lnTo>
                  <a:lnTo>
                    <a:pt x="2449658" y="5057"/>
                  </a:lnTo>
                  <a:lnTo>
                    <a:pt x="2460969" y="11164"/>
                  </a:lnTo>
                  <a:lnTo>
                    <a:pt x="2464391" y="13998"/>
                  </a:lnTo>
                  <a:lnTo>
                    <a:pt x="66065" y="13998"/>
                  </a:lnTo>
                  <a:lnTo>
                    <a:pt x="55868" y="15013"/>
                  </a:lnTo>
                  <a:lnTo>
                    <a:pt x="22879" y="37349"/>
                  </a:lnTo>
                  <a:lnTo>
                    <a:pt x="14258" y="66494"/>
                  </a:lnTo>
                  <a:lnTo>
                    <a:pt x="14258" y="585123"/>
                  </a:lnTo>
                  <a:lnTo>
                    <a:pt x="29468" y="622278"/>
                  </a:lnTo>
                  <a:lnTo>
                    <a:pt x="66065" y="637619"/>
                  </a:lnTo>
                  <a:lnTo>
                    <a:pt x="2464391" y="637619"/>
                  </a:lnTo>
                  <a:lnTo>
                    <a:pt x="2460969" y="640454"/>
                  </a:lnTo>
                  <a:lnTo>
                    <a:pt x="2449658" y="646560"/>
                  </a:lnTo>
                  <a:lnTo>
                    <a:pt x="2437367" y="650329"/>
                  </a:lnTo>
                  <a:lnTo>
                    <a:pt x="2424407" y="651618"/>
                  </a:lnTo>
                  <a:close/>
                </a:path>
                <a:path w="2490470" h="652144">
                  <a:moveTo>
                    <a:pt x="2464391" y="637619"/>
                  </a:moveTo>
                  <a:lnTo>
                    <a:pt x="2424407" y="637619"/>
                  </a:lnTo>
                  <a:lnTo>
                    <a:pt x="2434605" y="636604"/>
                  </a:lnTo>
                  <a:lnTo>
                    <a:pt x="2444311" y="633634"/>
                  </a:lnTo>
                  <a:lnTo>
                    <a:pt x="2472354" y="605229"/>
                  </a:lnTo>
                  <a:lnTo>
                    <a:pt x="2476215" y="585123"/>
                  </a:lnTo>
                  <a:lnTo>
                    <a:pt x="2476215" y="66494"/>
                  </a:lnTo>
                  <a:lnTo>
                    <a:pt x="2461005" y="29340"/>
                  </a:lnTo>
                  <a:lnTo>
                    <a:pt x="2424407" y="13998"/>
                  </a:lnTo>
                  <a:lnTo>
                    <a:pt x="2464391" y="13998"/>
                  </a:lnTo>
                  <a:lnTo>
                    <a:pt x="2489166" y="53455"/>
                  </a:lnTo>
                  <a:lnTo>
                    <a:pt x="2490473" y="66494"/>
                  </a:lnTo>
                  <a:lnTo>
                    <a:pt x="2490473" y="585123"/>
                  </a:lnTo>
                  <a:lnTo>
                    <a:pt x="2489166" y="598162"/>
                  </a:lnTo>
                  <a:lnTo>
                    <a:pt x="2485364" y="610580"/>
                  </a:lnTo>
                  <a:lnTo>
                    <a:pt x="2479246" y="622028"/>
                  </a:lnTo>
                  <a:lnTo>
                    <a:pt x="2470989" y="632154"/>
                  </a:lnTo>
                  <a:lnTo>
                    <a:pt x="2464391" y="637619"/>
                  </a:lnTo>
                  <a:close/>
                </a:path>
              </a:pathLst>
            </a:custGeom>
            <a:solidFill>
              <a:srgbClr val="613C3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200241" y="564598"/>
            <a:ext cx="5410200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442460" algn="l"/>
              </a:tabLst>
            </a:pPr>
            <a:r>
              <a:rPr sz="2700" b="1" spc="135" dirty="0">
                <a:latin typeface="Trebuchet MS" panose="020B0603020202020204"/>
                <a:cs typeface="Trebuchet MS" panose="020B0603020202020204"/>
              </a:rPr>
              <a:t>On-</a:t>
            </a:r>
            <a:r>
              <a:rPr sz="2700" b="1" spc="-10" dirty="0">
                <a:latin typeface="Trebuchet MS" panose="020B0603020202020204"/>
                <a:cs typeface="Trebuchet MS" panose="020B0603020202020204"/>
              </a:rPr>
              <a:t>premise</a:t>
            </a:r>
            <a:r>
              <a:rPr sz="2700" b="1" dirty="0">
                <a:latin typeface="Trebuchet MS" panose="020B0603020202020204"/>
                <a:cs typeface="Trebuchet MS" panose="020B0603020202020204"/>
              </a:rPr>
              <a:t>	</a:t>
            </a:r>
            <a:r>
              <a:rPr sz="2700" b="1" spc="40" dirty="0">
                <a:latin typeface="Trebuchet MS" panose="020B0603020202020204"/>
                <a:cs typeface="Trebuchet MS" panose="020B0603020202020204"/>
              </a:rPr>
              <a:t>Cloud</a:t>
            </a:r>
            <a:endParaRPr sz="27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21716" y="1491361"/>
            <a:ext cx="5444490" cy="875030"/>
          </a:xfrm>
          <a:prstGeom prst="rect">
            <a:avLst/>
          </a:prstGeom>
          <a:solidFill>
            <a:srgbClr val="FEFEFE"/>
          </a:solidFill>
          <a:ln w="76200">
            <a:solidFill>
              <a:srgbClr val="000000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marL="556895" marR="476250" indent="-73660">
              <a:lnSpc>
                <a:spcPct val="115000"/>
              </a:lnSpc>
              <a:spcBef>
                <a:spcPts val="530"/>
              </a:spcBef>
            </a:pPr>
            <a:r>
              <a:rPr sz="1900" b="1" dirty="0">
                <a:latin typeface="Trebuchet MS" panose="020B0603020202020204"/>
                <a:cs typeface="Trebuchet MS" panose="020B0603020202020204"/>
              </a:rPr>
              <a:t>Comparação</a:t>
            </a:r>
            <a:r>
              <a:rPr sz="1900" b="1" spc="-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900" b="1" dirty="0">
                <a:latin typeface="Trebuchet MS" panose="020B0603020202020204"/>
                <a:cs typeface="Trebuchet MS" panose="020B0603020202020204"/>
              </a:rPr>
              <a:t>do</a:t>
            </a:r>
            <a:r>
              <a:rPr sz="1900" b="1" spc="-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900" b="1" dirty="0">
                <a:latin typeface="Trebuchet MS" panose="020B0603020202020204"/>
                <a:cs typeface="Trebuchet MS" panose="020B0603020202020204"/>
              </a:rPr>
              <a:t>Modelo</a:t>
            </a:r>
            <a:r>
              <a:rPr sz="1900" b="1" spc="-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900" b="1" spc="-25" dirty="0">
                <a:latin typeface="Trebuchet MS" panose="020B0603020202020204"/>
                <a:cs typeface="Trebuchet MS" panose="020B0603020202020204"/>
              </a:rPr>
              <a:t>Econômico</a:t>
            </a:r>
            <a:r>
              <a:rPr sz="1900" b="1" spc="-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900" b="1" spc="-20" dirty="0">
                <a:latin typeface="Trebuchet MS" panose="020B0603020202020204"/>
                <a:cs typeface="Trebuchet MS" panose="020B0603020202020204"/>
              </a:rPr>
              <a:t>para </a:t>
            </a:r>
            <a:r>
              <a:rPr sz="1900" b="1" spc="-10" dirty="0">
                <a:latin typeface="Trebuchet MS" panose="020B0603020202020204"/>
                <a:cs typeface="Trebuchet MS" panose="020B0603020202020204"/>
              </a:rPr>
              <a:t>Armazenamento</a:t>
            </a:r>
            <a:r>
              <a:rPr sz="1900" b="1" spc="-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900" b="1" dirty="0">
                <a:latin typeface="Trebuchet MS" panose="020B0603020202020204"/>
                <a:cs typeface="Trebuchet MS" panose="020B0603020202020204"/>
              </a:rPr>
              <a:t>de</a:t>
            </a:r>
            <a:r>
              <a:rPr sz="1900" b="1" spc="-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900" b="1" dirty="0">
                <a:latin typeface="Trebuchet MS" panose="020B0603020202020204"/>
                <a:cs typeface="Trebuchet MS" panose="020B0603020202020204"/>
              </a:rPr>
              <a:t>500</a:t>
            </a:r>
            <a:r>
              <a:rPr sz="1900" b="1" spc="-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900" b="1" spc="90" dirty="0">
                <a:latin typeface="Trebuchet MS" panose="020B0603020202020204"/>
                <a:cs typeface="Trebuchet MS" panose="020B0603020202020204"/>
              </a:rPr>
              <a:t>TB</a:t>
            </a:r>
            <a:r>
              <a:rPr sz="1900" b="1" spc="-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900" b="1" dirty="0">
                <a:latin typeface="Trebuchet MS" panose="020B0603020202020204"/>
                <a:cs typeface="Trebuchet MS" panose="020B0603020202020204"/>
              </a:rPr>
              <a:t>em</a:t>
            </a:r>
            <a:r>
              <a:rPr sz="1900" b="1" spc="-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900" b="1" dirty="0">
                <a:latin typeface="Trebuchet MS" panose="020B0603020202020204"/>
                <a:cs typeface="Trebuchet MS" panose="020B0603020202020204"/>
              </a:rPr>
              <a:t>3</a:t>
            </a:r>
            <a:r>
              <a:rPr sz="1900" b="1" spc="-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900" b="1" spc="50" dirty="0">
                <a:latin typeface="Trebuchet MS" panose="020B0603020202020204"/>
                <a:cs typeface="Trebuchet MS" panose="020B0603020202020204"/>
              </a:rPr>
              <a:t>Anos</a:t>
            </a:r>
            <a:endParaRPr sz="19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49762" y="3084438"/>
            <a:ext cx="3589020" cy="1383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8620" algn="ctr">
              <a:lnSpc>
                <a:spcPct val="100000"/>
              </a:lnSpc>
              <a:spcBef>
                <a:spcPts val="100"/>
              </a:spcBef>
            </a:pPr>
            <a:r>
              <a:rPr sz="2300" b="1" spc="-10" dirty="0">
                <a:latin typeface="Trebuchet MS" panose="020B0603020202020204"/>
                <a:cs typeface="Trebuchet MS" panose="020B0603020202020204"/>
              </a:rPr>
              <a:t>Aspecto</a:t>
            </a:r>
            <a:endParaRPr sz="230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ts val="2700"/>
              </a:lnSpc>
              <a:spcBef>
                <a:spcPts val="2605"/>
              </a:spcBef>
            </a:pPr>
            <a:r>
              <a:rPr sz="2300" b="1" dirty="0">
                <a:latin typeface="Trebuchet MS" panose="020B0603020202020204"/>
                <a:cs typeface="Trebuchet MS" panose="020B0603020202020204"/>
              </a:rPr>
              <a:t>Custo</a:t>
            </a:r>
            <a:r>
              <a:rPr sz="2300" b="1" spc="-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300" b="1" dirty="0">
                <a:latin typeface="Trebuchet MS" panose="020B0603020202020204"/>
                <a:cs typeface="Trebuchet MS" panose="020B0603020202020204"/>
              </a:rPr>
              <a:t>aproximado</a:t>
            </a:r>
            <a:r>
              <a:rPr sz="2300" b="1" spc="-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300" b="1" dirty="0">
                <a:latin typeface="Trebuchet MS" panose="020B0603020202020204"/>
                <a:cs typeface="Trebuchet MS" panose="020B0603020202020204"/>
              </a:rPr>
              <a:t>total</a:t>
            </a:r>
            <a:r>
              <a:rPr sz="2300" b="1" spc="-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300" b="1" spc="-25" dirty="0">
                <a:latin typeface="Trebuchet MS" panose="020B0603020202020204"/>
                <a:cs typeface="Trebuchet MS" panose="020B0603020202020204"/>
              </a:rPr>
              <a:t>(3 </a:t>
            </a:r>
            <a:r>
              <a:rPr sz="2300" b="1" spc="-10" dirty="0">
                <a:latin typeface="Trebuchet MS" panose="020B0603020202020204"/>
                <a:cs typeface="Trebuchet MS" panose="020B0603020202020204"/>
              </a:rPr>
              <a:t>anos)</a:t>
            </a:r>
            <a:endParaRPr sz="23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49762" y="4862201"/>
            <a:ext cx="264985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spc="-20" dirty="0">
                <a:latin typeface="Trebuchet MS" panose="020B0603020202020204"/>
                <a:cs typeface="Trebuchet MS" panose="020B0603020202020204"/>
              </a:rPr>
              <a:t>Investimento</a:t>
            </a:r>
            <a:r>
              <a:rPr sz="2300" b="1" spc="-10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300" b="1" spc="-25" dirty="0">
                <a:latin typeface="Trebuchet MS" panose="020B0603020202020204"/>
                <a:cs typeface="Trebuchet MS" panose="020B0603020202020204"/>
              </a:rPr>
              <a:t>inicial</a:t>
            </a:r>
            <a:endParaRPr sz="23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49762" y="5781054"/>
            <a:ext cx="237490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spc="50" dirty="0">
                <a:latin typeface="Trebuchet MS" panose="020B0603020202020204"/>
                <a:cs typeface="Trebuchet MS" panose="020B0603020202020204"/>
              </a:rPr>
              <a:t>Custos</a:t>
            </a:r>
            <a:r>
              <a:rPr sz="2300" b="1" spc="-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300" b="1" spc="-10" dirty="0">
                <a:latin typeface="Trebuchet MS" panose="020B0603020202020204"/>
                <a:cs typeface="Trebuchet MS" panose="020B0603020202020204"/>
              </a:rPr>
              <a:t>adicionais</a:t>
            </a:r>
            <a:endParaRPr sz="23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67619" y="3084438"/>
            <a:ext cx="3846195" cy="324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100"/>
              </a:spcBef>
            </a:pPr>
            <a:r>
              <a:rPr sz="2300" b="1" dirty="0">
                <a:latin typeface="Trebuchet MS" panose="020B0603020202020204"/>
                <a:cs typeface="Trebuchet MS" panose="020B0603020202020204"/>
              </a:rPr>
              <a:t>Nuvem</a:t>
            </a:r>
            <a:r>
              <a:rPr sz="2300" b="1" spc="-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300" b="1" spc="240" dirty="0">
                <a:latin typeface="Trebuchet MS" panose="020B0603020202020204"/>
                <a:cs typeface="Trebuchet MS" panose="020B0603020202020204"/>
              </a:rPr>
              <a:t>(AWS</a:t>
            </a:r>
            <a:r>
              <a:rPr sz="2300" b="1" spc="-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300" b="1" spc="145" dirty="0">
                <a:latin typeface="Trebuchet MS" panose="020B0603020202020204"/>
                <a:cs typeface="Trebuchet MS" panose="020B0603020202020204"/>
              </a:rPr>
              <a:t>S3</a:t>
            </a:r>
            <a:r>
              <a:rPr sz="2300" b="1" spc="-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300" b="1" spc="-10" dirty="0">
                <a:latin typeface="Trebuchet MS" panose="020B0603020202020204"/>
                <a:cs typeface="Trebuchet MS" panose="020B0603020202020204"/>
              </a:rPr>
              <a:t>Standard)</a:t>
            </a:r>
            <a:endParaRPr sz="2300">
              <a:latin typeface="Trebuchet MS" panose="020B0603020202020204"/>
              <a:cs typeface="Trebuchet MS" panose="020B0603020202020204"/>
            </a:endParaRPr>
          </a:p>
          <a:p>
            <a:pPr marR="294640">
              <a:lnSpc>
                <a:spcPts val="2700"/>
              </a:lnSpc>
              <a:spcBef>
                <a:spcPts val="2605"/>
              </a:spcBef>
            </a:pPr>
            <a:r>
              <a:rPr sz="2300" spc="70" dirty="0">
                <a:latin typeface="Arial MT"/>
                <a:cs typeface="Arial MT"/>
              </a:rPr>
              <a:t>$360,000</a:t>
            </a:r>
            <a:r>
              <a:rPr sz="2300" spc="-5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(exclui</a:t>
            </a:r>
            <a:r>
              <a:rPr sz="2300" spc="-5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custos</a:t>
            </a:r>
            <a:r>
              <a:rPr sz="2300" spc="-50" dirty="0">
                <a:latin typeface="Arial MT"/>
                <a:cs typeface="Arial MT"/>
              </a:rPr>
              <a:t> </a:t>
            </a:r>
            <a:r>
              <a:rPr sz="2300" spc="-25" dirty="0">
                <a:latin typeface="Arial MT"/>
                <a:cs typeface="Arial MT"/>
              </a:rPr>
              <a:t>de </a:t>
            </a:r>
            <a:r>
              <a:rPr sz="2300" spc="-10" dirty="0">
                <a:latin typeface="Arial MT"/>
                <a:cs typeface="Arial MT"/>
              </a:rPr>
              <a:t>egresso</a:t>
            </a:r>
            <a:r>
              <a:rPr sz="2300" spc="-8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de</a:t>
            </a:r>
            <a:r>
              <a:rPr sz="2300" spc="-85" dirty="0">
                <a:latin typeface="Arial MT"/>
                <a:cs typeface="Arial MT"/>
              </a:rPr>
              <a:t> </a:t>
            </a:r>
            <a:r>
              <a:rPr sz="2300" spc="-10" dirty="0">
                <a:latin typeface="Arial MT"/>
                <a:cs typeface="Arial MT"/>
              </a:rPr>
              <a:t>$0.09/GB)</a:t>
            </a:r>
            <a:endParaRPr sz="2300">
              <a:latin typeface="Arial MT"/>
              <a:cs typeface="Arial MT"/>
            </a:endParaRPr>
          </a:p>
          <a:p>
            <a:pPr>
              <a:lnSpc>
                <a:spcPts val="2700"/>
              </a:lnSpc>
              <a:spcBef>
                <a:spcPts val="2020"/>
              </a:spcBef>
            </a:pPr>
            <a:r>
              <a:rPr sz="2300" dirty="0">
                <a:latin typeface="Arial MT"/>
                <a:cs typeface="Arial MT"/>
              </a:rPr>
              <a:t>Pago</a:t>
            </a:r>
            <a:r>
              <a:rPr sz="2300" spc="-5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mensalmente</a:t>
            </a:r>
            <a:r>
              <a:rPr sz="2300" spc="-50" dirty="0">
                <a:latin typeface="Arial MT"/>
                <a:cs typeface="Arial MT"/>
              </a:rPr>
              <a:t> </a:t>
            </a:r>
            <a:r>
              <a:rPr sz="2300" spc="-10" dirty="0">
                <a:latin typeface="Arial MT"/>
                <a:cs typeface="Arial MT"/>
              </a:rPr>
              <a:t>conforme </a:t>
            </a:r>
            <a:r>
              <a:rPr sz="2300" spc="-25" dirty="0">
                <a:latin typeface="Arial MT"/>
                <a:cs typeface="Arial MT"/>
              </a:rPr>
              <a:t>uso</a:t>
            </a:r>
            <a:endParaRPr sz="2300">
              <a:latin typeface="Arial MT"/>
              <a:cs typeface="Arial MT"/>
            </a:endParaRPr>
          </a:p>
          <a:p>
            <a:pPr marR="893445">
              <a:lnSpc>
                <a:spcPts val="2700"/>
              </a:lnSpc>
              <a:spcBef>
                <a:spcPts val="1835"/>
              </a:spcBef>
            </a:pPr>
            <a:r>
              <a:rPr sz="2300" spc="-20" dirty="0">
                <a:latin typeface="Arial MT"/>
                <a:cs typeface="Arial MT"/>
              </a:rPr>
              <a:t>Taxas</a:t>
            </a:r>
            <a:r>
              <a:rPr sz="2300" spc="-9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de</a:t>
            </a:r>
            <a:r>
              <a:rPr sz="2300" spc="-95" dirty="0">
                <a:latin typeface="Arial MT"/>
                <a:cs typeface="Arial MT"/>
              </a:rPr>
              <a:t> </a:t>
            </a:r>
            <a:r>
              <a:rPr sz="2300" spc="-10" dirty="0">
                <a:latin typeface="Arial MT"/>
                <a:cs typeface="Arial MT"/>
              </a:rPr>
              <a:t>egresso</a:t>
            </a:r>
            <a:r>
              <a:rPr sz="2300" spc="-95" dirty="0">
                <a:latin typeface="Arial MT"/>
                <a:cs typeface="Arial MT"/>
              </a:rPr>
              <a:t> </a:t>
            </a:r>
            <a:r>
              <a:rPr sz="2300" spc="-20" dirty="0">
                <a:latin typeface="Arial MT"/>
                <a:cs typeface="Arial MT"/>
              </a:rPr>
              <a:t>para </a:t>
            </a:r>
            <a:r>
              <a:rPr sz="2300" spc="-25" dirty="0">
                <a:latin typeface="Arial MT"/>
                <a:cs typeface="Arial MT"/>
              </a:rPr>
              <a:t>recuperação</a:t>
            </a:r>
            <a:r>
              <a:rPr sz="2300" spc="-7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de</a:t>
            </a:r>
            <a:r>
              <a:rPr sz="2300" spc="-70" dirty="0">
                <a:latin typeface="Arial MT"/>
                <a:cs typeface="Arial MT"/>
              </a:rPr>
              <a:t> </a:t>
            </a:r>
            <a:r>
              <a:rPr sz="2300" spc="-20" dirty="0">
                <a:latin typeface="Arial MT"/>
                <a:cs typeface="Arial MT"/>
              </a:rPr>
              <a:t>dados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49762" y="6667221"/>
            <a:ext cx="260413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dirty="0">
                <a:latin typeface="Trebuchet MS" panose="020B0603020202020204"/>
                <a:cs typeface="Trebuchet MS" panose="020B0603020202020204"/>
              </a:rPr>
              <a:t>Ponto</a:t>
            </a:r>
            <a:r>
              <a:rPr sz="2300" b="1" spc="-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300" b="1" dirty="0">
                <a:latin typeface="Trebuchet MS" panose="020B0603020202020204"/>
                <a:cs typeface="Trebuchet MS" panose="020B0603020202020204"/>
              </a:rPr>
              <a:t>de</a:t>
            </a:r>
            <a:r>
              <a:rPr sz="2300" b="1" spc="-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300" b="1" spc="-30" dirty="0">
                <a:latin typeface="Trebuchet MS" panose="020B0603020202020204"/>
                <a:cs typeface="Trebuchet MS" panose="020B0603020202020204"/>
              </a:rPr>
              <a:t>equilíbrio</a:t>
            </a:r>
            <a:endParaRPr sz="23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167619" y="6667221"/>
            <a:ext cx="12382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300" spc="155" dirty="0">
                <a:latin typeface="Arial MT"/>
                <a:cs typeface="Arial MT"/>
              </a:rPr>
              <a:t>-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49762" y="7505421"/>
            <a:ext cx="3474720" cy="7283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85"/>
              </a:spcBef>
            </a:pPr>
            <a:r>
              <a:rPr sz="2300" b="1" dirty="0">
                <a:latin typeface="Trebuchet MS" panose="020B0603020202020204"/>
                <a:cs typeface="Trebuchet MS" panose="020B0603020202020204"/>
              </a:rPr>
              <a:t>Vantagem</a:t>
            </a:r>
            <a:r>
              <a:rPr sz="2300" b="1" spc="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300" b="1" spc="-35" dirty="0">
                <a:latin typeface="Trebuchet MS" panose="020B0603020202020204"/>
                <a:cs typeface="Trebuchet MS" panose="020B0603020202020204"/>
              </a:rPr>
              <a:t>econômica</a:t>
            </a:r>
            <a:r>
              <a:rPr sz="2300" b="1" spc="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300" b="1" spc="-25" dirty="0">
                <a:latin typeface="Trebuchet MS" panose="020B0603020202020204"/>
                <a:cs typeface="Trebuchet MS" panose="020B0603020202020204"/>
              </a:rPr>
              <a:t>por </a:t>
            </a:r>
            <a:r>
              <a:rPr sz="2300" b="1" spc="-10" dirty="0">
                <a:latin typeface="Trebuchet MS" panose="020B0603020202020204"/>
                <a:cs typeface="Trebuchet MS" panose="020B0603020202020204"/>
              </a:rPr>
              <a:t>volume</a:t>
            </a:r>
            <a:endParaRPr sz="23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154919" y="7505421"/>
            <a:ext cx="3731895" cy="7283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85"/>
              </a:spcBef>
            </a:pPr>
            <a:r>
              <a:rPr sz="2300" dirty="0">
                <a:latin typeface="Arial MT"/>
                <a:cs typeface="Arial MT"/>
              </a:rPr>
              <a:t>Melhor</a:t>
            </a:r>
            <a:r>
              <a:rPr sz="2300" spc="4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para</a:t>
            </a:r>
            <a:r>
              <a:rPr sz="2300" spc="4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volumes</a:t>
            </a:r>
            <a:r>
              <a:rPr sz="2300" spc="45" dirty="0">
                <a:latin typeface="Arial MT"/>
                <a:cs typeface="Arial MT"/>
              </a:rPr>
              <a:t> </a:t>
            </a:r>
            <a:r>
              <a:rPr sz="2300" spc="-10" dirty="0">
                <a:latin typeface="Arial MT"/>
                <a:cs typeface="Arial MT"/>
              </a:rPr>
              <a:t>abaixo </a:t>
            </a:r>
            <a:r>
              <a:rPr sz="2300" dirty="0">
                <a:latin typeface="Arial MT"/>
                <a:cs typeface="Arial MT"/>
              </a:rPr>
              <a:t>de</a:t>
            </a:r>
            <a:r>
              <a:rPr sz="2300" spc="-50" dirty="0">
                <a:latin typeface="Arial MT"/>
                <a:cs typeface="Arial MT"/>
              </a:rPr>
              <a:t> </a:t>
            </a:r>
            <a:r>
              <a:rPr sz="2300" spc="95" dirty="0">
                <a:latin typeface="Arial MT"/>
                <a:cs typeface="Arial MT"/>
              </a:rPr>
              <a:t>200</a:t>
            </a:r>
            <a:r>
              <a:rPr sz="2300" spc="-45" dirty="0">
                <a:latin typeface="Arial MT"/>
                <a:cs typeface="Arial MT"/>
              </a:rPr>
              <a:t> </a:t>
            </a:r>
            <a:r>
              <a:rPr sz="2300" spc="-25" dirty="0">
                <a:latin typeface="Arial MT"/>
                <a:cs typeface="Arial MT"/>
              </a:rPr>
              <a:t>TB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260079" y="3084438"/>
            <a:ext cx="3909695" cy="532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77925">
              <a:lnSpc>
                <a:spcPct val="100000"/>
              </a:lnSpc>
              <a:spcBef>
                <a:spcPts val="100"/>
              </a:spcBef>
            </a:pPr>
            <a:r>
              <a:rPr sz="2300" b="1" spc="90" dirty="0">
                <a:latin typeface="Trebuchet MS" panose="020B0603020202020204"/>
                <a:cs typeface="Trebuchet MS" panose="020B0603020202020204"/>
              </a:rPr>
              <a:t>On-</a:t>
            </a:r>
            <a:r>
              <a:rPr sz="2300" b="1" spc="-10" dirty="0">
                <a:latin typeface="Trebuchet MS" panose="020B0603020202020204"/>
                <a:cs typeface="Trebuchet MS" panose="020B0603020202020204"/>
              </a:rPr>
              <a:t>Premise</a:t>
            </a:r>
            <a:endParaRPr sz="2300">
              <a:latin typeface="Trebuchet MS" panose="020B0603020202020204"/>
              <a:cs typeface="Trebuchet MS" panose="020B0603020202020204"/>
            </a:endParaRPr>
          </a:p>
          <a:p>
            <a:pPr marL="12700" marR="460375">
              <a:lnSpc>
                <a:spcPts val="2700"/>
              </a:lnSpc>
              <a:spcBef>
                <a:spcPts val="2605"/>
              </a:spcBef>
            </a:pPr>
            <a:r>
              <a:rPr sz="2300" spc="70" dirty="0">
                <a:latin typeface="Arial MT"/>
                <a:cs typeface="Arial MT"/>
              </a:rPr>
              <a:t>$310,000</a:t>
            </a:r>
            <a:r>
              <a:rPr sz="2300" spc="-4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(inclui</a:t>
            </a:r>
            <a:r>
              <a:rPr sz="2300" spc="-4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energia</a:t>
            </a:r>
            <a:r>
              <a:rPr sz="2300" spc="-40" dirty="0">
                <a:latin typeface="Arial MT"/>
                <a:cs typeface="Arial MT"/>
              </a:rPr>
              <a:t> </a:t>
            </a:r>
            <a:r>
              <a:rPr sz="2300" spc="-50" dirty="0">
                <a:latin typeface="Arial MT"/>
                <a:cs typeface="Arial MT"/>
              </a:rPr>
              <a:t>e </a:t>
            </a:r>
            <a:r>
              <a:rPr sz="2300" spc="-10" dirty="0">
                <a:latin typeface="Arial MT"/>
                <a:cs typeface="Arial MT"/>
              </a:rPr>
              <a:t>manutenção)</a:t>
            </a:r>
            <a:endParaRPr sz="2300">
              <a:latin typeface="Arial MT"/>
              <a:cs typeface="Arial MT"/>
            </a:endParaRPr>
          </a:p>
          <a:p>
            <a:pPr marL="12700" marR="5080">
              <a:lnSpc>
                <a:spcPts val="2700"/>
              </a:lnSpc>
              <a:spcBef>
                <a:spcPts val="2020"/>
              </a:spcBef>
            </a:pPr>
            <a:r>
              <a:rPr sz="2300" spc="70" dirty="0">
                <a:latin typeface="Arial MT"/>
                <a:cs typeface="Arial MT"/>
              </a:rPr>
              <a:t>$250,000</a:t>
            </a:r>
            <a:r>
              <a:rPr sz="2300" spc="-7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em</a:t>
            </a:r>
            <a:r>
              <a:rPr sz="2300" spc="-7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servidores</a:t>
            </a:r>
            <a:r>
              <a:rPr sz="2300" spc="-75" dirty="0">
                <a:latin typeface="Arial MT"/>
                <a:cs typeface="Arial MT"/>
              </a:rPr>
              <a:t> </a:t>
            </a:r>
            <a:r>
              <a:rPr sz="2300" spc="-25" dirty="0">
                <a:latin typeface="Arial MT"/>
                <a:cs typeface="Arial MT"/>
              </a:rPr>
              <a:t>NAS </a:t>
            </a:r>
            <a:r>
              <a:rPr sz="2300" spc="-10" dirty="0">
                <a:latin typeface="Arial MT"/>
                <a:cs typeface="Arial MT"/>
              </a:rPr>
              <a:t>enterprise</a:t>
            </a:r>
            <a:endParaRPr sz="2300">
              <a:latin typeface="Arial MT"/>
              <a:cs typeface="Arial MT"/>
            </a:endParaRPr>
          </a:p>
          <a:p>
            <a:pPr marL="12700" marR="848360">
              <a:lnSpc>
                <a:spcPts val="2700"/>
              </a:lnSpc>
              <a:spcBef>
                <a:spcPts val="1835"/>
              </a:spcBef>
            </a:pPr>
            <a:r>
              <a:rPr sz="2300" spc="-35" dirty="0">
                <a:latin typeface="Arial MT"/>
                <a:cs typeface="Arial MT"/>
              </a:rPr>
              <a:t>Energia,</a:t>
            </a:r>
            <a:r>
              <a:rPr sz="2300" spc="-10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manutenção</a:t>
            </a:r>
            <a:r>
              <a:rPr sz="2300" spc="-95" dirty="0">
                <a:latin typeface="Arial MT"/>
                <a:cs typeface="Arial MT"/>
              </a:rPr>
              <a:t> </a:t>
            </a:r>
            <a:r>
              <a:rPr sz="2300" spc="-25" dirty="0">
                <a:latin typeface="Arial MT"/>
                <a:cs typeface="Arial MT"/>
              </a:rPr>
              <a:t>já </a:t>
            </a:r>
            <a:r>
              <a:rPr sz="2300" dirty="0">
                <a:latin typeface="Arial MT"/>
                <a:cs typeface="Arial MT"/>
              </a:rPr>
              <a:t>inclusos</a:t>
            </a:r>
            <a:r>
              <a:rPr sz="2300" spc="-4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no</a:t>
            </a:r>
            <a:r>
              <a:rPr sz="2300" spc="-3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custo</a:t>
            </a:r>
            <a:r>
              <a:rPr sz="2300" spc="-35" dirty="0">
                <a:latin typeface="Arial MT"/>
                <a:cs typeface="Arial MT"/>
              </a:rPr>
              <a:t> </a:t>
            </a:r>
            <a:r>
              <a:rPr sz="2300" spc="70" dirty="0">
                <a:latin typeface="Arial MT"/>
                <a:cs typeface="Arial MT"/>
              </a:rPr>
              <a:t>total</a:t>
            </a:r>
            <a:endParaRPr sz="2300">
              <a:latin typeface="Arial MT"/>
              <a:cs typeface="Arial MT"/>
            </a:endParaRPr>
          </a:p>
          <a:p>
            <a:pPr marL="12700" marR="636905">
              <a:lnSpc>
                <a:spcPts val="2700"/>
              </a:lnSpc>
              <a:spcBef>
                <a:spcPts val="1580"/>
              </a:spcBef>
            </a:pPr>
            <a:r>
              <a:rPr sz="2300" spc="-55" dirty="0">
                <a:latin typeface="Arial MT"/>
                <a:cs typeface="Arial MT"/>
              </a:rPr>
              <a:t>Cerca</a:t>
            </a:r>
            <a:r>
              <a:rPr sz="2300" spc="-7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de</a:t>
            </a:r>
            <a:r>
              <a:rPr sz="2300" spc="-70" dirty="0">
                <a:latin typeface="Arial MT"/>
                <a:cs typeface="Arial MT"/>
              </a:rPr>
              <a:t> </a:t>
            </a:r>
            <a:r>
              <a:rPr sz="2300" spc="95" dirty="0">
                <a:latin typeface="Arial MT"/>
                <a:cs typeface="Arial MT"/>
              </a:rPr>
              <a:t>28</a:t>
            </a:r>
            <a:r>
              <a:rPr sz="2300" spc="-70" dirty="0">
                <a:latin typeface="Arial MT"/>
                <a:cs typeface="Arial MT"/>
              </a:rPr>
              <a:t> </a:t>
            </a:r>
            <a:r>
              <a:rPr sz="2300" spc="-45" dirty="0">
                <a:latin typeface="Arial MT"/>
                <a:cs typeface="Arial MT"/>
              </a:rPr>
              <a:t>meses;</a:t>
            </a:r>
            <a:r>
              <a:rPr sz="2300" spc="-65" dirty="0">
                <a:latin typeface="Arial MT"/>
                <a:cs typeface="Arial MT"/>
              </a:rPr>
              <a:t> </a:t>
            </a:r>
            <a:r>
              <a:rPr sz="2300" spc="-20" dirty="0">
                <a:latin typeface="Arial MT"/>
                <a:cs typeface="Arial MT"/>
              </a:rPr>
              <a:t>mais econômico</a:t>
            </a:r>
            <a:r>
              <a:rPr sz="2300" spc="-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a longo </a:t>
            </a:r>
            <a:r>
              <a:rPr sz="2300" spc="-20" dirty="0">
                <a:latin typeface="Arial MT"/>
                <a:cs typeface="Arial MT"/>
              </a:rPr>
              <a:t>prazo</a:t>
            </a:r>
            <a:endParaRPr sz="2300">
              <a:latin typeface="Arial MT"/>
              <a:cs typeface="Arial MT"/>
            </a:endParaRPr>
          </a:p>
          <a:p>
            <a:pPr marL="12700" marR="95250">
              <a:lnSpc>
                <a:spcPct val="99000"/>
              </a:lnSpc>
              <a:spcBef>
                <a:spcPts val="1080"/>
              </a:spcBef>
            </a:pPr>
            <a:r>
              <a:rPr sz="2300" dirty="0">
                <a:latin typeface="Arial MT"/>
                <a:cs typeface="Arial MT"/>
              </a:rPr>
              <a:t>Mais</a:t>
            </a:r>
            <a:r>
              <a:rPr sz="2300" spc="-7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vantajoso</a:t>
            </a:r>
            <a:r>
              <a:rPr sz="2300" spc="-7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para</a:t>
            </a:r>
            <a:r>
              <a:rPr sz="2300" spc="-65" dirty="0">
                <a:latin typeface="Arial MT"/>
                <a:cs typeface="Arial MT"/>
              </a:rPr>
              <a:t> </a:t>
            </a:r>
            <a:r>
              <a:rPr sz="2300" spc="-10" dirty="0">
                <a:latin typeface="Arial MT"/>
                <a:cs typeface="Arial MT"/>
              </a:rPr>
              <a:t>volumes </a:t>
            </a:r>
            <a:r>
              <a:rPr sz="2300" spc="-20" dirty="0">
                <a:latin typeface="Arial MT"/>
                <a:cs typeface="Arial MT"/>
              </a:rPr>
              <a:t>acima</a:t>
            </a:r>
            <a:r>
              <a:rPr sz="2300" spc="-7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de</a:t>
            </a:r>
            <a:r>
              <a:rPr sz="2300" spc="-75" dirty="0">
                <a:latin typeface="Arial MT"/>
                <a:cs typeface="Arial MT"/>
              </a:rPr>
              <a:t> </a:t>
            </a:r>
            <a:r>
              <a:rPr sz="2300" spc="95" dirty="0">
                <a:latin typeface="Arial MT"/>
                <a:cs typeface="Arial MT"/>
              </a:rPr>
              <a:t>200</a:t>
            </a:r>
            <a:r>
              <a:rPr sz="2300" spc="-7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TB</a:t>
            </a:r>
            <a:r>
              <a:rPr sz="2300" spc="-7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em</a:t>
            </a:r>
            <a:r>
              <a:rPr sz="2300" spc="-75" dirty="0">
                <a:latin typeface="Arial MT"/>
                <a:cs typeface="Arial MT"/>
              </a:rPr>
              <a:t> </a:t>
            </a:r>
            <a:r>
              <a:rPr sz="2300" spc="-10" dirty="0">
                <a:latin typeface="Arial MT"/>
                <a:cs typeface="Arial MT"/>
              </a:rPr>
              <a:t>longo prazo</a:t>
            </a:r>
            <a:endParaRPr sz="2300">
              <a:latin typeface="Arial MT"/>
              <a:cs typeface="Arial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979929" y="2963743"/>
            <a:ext cx="12325350" cy="5527675"/>
            <a:chOff x="2979929" y="2963743"/>
            <a:chExt cx="12325350" cy="5527675"/>
          </a:xfrm>
        </p:grpSpPr>
        <p:sp>
          <p:nvSpPr>
            <p:cNvPr id="25" name="object 25"/>
            <p:cNvSpPr/>
            <p:nvPr/>
          </p:nvSpPr>
          <p:spPr>
            <a:xfrm>
              <a:off x="2986252" y="2976409"/>
              <a:ext cx="12312650" cy="5502910"/>
            </a:xfrm>
            <a:custGeom>
              <a:avLst/>
              <a:gdLst/>
              <a:ahLst/>
              <a:cxnLst/>
              <a:rect l="l" t="t" r="r" b="b"/>
              <a:pathLst>
                <a:path w="12312650" h="5502909">
                  <a:moveTo>
                    <a:pt x="12312396" y="0"/>
                  </a:moveTo>
                  <a:lnTo>
                    <a:pt x="8208264" y="0"/>
                  </a:lnTo>
                  <a:lnTo>
                    <a:pt x="4104132" y="0"/>
                  </a:lnTo>
                  <a:lnTo>
                    <a:pt x="0" y="0"/>
                  </a:lnTo>
                  <a:lnTo>
                    <a:pt x="0" y="5502313"/>
                  </a:lnTo>
                  <a:lnTo>
                    <a:pt x="4104132" y="5502313"/>
                  </a:lnTo>
                  <a:lnTo>
                    <a:pt x="8208264" y="5502313"/>
                  </a:lnTo>
                  <a:lnTo>
                    <a:pt x="12312396" y="5502313"/>
                  </a:lnTo>
                  <a:lnTo>
                    <a:pt x="123123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979929" y="2970075"/>
              <a:ext cx="12325350" cy="5514975"/>
            </a:xfrm>
            <a:custGeom>
              <a:avLst/>
              <a:gdLst/>
              <a:ahLst/>
              <a:cxnLst/>
              <a:rect l="l" t="t" r="r" b="b"/>
              <a:pathLst>
                <a:path w="12325350" h="5514975">
                  <a:moveTo>
                    <a:pt x="6332" y="6332"/>
                  </a:moveTo>
                  <a:lnTo>
                    <a:pt x="6332" y="5508641"/>
                  </a:lnTo>
                </a:path>
                <a:path w="12325350" h="5514975">
                  <a:moveTo>
                    <a:pt x="4110461" y="6332"/>
                  </a:moveTo>
                  <a:lnTo>
                    <a:pt x="4110461" y="5508641"/>
                  </a:lnTo>
                </a:path>
                <a:path w="12325350" h="5514975">
                  <a:moveTo>
                    <a:pt x="8214590" y="6332"/>
                  </a:moveTo>
                  <a:lnTo>
                    <a:pt x="8214590" y="5508641"/>
                  </a:lnTo>
                </a:path>
                <a:path w="12325350" h="5514975">
                  <a:moveTo>
                    <a:pt x="12318718" y="6332"/>
                  </a:moveTo>
                  <a:lnTo>
                    <a:pt x="12318718" y="5508641"/>
                  </a:lnTo>
                </a:path>
                <a:path w="12325350" h="5514975">
                  <a:moveTo>
                    <a:pt x="0" y="0"/>
                  </a:moveTo>
                  <a:lnTo>
                    <a:pt x="12325051" y="0"/>
                  </a:lnTo>
                </a:path>
                <a:path w="12325350" h="5514975">
                  <a:moveTo>
                    <a:pt x="0" y="663554"/>
                  </a:moveTo>
                  <a:lnTo>
                    <a:pt x="12325051" y="663554"/>
                  </a:lnTo>
                </a:path>
                <a:path w="12325350" h="5514975">
                  <a:moveTo>
                    <a:pt x="0" y="1653522"/>
                  </a:moveTo>
                  <a:lnTo>
                    <a:pt x="12325051" y="1653522"/>
                  </a:lnTo>
                </a:path>
                <a:path w="12325350" h="5514975">
                  <a:moveTo>
                    <a:pt x="0" y="2553099"/>
                  </a:moveTo>
                  <a:lnTo>
                    <a:pt x="12325051" y="2553099"/>
                  </a:lnTo>
                </a:path>
                <a:path w="12325350" h="5514975">
                  <a:moveTo>
                    <a:pt x="0" y="3486658"/>
                  </a:moveTo>
                  <a:lnTo>
                    <a:pt x="12325051" y="3486658"/>
                  </a:lnTo>
                </a:path>
                <a:path w="12325350" h="5514975">
                  <a:moveTo>
                    <a:pt x="0" y="4324647"/>
                  </a:moveTo>
                  <a:lnTo>
                    <a:pt x="12325051" y="4324647"/>
                  </a:lnTo>
                </a:path>
                <a:path w="12325350" h="5514975">
                  <a:moveTo>
                    <a:pt x="0" y="5514974"/>
                  </a:moveTo>
                  <a:lnTo>
                    <a:pt x="12325051" y="5514974"/>
                  </a:lnTo>
                </a:path>
              </a:pathLst>
            </a:custGeom>
            <a:ln w="126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26179" y="299075"/>
            <a:ext cx="429259" cy="1038225"/>
          </a:xfrm>
          <a:custGeom>
            <a:avLst/>
            <a:gdLst/>
            <a:ahLst/>
            <a:cxnLst/>
            <a:rect l="l" t="t" r="r" b="b"/>
            <a:pathLst>
              <a:path w="429259" h="1038225">
                <a:moveTo>
                  <a:pt x="204078" y="534561"/>
                </a:moveTo>
                <a:lnTo>
                  <a:pt x="117892" y="534561"/>
                </a:lnTo>
                <a:lnTo>
                  <a:pt x="207792" y="290363"/>
                </a:lnTo>
                <a:lnTo>
                  <a:pt x="279536" y="290363"/>
                </a:lnTo>
                <a:lnTo>
                  <a:pt x="292788" y="256774"/>
                </a:lnTo>
                <a:lnTo>
                  <a:pt x="313640" y="205219"/>
                </a:lnTo>
                <a:lnTo>
                  <a:pt x="334767" y="153770"/>
                </a:lnTo>
                <a:lnTo>
                  <a:pt x="356155" y="102420"/>
                </a:lnTo>
                <a:lnTo>
                  <a:pt x="377790" y="51165"/>
                </a:lnTo>
                <a:lnTo>
                  <a:pt x="399659" y="0"/>
                </a:lnTo>
                <a:lnTo>
                  <a:pt x="381561" y="52606"/>
                </a:lnTo>
                <a:lnTo>
                  <a:pt x="363231" y="105123"/>
                </a:lnTo>
                <a:lnTo>
                  <a:pt x="344653" y="157546"/>
                </a:lnTo>
                <a:lnTo>
                  <a:pt x="325814" y="209869"/>
                </a:lnTo>
                <a:lnTo>
                  <a:pt x="306701" y="262087"/>
                </a:lnTo>
                <a:lnTo>
                  <a:pt x="208903" y="522327"/>
                </a:lnTo>
                <a:lnTo>
                  <a:pt x="204078" y="534561"/>
                </a:lnTo>
                <a:close/>
              </a:path>
              <a:path w="429259" h="1038225">
                <a:moveTo>
                  <a:pt x="0" y="1037723"/>
                </a:moveTo>
                <a:lnTo>
                  <a:pt x="18083" y="985110"/>
                </a:lnTo>
                <a:lnTo>
                  <a:pt x="36407" y="932589"/>
                </a:lnTo>
                <a:lnTo>
                  <a:pt x="54981" y="880165"/>
                </a:lnTo>
                <a:lnTo>
                  <a:pt x="73818" y="827841"/>
                </a:lnTo>
                <a:lnTo>
                  <a:pt x="92927" y="775621"/>
                </a:lnTo>
                <a:lnTo>
                  <a:pt x="138961" y="653171"/>
                </a:lnTo>
                <a:lnTo>
                  <a:pt x="51732" y="653171"/>
                </a:lnTo>
                <a:lnTo>
                  <a:pt x="29161" y="290363"/>
                </a:lnTo>
                <a:lnTo>
                  <a:pt x="107773" y="290363"/>
                </a:lnTo>
                <a:lnTo>
                  <a:pt x="117892" y="534561"/>
                </a:lnTo>
                <a:lnTo>
                  <a:pt x="204078" y="534561"/>
                </a:lnTo>
                <a:lnTo>
                  <a:pt x="106901" y="780961"/>
                </a:lnTo>
                <a:lnTo>
                  <a:pt x="86046" y="832513"/>
                </a:lnTo>
                <a:lnTo>
                  <a:pt x="64917" y="883961"/>
                </a:lnTo>
                <a:lnTo>
                  <a:pt x="43526" y="935310"/>
                </a:lnTo>
                <a:lnTo>
                  <a:pt x="21883" y="986562"/>
                </a:lnTo>
                <a:lnTo>
                  <a:pt x="0" y="1037723"/>
                </a:lnTo>
                <a:close/>
              </a:path>
              <a:path w="429259" h="1038225">
                <a:moveTo>
                  <a:pt x="394939" y="702787"/>
                </a:moveTo>
                <a:lnTo>
                  <a:pt x="293021" y="702787"/>
                </a:lnTo>
                <a:lnTo>
                  <a:pt x="308679" y="700213"/>
                </a:lnTo>
                <a:lnTo>
                  <a:pt x="321382" y="692951"/>
                </a:lnTo>
                <a:lnTo>
                  <a:pt x="330510" y="681692"/>
                </a:lnTo>
                <a:lnTo>
                  <a:pt x="335442" y="667127"/>
                </a:lnTo>
                <a:lnTo>
                  <a:pt x="328138" y="640803"/>
                </a:lnTo>
                <a:lnTo>
                  <a:pt x="302321" y="623335"/>
                </a:lnTo>
                <a:lnTo>
                  <a:pt x="268249" y="607207"/>
                </a:lnTo>
                <a:lnTo>
                  <a:pt x="236174" y="584901"/>
                </a:lnTo>
                <a:lnTo>
                  <a:pt x="216355" y="548902"/>
                </a:lnTo>
                <a:lnTo>
                  <a:pt x="263443" y="427581"/>
                </a:lnTo>
                <a:lnTo>
                  <a:pt x="317022" y="406867"/>
                </a:lnTo>
                <a:lnTo>
                  <a:pt x="337777" y="405486"/>
                </a:lnTo>
                <a:lnTo>
                  <a:pt x="380580" y="412433"/>
                </a:lnTo>
                <a:lnTo>
                  <a:pt x="411088" y="431989"/>
                </a:lnTo>
                <a:lnTo>
                  <a:pt x="427804" y="462229"/>
                </a:lnTo>
                <a:lnTo>
                  <a:pt x="428139" y="471379"/>
                </a:lnTo>
                <a:lnTo>
                  <a:pt x="328048" y="471379"/>
                </a:lnTo>
                <a:lnTo>
                  <a:pt x="313422" y="473505"/>
                </a:lnTo>
                <a:lnTo>
                  <a:pt x="301534" y="479665"/>
                </a:lnTo>
                <a:lnTo>
                  <a:pt x="293076" y="489532"/>
                </a:lnTo>
                <a:lnTo>
                  <a:pt x="288868" y="502390"/>
                </a:lnTo>
                <a:lnTo>
                  <a:pt x="288741" y="502778"/>
                </a:lnTo>
                <a:lnTo>
                  <a:pt x="293112" y="524743"/>
                </a:lnTo>
                <a:lnTo>
                  <a:pt x="311372" y="539718"/>
                </a:lnTo>
                <a:lnTo>
                  <a:pt x="337726" y="552055"/>
                </a:lnTo>
                <a:lnTo>
                  <a:pt x="366381" y="566107"/>
                </a:lnTo>
                <a:lnTo>
                  <a:pt x="391543" y="586228"/>
                </a:lnTo>
                <a:lnTo>
                  <a:pt x="407420" y="616770"/>
                </a:lnTo>
                <a:lnTo>
                  <a:pt x="408218" y="662088"/>
                </a:lnTo>
                <a:lnTo>
                  <a:pt x="394939" y="702787"/>
                </a:lnTo>
                <a:close/>
              </a:path>
              <a:path w="429259" h="1038225">
                <a:moveTo>
                  <a:pt x="426897" y="514406"/>
                </a:moveTo>
                <a:lnTo>
                  <a:pt x="356457" y="514406"/>
                </a:lnTo>
                <a:lnTo>
                  <a:pt x="358716" y="502778"/>
                </a:lnTo>
                <a:lnTo>
                  <a:pt x="358728" y="501226"/>
                </a:lnTo>
                <a:lnTo>
                  <a:pt x="358092" y="489532"/>
                </a:lnTo>
                <a:lnTo>
                  <a:pt x="352162" y="479665"/>
                </a:lnTo>
                <a:lnTo>
                  <a:pt x="342020" y="473505"/>
                </a:lnTo>
                <a:lnTo>
                  <a:pt x="341787" y="473505"/>
                </a:lnTo>
                <a:lnTo>
                  <a:pt x="328048" y="471379"/>
                </a:lnTo>
                <a:lnTo>
                  <a:pt x="428139" y="471379"/>
                </a:lnTo>
                <a:lnTo>
                  <a:pt x="429232" y="501226"/>
                </a:lnTo>
                <a:lnTo>
                  <a:pt x="426897" y="514406"/>
                </a:lnTo>
                <a:close/>
              </a:path>
              <a:path w="429259" h="1038225">
                <a:moveTo>
                  <a:pt x="283681" y="768294"/>
                </a:moveTo>
                <a:lnTo>
                  <a:pt x="239345" y="761026"/>
                </a:lnTo>
                <a:lnTo>
                  <a:pt x="207451" y="740386"/>
                </a:lnTo>
                <a:lnTo>
                  <a:pt x="189932" y="708117"/>
                </a:lnTo>
                <a:lnTo>
                  <a:pt x="188756" y="667127"/>
                </a:lnTo>
                <a:lnTo>
                  <a:pt x="188722" y="665963"/>
                </a:lnTo>
                <a:lnTo>
                  <a:pt x="190611" y="653171"/>
                </a:lnTo>
                <a:lnTo>
                  <a:pt x="190668" y="652785"/>
                </a:lnTo>
                <a:lnTo>
                  <a:pt x="262277" y="652785"/>
                </a:lnTo>
                <a:lnTo>
                  <a:pt x="260332" y="667127"/>
                </a:lnTo>
                <a:lnTo>
                  <a:pt x="260732" y="681692"/>
                </a:lnTo>
                <a:lnTo>
                  <a:pt x="266752" y="692951"/>
                </a:lnTo>
                <a:lnTo>
                  <a:pt x="277734" y="700213"/>
                </a:lnTo>
                <a:lnTo>
                  <a:pt x="293021" y="702787"/>
                </a:lnTo>
                <a:lnTo>
                  <a:pt x="394939" y="702787"/>
                </a:lnTo>
                <a:lnTo>
                  <a:pt x="393520" y="707136"/>
                </a:lnTo>
                <a:lnTo>
                  <a:pt x="366605" y="740386"/>
                </a:lnTo>
                <a:lnTo>
                  <a:pt x="329245" y="761184"/>
                </a:lnTo>
                <a:lnTo>
                  <a:pt x="283681" y="7682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5895794" y="478621"/>
            <a:ext cx="2538095" cy="704850"/>
            <a:chOff x="5895794" y="478621"/>
            <a:chExt cx="2538095" cy="704850"/>
          </a:xfrm>
        </p:grpSpPr>
        <p:sp>
          <p:nvSpPr>
            <p:cNvPr id="4" name="object 4"/>
            <p:cNvSpPr/>
            <p:nvPr/>
          </p:nvSpPr>
          <p:spPr>
            <a:xfrm>
              <a:off x="5907673" y="495655"/>
              <a:ext cx="2519045" cy="680720"/>
            </a:xfrm>
            <a:custGeom>
              <a:avLst/>
              <a:gdLst/>
              <a:ahLst/>
              <a:cxnLst/>
              <a:rect l="l" t="t" r="r" b="b"/>
              <a:pathLst>
                <a:path w="2519045" h="680719">
                  <a:moveTo>
                    <a:pt x="2460054" y="680431"/>
                  </a:moveTo>
                  <a:lnTo>
                    <a:pt x="101712" y="680431"/>
                  </a:lnTo>
                  <a:lnTo>
                    <a:pt x="90162" y="679276"/>
                  </a:lnTo>
                  <a:lnTo>
                    <a:pt x="45915" y="649372"/>
                  </a:lnTo>
                  <a:lnTo>
                    <a:pt x="7819" y="607820"/>
                  </a:lnTo>
                  <a:lnTo>
                    <a:pt x="0" y="591548"/>
                  </a:lnTo>
                  <a:lnTo>
                    <a:pt x="1197" y="551598"/>
                  </a:lnTo>
                  <a:lnTo>
                    <a:pt x="4448" y="505666"/>
                  </a:lnTo>
                  <a:lnTo>
                    <a:pt x="9239" y="455246"/>
                  </a:lnTo>
                  <a:lnTo>
                    <a:pt x="15056" y="401834"/>
                  </a:lnTo>
                  <a:lnTo>
                    <a:pt x="27718" y="292020"/>
                  </a:lnTo>
                  <a:lnTo>
                    <a:pt x="33535" y="238609"/>
                  </a:lnTo>
                  <a:lnTo>
                    <a:pt x="38326" y="188189"/>
                  </a:lnTo>
                  <a:lnTo>
                    <a:pt x="41577" y="142256"/>
                  </a:lnTo>
                  <a:lnTo>
                    <a:pt x="42775" y="102307"/>
                  </a:lnTo>
                  <a:lnTo>
                    <a:pt x="43911" y="90646"/>
                  </a:lnTo>
                  <a:lnTo>
                    <a:pt x="69026" y="52803"/>
                  </a:lnTo>
                  <a:lnTo>
                    <a:pt x="125579" y="42752"/>
                  </a:lnTo>
                  <a:lnTo>
                    <a:pt x="183983" y="42289"/>
                  </a:lnTo>
                  <a:lnTo>
                    <a:pt x="255516" y="41404"/>
                  </a:lnTo>
                  <a:lnTo>
                    <a:pt x="338866" y="40139"/>
                  </a:lnTo>
                  <a:lnTo>
                    <a:pt x="483176" y="37621"/>
                  </a:lnTo>
                  <a:lnTo>
                    <a:pt x="704693" y="33328"/>
                  </a:lnTo>
                  <a:lnTo>
                    <a:pt x="1956710" y="7220"/>
                  </a:lnTo>
                  <a:lnTo>
                    <a:pt x="2162471" y="3434"/>
                  </a:lnTo>
                  <a:lnTo>
                    <a:pt x="2291518" y="1407"/>
                  </a:lnTo>
                  <a:lnTo>
                    <a:pt x="2363051" y="522"/>
                  </a:lnTo>
                  <a:lnTo>
                    <a:pt x="2421454" y="59"/>
                  </a:lnTo>
                  <a:lnTo>
                    <a:pt x="2445322" y="0"/>
                  </a:lnTo>
                  <a:lnTo>
                    <a:pt x="2459171" y="7844"/>
                  </a:lnTo>
                  <a:lnTo>
                    <a:pt x="2475205" y="25936"/>
                  </a:lnTo>
                  <a:lnTo>
                    <a:pt x="2490437" y="46113"/>
                  </a:lnTo>
                  <a:lnTo>
                    <a:pt x="2509167" y="69285"/>
                  </a:lnTo>
                  <a:lnTo>
                    <a:pt x="2514535" y="79534"/>
                  </a:lnTo>
                  <a:lnTo>
                    <a:pt x="2517854" y="90646"/>
                  </a:lnTo>
                  <a:lnTo>
                    <a:pt x="2518990" y="102307"/>
                  </a:lnTo>
                  <a:lnTo>
                    <a:pt x="2518990" y="620936"/>
                  </a:lnTo>
                  <a:lnTo>
                    <a:pt x="2501882" y="663028"/>
                  </a:lnTo>
                  <a:lnTo>
                    <a:pt x="2471603" y="679276"/>
                  </a:lnTo>
                  <a:lnTo>
                    <a:pt x="2460054" y="680431"/>
                  </a:lnTo>
                  <a:close/>
                </a:path>
              </a:pathLst>
            </a:custGeom>
            <a:solidFill>
              <a:srgbClr val="DFB9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900543" y="488655"/>
              <a:ext cx="2533650" cy="694690"/>
            </a:xfrm>
            <a:custGeom>
              <a:avLst/>
              <a:gdLst/>
              <a:ahLst/>
              <a:cxnLst/>
              <a:rect l="l" t="t" r="r" b="b"/>
              <a:pathLst>
                <a:path w="2533650" h="694690">
                  <a:moveTo>
                    <a:pt x="2467183" y="694430"/>
                  </a:moveTo>
                  <a:lnTo>
                    <a:pt x="108841" y="694430"/>
                  </a:lnTo>
                  <a:lnTo>
                    <a:pt x="95881" y="693141"/>
                  </a:lnTo>
                  <a:lnTo>
                    <a:pt x="62259" y="674966"/>
                  </a:lnTo>
                  <a:lnTo>
                    <a:pt x="25800" y="638237"/>
                  </a:lnTo>
                  <a:lnTo>
                    <a:pt x="868" y="603422"/>
                  </a:lnTo>
                  <a:lnTo>
                    <a:pt x="0" y="598547"/>
                  </a:lnTo>
                  <a:lnTo>
                    <a:pt x="1197" y="558597"/>
                  </a:lnTo>
                  <a:lnTo>
                    <a:pt x="4448" y="512665"/>
                  </a:lnTo>
                  <a:lnTo>
                    <a:pt x="9239" y="462245"/>
                  </a:lnTo>
                  <a:lnTo>
                    <a:pt x="15056" y="408834"/>
                  </a:lnTo>
                  <a:lnTo>
                    <a:pt x="27718" y="299019"/>
                  </a:lnTo>
                  <a:lnTo>
                    <a:pt x="33535" y="245608"/>
                  </a:lnTo>
                  <a:lnTo>
                    <a:pt x="38326" y="195188"/>
                  </a:lnTo>
                  <a:lnTo>
                    <a:pt x="41577" y="149255"/>
                  </a:lnTo>
                  <a:lnTo>
                    <a:pt x="42775" y="109306"/>
                  </a:lnTo>
                  <a:lnTo>
                    <a:pt x="44082" y="96267"/>
                  </a:lnTo>
                  <a:lnTo>
                    <a:pt x="62259" y="62275"/>
                  </a:lnTo>
                  <a:lnTo>
                    <a:pt x="95881" y="44100"/>
                  </a:lnTo>
                  <a:lnTo>
                    <a:pt x="194431" y="42258"/>
                  </a:lnTo>
                  <a:lnTo>
                    <a:pt x="193795" y="42258"/>
                  </a:lnTo>
                  <a:lnTo>
                    <a:pt x="2437926" y="0"/>
                  </a:lnTo>
                  <a:lnTo>
                    <a:pt x="2455301" y="0"/>
                  </a:lnTo>
                  <a:lnTo>
                    <a:pt x="2458629" y="911"/>
                  </a:lnTo>
                  <a:lnTo>
                    <a:pt x="2461957" y="2876"/>
                  </a:lnTo>
                  <a:lnTo>
                    <a:pt x="2465758" y="5034"/>
                  </a:lnTo>
                  <a:lnTo>
                    <a:pt x="2470037" y="8533"/>
                  </a:lnTo>
                  <a:lnTo>
                    <a:pt x="2474312" y="12991"/>
                  </a:lnTo>
                  <a:lnTo>
                    <a:pt x="2475148" y="13951"/>
                  </a:lnTo>
                  <a:lnTo>
                    <a:pt x="2437926" y="13951"/>
                  </a:lnTo>
                  <a:lnTo>
                    <a:pt x="2340004" y="14813"/>
                  </a:lnTo>
                  <a:lnTo>
                    <a:pt x="191112" y="56287"/>
                  </a:lnTo>
                  <a:lnTo>
                    <a:pt x="109442" y="56750"/>
                  </a:lnTo>
                  <a:lnTo>
                    <a:pt x="98644" y="57825"/>
                  </a:lnTo>
                  <a:lnTo>
                    <a:pt x="65655" y="80161"/>
                  </a:lnTo>
                  <a:lnTo>
                    <a:pt x="55836" y="149255"/>
                  </a:lnTo>
                  <a:lnTo>
                    <a:pt x="52585" y="195188"/>
                  </a:lnTo>
                  <a:lnTo>
                    <a:pt x="47794" y="245608"/>
                  </a:lnTo>
                  <a:lnTo>
                    <a:pt x="41976" y="299019"/>
                  </a:lnTo>
                  <a:lnTo>
                    <a:pt x="29315" y="408834"/>
                  </a:lnTo>
                  <a:lnTo>
                    <a:pt x="23497" y="462245"/>
                  </a:lnTo>
                  <a:lnTo>
                    <a:pt x="18707" y="512665"/>
                  </a:lnTo>
                  <a:lnTo>
                    <a:pt x="15456" y="558597"/>
                  </a:lnTo>
                  <a:lnTo>
                    <a:pt x="14258" y="598547"/>
                  </a:lnTo>
                  <a:lnTo>
                    <a:pt x="14258" y="599649"/>
                  </a:lnTo>
                  <a:lnTo>
                    <a:pt x="14731" y="600848"/>
                  </a:lnTo>
                  <a:lnTo>
                    <a:pt x="15209" y="602334"/>
                  </a:lnTo>
                  <a:lnTo>
                    <a:pt x="50616" y="644025"/>
                  </a:lnTo>
                  <a:lnTo>
                    <a:pt x="80033" y="671633"/>
                  </a:lnTo>
                  <a:lnTo>
                    <a:pt x="108841" y="680431"/>
                  </a:lnTo>
                  <a:lnTo>
                    <a:pt x="2507166" y="680431"/>
                  </a:lnTo>
                  <a:lnTo>
                    <a:pt x="2503744" y="683265"/>
                  </a:lnTo>
                  <a:lnTo>
                    <a:pt x="2492433" y="689372"/>
                  </a:lnTo>
                  <a:lnTo>
                    <a:pt x="2480142" y="693141"/>
                  </a:lnTo>
                  <a:lnTo>
                    <a:pt x="2467183" y="694430"/>
                  </a:lnTo>
                  <a:close/>
                </a:path>
                <a:path w="2533650" h="694690">
                  <a:moveTo>
                    <a:pt x="2507166" y="680431"/>
                  </a:moveTo>
                  <a:lnTo>
                    <a:pt x="2467183" y="680431"/>
                  </a:lnTo>
                  <a:lnTo>
                    <a:pt x="2477380" y="679416"/>
                  </a:lnTo>
                  <a:lnTo>
                    <a:pt x="2487086" y="676446"/>
                  </a:lnTo>
                  <a:lnTo>
                    <a:pt x="2515129" y="648041"/>
                  </a:lnTo>
                  <a:lnTo>
                    <a:pt x="2518990" y="627935"/>
                  </a:lnTo>
                  <a:lnTo>
                    <a:pt x="2518990" y="109306"/>
                  </a:lnTo>
                  <a:lnTo>
                    <a:pt x="2518018" y="99004"/>
                  </a:lnTo>
                  <a:lnTo>
                    <a:pt x="2515129" y="89200"/>
                  </a:lnTo>
                  <a:lnTo>
                    <a:pt x="2510369" y="80161"/>
                  </a:lnTo>
                  <a:lnTo>
                    <a:pt x="2496481" y="63297"/>
                  </a:lnTo>
                  <a:lnTo>
                    <a:pt x="2486730" y="50254"/>
                  </a:lnTo>
                  <a:lnTo>
                    <a:pt x="2475642" y="35827"/>
                  </a:lnTo>
                  <a:lnTo>
                    <a:pt x="2464333" y="22820"/>
                  </a:lnTo>
                  <a:lnTo>
                    <a:pt x="2461483" y="19943"/>
                  </a:lnTo>
                  <a:lnTo>
                    <a:pt x="2459819" y="18231"/>
                  </a:lnTo>
                  <a:lnTo>
                    <a:pt x="2458920" y="17389"/>
                  </a:lnTo>
                  <a:lnTo>
                    <a:pt x="2456252" y="15820"/>
                  </a:lnTo>
                  <a:lnTo>
                    <a:pt x="2454827" y="14813"/>
                  </a:lnTo>
                  <a:lnTo>
                    <a:pt x="2453402" y="13951"/>
                  </a:lnTo>
                  <a:lnTo>
                    <a:pt x="2475148" y="13951"/>
                  </a:lnTo>
                  <a:lnTo>
                    <a:pt x="2485624" y="25971"/>
                  </a:lnTo>
                  <a:lnTo>
                    <a:pt x="2496711" y="40384"/>
                  </a:lnTo>
                  <a:lnTo>
                    <a:pt x="2506425" y="53372"/>
                  </a:lnTo>
                  <a:lnTo>
                    <a:pt x="2513764" y="62275"/>
                  </a:lnTo>
                  <a:lnTo>
                    <a:pt x="2522021" y="72401"/>
                  </a:lnTo>
                  <a:lnTo>
                    <a:pt x="2528140" y="83849"/>
                  </a:lnTo>
                  <a:lnTo>
                    <a:pt x="2531942" y="96267"/>
                  </a:lnTo>
                  <a:lnTo>
                    <a:pt x="2533249" y="109306"/>
                  </a:lnTo>
                  <a:lnTo>
                    <a:pt x="2533249" y="627935"/>
                  </a:lnTo>
                  <a:lnTo>
                    <a:pt x="2531942" y="640974"/>
                  </a:lnTo>
                  <a:lnTo>
                    <a:pt x="2528140" y="653392"/>
                  </a:lnTo>
                  <a:lnTo>
                    <a:pt x="2522021" y="664840"/>
                  </a:lnTo>
                  <a:lnTo>
                    <a:pt x="2513764" y="674966"/>
                  </a:lnTo>
                  <a:lnTo>
                    <a:pt x="2507166" y="680431"/>
                  </a:lnTo>
                  <a:close/>
                </a:path>
              </a:pathLst>
            </a:custGeom>
            <a:solidFill>
              <a:srgbClr val="613C3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902925" y="485620"/>
              <a:ext cx="2476500" cy="638175"/>
            </a:xfrm>
            <a:custGeom>
              <a:avLst/>
              <a:gdLst/>
              <a:ahLst/>
              <a:cxnLst/>
              <a:rect l="l" t="t" r="r" b="b"/>
              <a:pathLst>
                <a:path w="2476500" h="638175">
                  <a:moveTo>
                    <a:pt x="2417278" y="637619"/>
                  </a:moveTo>
                  <a:lnTo>
                    <a:pt x="58936" y="637619"/>
                  </a:lnTo>
                  <a:lnTo>
                    <a:pt x="47387" y="636464"/>
                  </a:lnTo>
                  <a:lnTo>
                    <a:pt x="9823" y="611145"/>
                  </a:lnTo>
                  <a:lnTo>
                    <a:pt x="0" y="578124"/>
                  </a:lnTo>
                  <a:lnTo>
                    <a:pt x="0" y="59495"/>
                  </a:lnTo>
                  <a:lnTo>
                    <a:pt x="17108" y="17402"/>
                  </a:lnTo>
                  <a:lnTo>
                    <a:pt x="58936" y="0"/>
                  </a:lnTo>
                  <a:lnTo>
                    <a:pt x="2417278" y="0"/>
                  </a:lnTo>
                  <a:lnTo>
                    <a:pt x="2459107" y="17402"/>
                  </a:lnTo>
                  <a:lnTo>
                    <a:pt x="2476215" y="59495"/>
                  </a:lnTo>
                  <a:lnTo>
                    <a:pt x="2476215" y="578124"/>
                  </a:lnTo>
                  <a:lnTo>
                    <a:pt x="2459107" y="620217"/>
                  </a:lnTo>
                  <a:lnTo>
                    <a:pt x="2417278" y="637619"/>
                  </a:lnTo>
                  <a:close/>
                </a:path>
              </a:pathLst>
            </a:custGeom>
            <a:solidFill>
              <a:srgbClr val="F5F1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895794" y="478621"/>
              <a:ext cx="2490470" cy="652145"/>
            </a:xfrm>
            <a:custGeom>
              <a:avLst/>
              <a:gdLst/>
              <a:ahLst/>
              <a:cxnLst/>
              <a:rect l="l" t="t" r="r" b="b"/>
              <a:pathLst>
                <a:path w="2490470" h="652144">
                  <a:moveTo>
                    <a:pt x="2424407" y="651618"/>
                  </a:moveTo>
                  <a:lnTo>
                    <a:pt x="66065" y="651618"/>
                  </a:lnTo>
                  <a:lnTo>
                    <a:pt x="53106" y="650329"/>
                  </a:lnTo>
                  <a:lnTo>
                    <a:pt x="19484" y="632154"/>
                  </a:lnTo>
                  <a:lnTo>
                    <a:pt x="1306" y="598162"/>
                  </a:lnTo>
                  <a:lnTo>
                    <a:pt x="0" y="585123"/>
                  </a:lnTo>
                  <a:lnTo>
                    <a:pt x="0" y="66494"/>
                  </a:lnTo>
                  <a:lnTo>
                    <a:pt x="11227" y="29589"/>
                  </a:lnTo>
                  <a:lnTo>
                    <a:pt x="40815" y="5057"/>
                  </a:lnTo>
                  <a:lnTo>
                    <a:pt x="66065" y="0"/>
                  </a:lnTo>
                  <a:lnTo>
                    <a:pt x="2424407" y="0"/>
                  </a:lnTo>
                  <a:lnTo>
                    <a:pt x="2437367" y="1288"/>
                  </a:lnTo>
                  <a:lnTo>
                    <a:pt x="2449658" y="5057"/>
                  </a:lnTo>
                  <a:lnTo>
                    <a:pt x="2460969" y="11164"/>
                  </a:lnTo>
                  <a:lnTo>
                    <a:pt x="2464391" y="13998"/>
                  </a:lnTo>
                  <a:lnTo>
                    <a:pt x="66065" y="13998"/>
                  </a:lnTo>
                  <a:lnTo>
                    <a:pt x="55868" y="15013"/>
                  </a:lnTo>
                  <a:lnTo>
                    <a:pt x="22879" y="37349"/>
                  </a:lnTo>
                  <a:lnTo>
                    <a:pt x="14258" y="66494"/>
                  </a:lnTo>
                  <a:lnTo>
                    <a:pt x="14258" y="585123"/>
                  </a:lnTo>
                  <a:lnTo>
                    <a:pt x="29468" y="622278"/>
                  </a:lnTo>
                  <a:lnTo>
                    <a:pt x="66065" y="637619"/>
                  </a:lnTo>
                  <a:lnTo>
                    <a:pt x="2464391" y="637619"/>
                  </a:lnTo>
                  <a:lnTo>
                    <a:pt x="2460969" y="640454"/>
                  </a:lnTo>
                  <a:lnTo>
                    <a:pt x="2449658" y="646560"/>
                  </a:lnTo>
                  <a:lnTo>
                    <a:pt x="2437367" y="650329"/>
                  </a:lnTo>
                  <a:lnTo>
                    <a:pt x="2424407" y="651618"/>
                  </a:lnTo>
                  <a:close/>
                </a:path>
                <a:path w="2490470" h="652144">
                  <a:moveTo>
                    <a:pt x="2464391" y="637619"/>
                  </a:moveTo>
                  <a:lnTo>
                    <a:pt x="2424407" y="637619"/>
                  </a:lnTo>
                  <a:lnTo>
                    <a:pt x="2434605" y="636604"/>
                  </a:lnTo>
                  <a:lnTo>
                    <a:pt x="2444311" y="633634"/>
                  </a:lnTo>
                  <a:lnTo>
                    <a:pt x="2472354" y="605229"/>
                  </a:lnTo>
                  <a:lnTo>
                    <a:pt x="2476215" y="585123"/>
                  </a:lnTo>
                  <a:lnTo>
                    <a:pt x="2476215" y="66494"/>
                  </a:lnTo>
                  <a:lnTo>
                    <a:pt x="2461005" y="29340"/>
                  </a:lnTo>
                  <a:lnTo>
                    <a:pt x="2424407" y="13998"/>
                  </a:lnTo>
                  <a:lnTo>
                    <a:pt x="2464391" y="13998"/>
                  </a:lnTo>
                  <a:lnTo>
                    <a:pt x="2489166" y="53455"/>
                  </a:lnTo>
                  <a:lnTo>
                    <a:pt x="2490473" y="66494"/>
                  </a:lnTo>
                  <a:lnTo>
                    <a:pt x="2490473" y="585123"/>
                  </a:lnTo>
                  <a:lnTo>
                    <a:pt x="2489166" y="598162"/>
                  </a:lnTo>
                  <a:lnTo>
                    <a:pt x="2485364" y="610580"/>
                  </a:lnTo>
                  <a:lnTo>
                    <a:pt x="2479246" y="622028"/>
                  </a:lnTo>
                  <a:lnTo>
                    <a:pt x="2470989" y="632154"/>
                  </a:lnTo>
                  <a:lnTo>
                    <a:pt x="2464391" y="637619"/>
                  </a:lnTo>
                  <a:close/>
                </a:path>
              </a:pathLst>
            </a:custGeom>
            <a:solidFill>
              <a:srgbClr val="613C3C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9850047" y="478621"/>
            <a:ext cx="2538095" cy="704850"/>
            <a:chOff x="9850047" y="478621"/>
            <a:chExt cx="2538095" cy="704850"/>
          </a:xfrm>
        </p:grpSpPr>
        <p:sp>
          <p:nvSpPr>
            <p:cNvPr id="9" name="object 9"/>
            <p:cNvSpPr/>
            <p:nvPr/>
          </p:nvSpPr>
          <p:spPr>
            <a:xfrm>
              <a:off x="9861926" y="495655"/>
              <a:ext cx="2519045" cy="680720"/>
            </a:xfrm>
            <a:custGeom>
              <a:avLst/>
              <a:gdLst/>
              <a:ahLst/>
              <a:cxnLst/>
              <a:rect l="l" t="t" r="r" b="b"/>
              <a:pathLst>
                <a:path w="2519045" h="680719">
                  <a:moveTo>
                    <a:pt x="2460054" y="680431"/>
                  </a:moveTo>
                  <a:lnTo>
                    <a:pt x="101712" y="680431"/>
                  </a:lnTo>
                  <a:lnTo>
                    <a:pt x="90162" y="679276"/>
                  </a:lnTo>
                  <a:lnTo>
                    <a:pt x="45915" y="649372"/>
                  </a:lnTo>
                  <a:lnTo>
                    <a:pt x="7819" y="607820"/>
                  </a:lnTo>
                  <a:lnTo>
                    <a:pt x="0" y="591548"/>
                  </a:lnTo>
                  <a:lnTo>
                    <a:pt x="1197" y="551598"/>
                  </a:lnTo>
                  <a:lnTo>
                    <a:pt x="4448" y="505666"/>
                  </a:lnTo>
                  <a:lnTo>
                    <a:pt x="9239" y="455246"/>
                  </a:lnTo>
                  <a:lnTo>
                    <a:pt x="15056" y="401834"/>
                  </a:lnTo>
                  <a:lnTo>
                    <a:pt x="27718" y="292020"/>
                  </a:lnTo>
                  <a:lnTo>
                    <a:pt x="33535" y="238609"/>
                  </a:lnTo>
                  <a:lnTo>
                    <a:pt x="38326" y="188189"/>
                  </a:lnTo>
                  <a:lnTo>
                    <a:pt x="41577" y="142256"/>
                  </a:lnTo>
                  <a:lnTo>
                    <a:pt x="42775" y="102307"/>
                  </a:lnTo>
                  <a:lnTo>
                    <a:pt x="43911" y="90646"/>
                  </a:lnTo>
                  <a:lnTo>
                    <a:pt x="69026" y="52803"/>
                  </a:lnTo>
                  <a:lnTo>
                    <a:pt x="125579" y="42752"/>
                  </a:lnTo>
                  <a:lnTo>
                    <a:pt x="183983" y="42289"/>
                  </a:lnTo>
                  <a:lnTo>
                    <a:pt x="255516" y="41404"/>
                  </a:lnTo>
                  <a:lnTo>
                    <a:pt x="338866" y="40139"/>
                  </a:lnTo>
                  <a:lnTo>
                    <a:pt x="483176" y="37621"/>
                  </a:lnTo>
                  <a:lnTo>
                    <a:pt x="704693" y="33328"/>
                  </a:lnTo>
                  <a:lnTo>
                    <a:pt x="1956710" y="7220"/>
                  </a:lnTo>
                  <a:lnTo>
                    <a:pt x="2162471" y="3434"/>
                  </a:lnTo>
                  <a:lnTo>
                    <a:pt x="2291518" y="1407"/>
                  </a:lnTo>
                  <a:lnTo>
                    <a:pt x="2363051" y="522"/>
                  </a:lnTo>
                  <a:lnTo>
                    <a:pt x="2421454" y="59"/>
                  </a:lnTo>
                  <a:lnTo>
                    <a:pt x="2445322" y="0"/>
                  </a:lnTo>
                  <a:lnTo>
                    <a:pt x="2459171" y="7844"/>
                  </a:lnTo>
                  <a:lnTo>
                    <a:pt x="2475205" y="25936"/>
                  </a:lnTo>
                  <a:lnTo>
                    <a:pt x="2490437" y="46113"/>
                  </a:lnTo>
                  <a:lnTo>
                    <a:pt x="2509167" y="69285"/>
                  </a:lnTo>
                  <a:lnTo>
                    <a:pt x="2514535" y="79534"/>
                  </a:lnTo>
                  <a:lnTo>
                    <a:pt x="2517854" y="90646"/>
                  </a:lnTo>
                  <a:lnTo>
                    <a:pt x="2518990" y="102307"/>
                  </a:lnTo>
                  <a:lnTo>
                    <a:pt x="2518990" y="620936"/>
                  </a:lnTo>
                  <a:lnTo>
                    <a:pt x="2501882" y="663028"/>
                  </a:lnTo>
                  <a:lnTo>
                    <a:pt x="2471603" y="679276"/>
                  </a:lnTo>
                  <a:lnTo>
                    <a:pt x="2460054" y="680431"/>
                  </a:lnTo>
                  <a:close/>
                </a:path>
              </a:pathLst>
            </a:custGeom>
            <a:solidFill>
              <a:srgbClr val="DFB9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9854796" y="488655"/>
              <a:ext cx="2533650" cy="694690"/>
            </a:xfrm>
            <a:custGeom>
              <a:avLst/>
              <a:gdLst/>
              <a:ahLst/>
              <a:cxnLst/>
              <a:rect l="l" t="t" r="r" b="b"/>
              <a:pathLst>
                <a:path w="2533650" h="694690">
                  <a:moveTo>
                    <a:pt x="2467183" y="694430"/>
                  </a:moveTo>
                  <a:lnTo>
                    <a:pt x="108841" y="694430"/>
                  </a:lnTo>
                  <a:lnTo>
                    <a:pt x="95881" y="693141"/>
                  </a:lnTo>
                  <a:lnTo>
                    <a:pt x="62259" y="674966"/>
                  </a:lnTo>
                  <a:lnTo>
                    <a:pt x="25800" y="638237"/>
                  </a:lnTo>
                  <a:lnTo>
                    <a:pt x="868" y="603422"/>
                  </a:lnTo>
                  <a:lnTo>
                    <a:pt x="0" y="598547"/>
                  </a:lnTo>
                  <a:lnTo>
                    <a:pt x="1197" y="558597"/>
                  </a:lnTo>
                  <a:lnTo>
                    <a:pt x="4448" y="512665"/>
                  </a:lnTo>
                  <a:lnTo>
                    <a:pt x="9239" y="462245"/>
                  </a:lnTo>
                  <a:lnTo>
                    <a:pt x="15056" y="408834"/>
                  </a:lnTo>
                  <a:lnTo>
                    <a:pt x="27718" y="299019"/>
                  </a:lnTo>
                  <a:lnTo>
                    <a:pt x="33535" y="245608"/>
                  </a:lnTo>
                  <a:lnTo>
                    <a:pt x="38326" y="195188"/>
                  </a:lnTo>
                  <a:lnTo>
                    <a:pt x="41577" y="149255"/>
                  </a:lnTo>
                  <a:lnTo>
                    <a:pt x="42775" y="109306"/>
                  </a:lnTo>
                  <a:lnTo>
                    <a:pt x="44082" y="96267"/>
                  </a:lnTo>
                  <a:lnTo>
                    <a:pt x="62259" y="62275"/>
                  </a:lnTo>
                  <a:lnTo>
                    <a:pt x="95881" y="44100"/>
                  </a:lnTo>
                  <a:lnTo>
                    <a:pt x="194431" y="42258"/>
                  </a:lnTo>
                  <a:lnTo>
                    <a:pt x="193795" y="42258"/>
                  </a:lnTo>
                  <a:lnTo>
                    <a:pt x="2437926" y="0"/>
                  </a:lnTo>
                  <a:lnTo>
                    <a:pt x="2455301" y="0"/>
                  </a:lnTo>
                  <a:lnTo>
                    <a:pt x="2458629" y="911"/>
                  </a:lnTo>
                  <a:lnTo>
                    <a:pt x="2461957" y="2876"/>
                  </a:lnTo>
                  <a:lnTo>
                    <a:pt x="2465758" y="5034"/>
                  </a:lnTo>
                  <a:lnTo>
                    <a:pt x="2470037" y="8533"/>
                  </a:lnTo>
                  <a:lnTo>
                    <a:pt x="2474312" y="12991"/>
                  </a:lnTo>
                  <a:lnTo>
                    <a:pt x="2475148" y="13951"/>
                  </a:lnTo>
                  <a:lnTo>
                    <a:pt x="2437926" y="13951"/>
                  </a:lnTo>
                  <a:lnTo>
                    <a:pt x="2340004" y="14813"/>
                  </a:lnTo>
                  <a:lnTo>
                    <a:pt x="191112" y="56287"/>
                  </a:lnTo>
                  <a:lnTo>
                    <a:pt x="109442" y="56750"/>
                  </a:lnTo>
                  <a:lnTo>
                    <a:pt x="98644" y="57825"/>
                  </a:lnTo>
                  <a:lnTo>
                    <a:pt x="65655" y="80161"/>
                  </a:lnTo>
                  <a:lnTo>
                    <a:pt x="55836" y="149255"/>
                  </a:lnTo>
                  <a:lnTo>
                    <a:pt x="52585" y="195188"/>
                  </a:lnTo>
                  <a:lnTo>
                    <a:pt x="47794" y="245608"/>
                  </a:lnTo>
                  <a:lnTo>
                    <a:pt x="41976" y="299019"/>
                  </a:lnTo>
                  <a:lnTo>
                    <a:pt x="29315" y="408834"/>
                  </a:lnTo>
                  <a:lnTo>
                    <a:pt x="23497" y="462245"/>
                  </a:lnTo>
                  <a:lnTo>
                    <a:pt x="18707" y="512665"/>
                  </a:lnTo>
                  <a:lnTo>
                    <a:pt x="15456" y="558597"/>
                  </a:lnTo>
                  <a:lnTo>
                    <a:pt x="14258" y="598547"/>
                  </a:lnTo>
                  <a:lnTo>
                    <a:pt x="14258" y="599649"/>
                  </a:lnTo>
                  <a:lnTo>
                    <a:pt x="14731" y="600848"/>
                  </a:lnTo>
                  <a:lnTo>
                    <a:pt x="15209" y="602334"/>
                  </a:lnTo>
                  <a:lnTo>
                    <a:pt x="50616" y="644025"/>
                  </a:lnTo>
                  <a:lnTo>
                    <a:pt x="80033" y="671633"/>
                  </a:lnTo>
                  <a:lnTo>
                    <a:pt x="108841" y="680431"/>
                  </a:lnTo>
                  <a:lnTo>
                    <a:pt x="2507166" y="680431"/>
                  </a:lnTo>
                  <a:lnTo>
                    <a:pt x="2503744" y="683265"/>
                  </a:lnTo>
                  <a:lnTo>
                    <a:pt x="2492433" y="689372"/>
                  </a:lnTo>
                  <a:lnTo>
                    <a:pt x="2480142" y="693141"/>
                  </a:lnTo>
                  <a:lnTo>
                    <a:pt x="2467183" y="694430"/>
                  </a:lnTo>
                  <a:close/>
                </a:path>
                <a:path w="2533650" h="694690">
                  <a:moveTo>
                    <a:pt x="2507166" y="680431"/>
                  </a:moveTo>
                  <a:lnTo>
                    <a:pt x="2467183" y="680431"/>
                  </a:lnTo>
                  <a:lnTo>
                    <a:pt x="2477380" y="679416"/>
                  </a:lnTo>
                  <a:lnTo>
                    <a:pt x="2487086" y="676446"/>
                  </a:lnTo>
                  <a:lnTo>
                    <a:pt x="2515129" y="648041"/>
                  </a:lnTo>
                  <a:lnTo>
                    <a:pt x="2518990" y="627935"/>
                  </a:lnTo>
                  <a:lnTo>
                    <a:pt x="2518990" y="109306"/>
                  </a:lnTo>
                  <a:lnTo>
                    <a:pt x="2518018" y="99004"/>
                  </a:lnTo>
                  <a:lnTo>
                    <a:pt x="2515129" y="89200"/>
                  </a:lnTo>
                  <a:lnTo>
                    <a:pt x="2510369" y="80161"/>
                  </a:lnTo>
                  <a:lnTo>
                    <a:pt x="2496481" y="63297"/>
                  </a:lnTo>
                  <a:lnTo>
                    <a:pt x="2486730" y="50254"/>
                  </a:lnTo>
                  <a:lnTo>
                    <a:pt x="2475642" y="35827"/>
                  </a:lnTo>
                  <a:lnTo>
                    <a:pt x="2464333" y="22820"/>
                  </a:lnTo>
                  <a:lnTo>
                    <a:pt x="2461483" y="19943"/>
                  </a:lnTo>
                  <a:lnTo>
                    <a:pt x="2459819" y="18231"/>
                  </a:lnTo>
                  <a:lnTo>
                    <a:pt x="2458920" y="17389"/>
                  </a:lnTo>
                  <a:lnTo>
                    <a:pt x="2456252" y="15820"/>
                  </a:lnTo>
                  <a:lnTo>
                    <a:pt x="2454827" y="14813"/>
                  </a:lnTo>
                  <a:lnTo>
                    <a:pt x="2453402" y="13951"/>
                  </a:lnTo>
                  <a:lnTo>
                    <a:pt x="2475148" y="13951"/>
                  </a:lnTo>
                  <a:lnTo>
                    <a:pt x="2485624" y="25971"/>
                  </a:lnTo>
                  <a:lnTo>
                    <a:pt x="2496711" y="40384"/>
                  </a:lnTo>
                  <a:lnTo>
                    <a:pt x="2506425" y="53372"/>
                  </a:lnTo>
                  <a:lnTo>
                    <a:pt x="2513764" y="62275"/>
                  </a:lnTo>
                  <a:lnTo>
                    <a:pt x="2522021" y="72401"/>
                  </a:lnTo>
                  <a:lnTo>
                    <a:pt x="2528140" y="83849"/>
                  </a:lnTo>
                  <a:lnTo>
                    <a:pt x="2531942" y="96267"/>
                  </a:lnTo>
                  <a:lnTo>
                    <a:pt x="2533249" y="109306"/>
                  </a:lnTo>
                  <a:lnTo>
                    <a:pt x="2533249" y="627935"/>
                  </a:lnTo>
                  <a:lnTo>
                    <a:pt x="2531942" y="640974"/>
                  </a:lnTo>
                  <a:lnTo>
                    <a:pt x="2528140" y="653392"/>
                  </a:lnTo>
                  <a:lnTo>
                    <a:pt x="2522021" y="664840"/>
                  </a:lnTo>
                  <a:lnTo>
                    <a:pt x="2513764" y="674966"/>
                  </a:lnTo>
                  <a:lnTo>
                    <a:pt x="2507166" y="680431"/>
                  </a:lnTo>
                  <a:close/>
                </a:path>
              </a:pathLst>
            </a:custGeom>
            <a:solidFill>
              <a:srgbClr val="613C3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857178" y="485620"/>
              <a:ext cx="2476500" cy="638175"/>
            </a:xfrm>
            <a:custGeom>
              <a:avLst/>
              <a:gdLst/>
              <a:ahLst/>
              <a:cxnLst/>
              <a:rect l="l" t="t" r="r" b="b"/>
              <a:pathLst>
                <a:path w="2476500" h="638175">
                  <a:moveTo>
                    <a:pt x="2417278" y="637619"/>
                  </a:moveTo>
                  <a:lnTo>
                    <a:pt x="58936" y="637619"/>
                  </a:lnTo>
                  <a:lnTo>
                    <a:pt x="47387" y="636464"/>
                  </a:lnTo>
                  <a:lnTo>
                    <a:pt x="9823" y="611145"/>
                  </a:lnTo>
                  <a:lnTo>
                    <a:pt x="0" y="578124"/>
                  </a:lnTo>
                  <a:lnTo>
                    <a:pt x="0" y="59495"/>
                  </a:lnTo>
                  <a:lnTo>
                    <a:pt x="17108" y="17402"/>
                  </a:lnTo>
                  <a:lnTo>
                    <a:pt x="58936" y="0"/>
                  </a:lnTo>
                  <a:lnTo>
                    <a:pt x="2417278" y="0"/>
                  </a:lnTo>
                  <a:lnTo>
                    <a:pt x="2459107" y="17402"/>
                  </a:lnTo>
                  <a:lnTo>
                    <a:pt x="2476215" y="59495"/>
                  </a:lnTo>
                  <a:lnTo>
                    <a:pt x="2476215" y="578124"/>
                  </a:lnTo>
                  <a:lnTo>
                    <a:pt x="2459107" y="620217"/>
                  </a:lnTo>
                  <a:lnTo>
                    <a:pt x="2417278" y="637619"/>
                  </a:lnTo>
                  <a:close/>
                </a:path>
              </a:pathLst>
            </a:custGeom>
            <a:solidFill>
              <a:srgbClr val="F5F1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850047" y="478621"/>
              <a:ext cx="2490470" cy="652145"/>
            </a:xfrm>
            <a:custGeom>
              <a:avLst/>
              <a:gdLst/>
              <a:ahLst/>
              <a:cxnLst/>
              <a:rect l="l" t="t" r="r" b="b"/>
              <a:pathLst>
                <a:path w="2490470" h="652144">
                  <a:moveTo>
                    <a:pt x="2424407" y="651618"/>
                  </a:moveTo>
                  <a:lnTo>
                    <a:pt x="66065" y="651618"/>
                  </a:lnTo>
                  <a:lnTo>
                    <a:pt x="53106" y="650329"/>
                  </a:lnTo>
                  <a:lnTo>
                    <a:pt x="19484" y="632154"/>
                  </a:lnTo>
                  <a:lnTo>
                    <a:pt x="1306" y="598162"/>
                  </a:lnTo>
                  <a:lnTo>
                    <a:pt x="0" y="585123"/>
                  </a:lnTo>
                  <a:lnTo>
                    <a:pt x="0" y="66494"/>
                  </a:lnTo>
                  <a:lnTo>
                    <a:pt x="11227" y="29589"/>
                  </a:lnTo>
                  <a:lnTo>
                    <a:pt x="40815" y="5057"/>
                  </a:lnTo>
                  <a:lnTo>
                    <a:pt x="66065" y="0"/>
                  </a:lnTo>
                  <a:lnTo>
                    <a:pt x="2424407" y="0"/>
                  </a:lnTo>
                  <a:lnTo>
                    <a:pt x="2437367" y="1288"/>
                  </a:lnTo>
                  <a:lnTo>
                    <a:pt x="2449658" y="5057"/>
                  </a:lnTo>
                  <a:lnTo>
                    <a:pt x="2460969" y="11164"/>
                  </a:lnTo>
                  <a:lnTo>
                    <a:pt x="2464391" y="13998"/>
                  </a:lnTo>
                  <a:lnTo>
                    <a:pt x="66065" y="13998"/>
                  </a:lnTo>
                  <a:lnTo>
                    <a:pt x="55868" y="15013"/>
                  </a:lnTo>
                  <a:lnTo>
                    <a:pt x="22879" y="37349"/>
                  </a:lnTo>
                  <a:lnTo>
                    <a:pt x="14258" y="66494"/>
                  </a:lnTo>
                  <a:lnTo>
                    <a:pt x="14258" y="585123"/>
                  </a:lnTo>
                  <a:lnTo>
                    <a:pt x="29468" y="622278"/>
                  </a:lnTo>
                  <a:lnTo>
                    <a:pt x="66065" y="637619"/>
                  </a:lnTo>
                  <a:lnTo>
                    <a:pt x="2464391" y="637619"/>
                  </a:lnTo>
                  <a:lnTo>
                    <a:pt x="2460969" y="640454"/>
                  </a:lnTo>
                  <a:lnTo>
                    <a:pt x="2449658" y="646560"/>
                  </a:lnTo>
                  <a:lnTo>
                    <a:pt x="2437367" y="650329"/>
                  </a:lnTo>
                  <a:lnTo>
                    <a:pt x="2424407" y="651618"/>
                  </a:lnTo>
                  <a:close/>
                </a:path>
                <a:path w="2490470" h="652144">
                  <a:moveTo>
                    <a:pt x="2464391" y="637619"/>
                  </a:moveTo>
                  <a:lnTo>
                    <a:pt x="2424407" y="637619"/>
                  </a:lnTo>
                  <a:lnTo>
                    <a:pt x="2434605" y="636604"/>
                  </a:lnTo>
                  <a:lnTo>
                    <a:pt x="2444311" y="633634"/>
                  </a:lnTo>
                  <a:lnTo>
                    <a:pt x="2472354" y="605229"/>
                  </a:lnTo>
                  <a:lnTo>
                    <a:pt x="2476215" y="585123"/>
                  </a:lnTo>
                  <a:lnTo>
                    <a:pt x="2476215" y="66494"/>
                  </a:lnTo>
                  <a:lnTo>
                    <a:pt x="2461005" y="29340"/>
                  </a:lnTo>
                  <a:lnTo>
                    <a:pt x="2424407" y="13998"/>
                  </a:lnTo>
                  <a:lnTo>
                    <a:pt x="2464391" y="13998"/>
                  </a:lnTo>
                  <a:lnTo>
                    <a:pt x="2489166" y="53455"/>
                  </a:lnTo>
                  <a:lnTo>
                    <a:pt x="2490473" y="66494"/>
                  </a:lnTo>
                  <a:lnTo>
                    <a:pt x="2490473" y="585123"/>
                  </a:lnTo>
                  <a:lnTo>
                    <a:pt x="2489166" y="598162"/>
                  </a:lnTo>
                  <a:lnTo>
                    <a:pt x="2485364" y="610580"/>
                  </a:lnTo>
                  <a:lnTo>
                    <a:pt x="2479246" y="622028"/>
                  </a:lnTo>
                  <a:lnTo>
                    <a:pt x="2470989" y="632154"/>
                  </a:lnTo>
                  <a:lnTo>
                    <a:pt x="2464391" y="637619"/>
                  </a:lnTo>
                  <a:close/>
                </a:path>
              </a:pathLst>
            </a:custGeom>
            <a:solidFill>
              <a:srgbClr val="613C3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200241" y="564598"/>
            <a:ext cx="5410200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442460" algn="l"/>
              </a:tabLst>
            </a:pPr>
            <a:r>
              <a:rPr sz="2700" b="1" spc="135" dirty="0">
                <a:latin typeface="Trebuchet MS" panose="020B0603020202020204"/>
                <a:cs typeface="Trebuchet MS" panose="020B0603020202020204"/>
              </a:rPr>
              <a:t>On-</a:t>
            </a:r>
            <a:r>
              <a:rPr sz="2700" b="1" spc="-10" dirty="0">
                <a:latin typeface="Trebuchet MS" panose="020B0603020202020204"/>
                <a:cs typeface="Trebuchet MS" panose="020B0603020202020204"/>
              </a:rPr>
              <a:t>premise</a:t>
            </a:r>
            <a:r>
              <a:rPr sz="2700" b="1" dirty="0">
                <a:latin typeface="Trebuchet MS" panose="020B0603020202020204"/>
                <a:cs typeface="Trebuchet MS" panose="020B0603020202020204"/>
              </a:rPr>
              <a:t>	</a:t>
            </a:r>
            <a:r>
              <a:rPr sz="2700" b="1" spc="40" dirty="0">
                <a:latin typeface="Trebuchet MS" panose="020B0603020202020204"/>
                <a:cs typeface="Trebuchet MS" panose="020B0603020202020204"/>
              </a:rPr>
              <a:t>Cloud</a:t>
            </a:r>
            <a:endParaRPr sz="27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21395" y="1491361"/>
            <a:ext cx="5445125" cy="624205"/>
          </a:xfrm>
          <a:prstGeom prst="rect">
            <a:avLst/>
          </a:prstGeom>
          <a:solidFill>
            <a:srgbClr val="FEFEFE"/>
          </a:solidFill>
          <a:ln w="76200">
            <a:solidFill>
              <a:srgbClr val="000000"/>
            </a:solidFill>
          </a:ln>
        </p:spPr>
        <p:txBody>
          <a:bodyPr vert="horz" wrap="square" lIns="0" tIns="149225" rIns="0" bIns="0" rtlCol="0">
            <a:spAutoFit/>
          </a:bodyPr>
          <a:lstStyle/>
          <a:p>
            <a:pPr marL="493395">
              <a:lnSpc>
                <a:spcPct val="100000"/>
              </a:lnSpc>
              <a:spcBef>
                <a:spcPts val="1175"/>
              </a:spcBef>
            </a:pPr>
            <a:r>
              <a:rPr sz="1900" b="1" dirty="0">
                <a:latin typeface="Trebuchet MS" panose="020B0603020202020204"/>
                <a:cs typeface="Trebuchet MS" panose="020B0603020202020204"/>
              </a:rPr>
              <a:t>Active</a:t>
            </a:r>
            <a:r>
              <a:rPr sz="1900" b="1" spc="-9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900" b="1" spc="-40" dirty="0">
                <a:latin typeface="Trebuchet MS" panose="020B0603020202020204"/>
                <a:cs typeface="Trebuchet MS" panose="020B0603020202020204"/>
              </a:rPr>
              <a:t>Directory:</a:t>
            </a:r>
            <a:r>
              <a:rPr sz="1900" b="1" spc="-8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900" b="1" spc="-20" dirty="0">
                <a:latin typeface="Trebuchet MS" panose="020B0603020202020204"/>
                <a:cs typeface="Trebuchet MS" panose="020B0603020202020204"/>
              </a:rPr>
              <a:t>Autenticação</a:t>
            </a:r>
            <a:r>
              <a:rPr sz="1900" b="1" spc="-8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900" b="1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900" b="1" spc="-8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900" b="1" spc="-10" dirty="0">
                <a:latin typeface="Trebuchet MS" panose="020B0603020202020204"/>
                <a:cs typeface="Trebuchet MS" panose="020B0603020202020204"/>
              </a:rPr>
              <a:t>Gestão</a:t>
            </a:r>
            <a:endParaRPr sz="19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66037" y="3366525"/>
            <a:ext cx="113728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spc="-10" dirty="0">
                <a:latin typeface="Trebuchet MS" panose="020B0603020202020204"/>
                <a:cs typeface="Trebuchet MS" panose="020B0603020202020204"/>
              </a:rPr>
              <a:t>Aspecto</a:t>
            </a:r>
            <a:endParaRPr sz="23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733754" y="3097844"/>
            <a:ext cx="2820670" cy="844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2330" marR="5080" indent="-850265">
              <a:lnSpc>
                <a:spcPct val="117000"/>
              </a:lnSpc>
              <a:spcBef>
                <a:spcPts val="100"/>
              </a:spcBef>
            </a:pPr>
            <a:r>
              <a:rPr sz="2300" b="1" dirty="0">
                <a:latin typeface="Trebuchet MS" panose="020B0603020202020204"/>
                <a:cs typeface="Trebuchet MS" panose="020B0603020202020204"/>
              </a:rPr>
              <a:t>Active</a:t>
            </a:r>
            <a:r>
              <a:rPr sz="2300" b="1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300" b="1" spc="-25" dirty="0">
                <a:latin typeface="Trebuchet MS" panose="020B0603020202020204"/>
                <a:cs typeface="Trebuchet MS" panose="020B0603020202020204"/>
              </a:rPr>
              <a:t>Directory</a:t>
            </a:r>
            <a:r>
              <a:rPr sz="2300" b="1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300" b="1" spc="65" dirty="0">
                <a:latin typeface="Trebuchet MS" panose="020B0603020202020204"/>
                <a:cs typeface="Trebuchet MS" panose="020B0603020202020204"/>
              </a:rPr>
              <a:t>On- </a:t>
            </a:r>
            <a:r>
              <a:rPr sz="2300" b="1" spc="-10" dirty="0">
                <a:latin typeface="Trebuchet MS" panose="020B0603020202020204"/>
                <a:cs typeface="Trebuchet MS" panose="020B0603020202020204"/>
              </a:rPr>
              <a:t>Premise</a:t>
            </a:r>
            <a:endParaRPr sz="23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307960" y="3097844"/>
            <a:ext cx="3091180" cy="844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1885" marR="5080" indent="-1099820">
              <a:lnSpc>
                <a:spcPct val="117000"/>
              </a:lnSpc>
              <a:spcBef>
                <a:spcPts val="100"/>
              </a:spcBef>
            </a:pPr>
            <a:r>
              <a:rPr sz="2300" b="1" spc="-10" dirty="0">
                <a:latin typeface="Trebuchet MS" panose="020B0603020202020204"/>
                <a:cs typeface="Trebuchet MS" panose="020B0603020202020204"/>
              </a:rPr>
              <a:t>Azure</a:t>
            </a:r>
            <a:r>
              <a:rPr sz="2300" b="1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300" b="1" dirty="0">
                <a:latin typeface="Trebuchet MS" panose="020B0603020202020204"/>
                <a:cs typeface="Trebuchet MS" panose="020B0603020202020204"/>
              </a:rPr>
              <a:t>Active</a:t>
            </a:r>
            <a:r>
              <a:rPr sz="2300" b="1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300" b="1" spc="-20" dirty="0">
                <a:latin typeface="Trebuchet MS" panose="020B0603020202020204"/>
                <a:cs typeface="Trebuchet MS" panose="020B0603020202020204"/>
              </a:rPr>
              <a:t>Directory </a:t>
            </a:r>
            <a:r>
              <a:rPr sz="2300" b="1" spc="114" dirty="0">
                <a:latin typeface="Trebuchet MS" panose="020B0603020202020204"/>
                <a:cs typeface="Trebuchet MS" panose="020B0603020202020204"/>
              </a:rPr>
              <a:t>(AAD)</a:t>
            </a:r>
            <a:endParaRPr sz="23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43265" y="4597737"/>
            <a:ext cx="3374390" cy="71882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240"/>
              </a:spcBef>
            </a:pPr>
            <a:r>
              <a:rPr sz="2300" b="1" spc="-35" dirty="0">
                <a:latin typeface="Trebuchet MS" panose="020B0603020202020204"/>
                <a:cs typeface="Trebuchet MS" panose="020B0603020202020204"/>
              </a:rPr>
              <a:t>Latência</a:t>
            </a:r>
            <a:r>
              <a:rPr sz="2300" b="1" spc="-1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300" b="1" dirty="0">
                <a:latin typeface="Trebuchet MS" panose="020B0603020202020204"/>
                <a:cs typeface="Trebuchet MS" panose="020B0603020202020204"/>
              </a:rPr>
              <a:t>de</a:t>
            </a:r>
            <a:r>
              <a:rPr sz="2300" b="1" spc="-1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300" b="1" spc="-30" dirty="0">
                <a:latin typeface="Trebuchet MS" panose="020B0603020202020204"/>
                <a:cs typeface="Trebuchet MS" panose="020B0603020202020204"/>
              </a:rPr>
              <a:t>autenticação </a:t>
            </a:r>
            <a:r>
              <a:rPr sz="2300" b="1" spc="-10" dirty="0">
                <a:latin typeface="Trebuchet MS" panose="020B0603020202020204"/>
                <a:cs typeface="Trebuchet MS" panose="020B0603020202020204"/>
              </a:rPr>
              <a:t>Kerberos</a:t>
            </a:r>
            <a:endParaRPr sz="23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52754" y="4769187"/>
            <a:ext cx="96583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145" dirty="0">
                <a:latin typeface="Arial MT"/>
                <a:cs typeface="Arial MT"/>
              </a:rPr>
              <a:t>2-</a:t>
            </a:r>
            <a:r>
              <a:rPr sz="2300" spc="100" dirty="0">
                <a:latin typeface="Arial MT"/>
                <a:cs typeface="Arial MT"/>
              </a:rPr>
              <a:t>5</a:t>
            </a:r>
            <a:r>
              <a:rPr sz="2300" spc="-45" dirty="0">
                <a:latin typeface="Arial MT"/>
                <a:cs typeface="Arial MT"/>
              </a:rPr>
              <a:t> </a:t>
            </a:r>
            <a:r>
              <a:rPr sz="2300" spc="-25" dirty="0">
                <a:latin typeface="Arial MT"/>
                <a:cs typeface="Arial MT"/>
              </a:rPr>
              <a:t>ms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062244" y="4426287"/>
            <a:ext cx="3408045" cy="106172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240"/>
              </a:spcBef>
            </a:pPr>
            <a:r>
              <a:rPr sz="2300" spc="145" dirty="0">
                <a:latin typeface="Arial MT"/>
                <a:cs typeface="Arial MT"/>
              </a:rPr>
              <a:t>8-</a:t>
            </a:r>
            <a:r>
              <a:rPr sz="2300" spc="95" dirty="0">
                <a:latin typeface="Arial MT"/>
                <a:cs typeface="Arial MT"/>
              </a:rPr>
              <a:t>15</a:t>
            </a:r>
            <a:r>
              <a:rPr sz="2300" spc="-3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ms</a:t>
            </a:r>
            <a:r>
              <a:rPr sz="2300" spc="-3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(devido</a:t>
            </a:r>
            <a:r>
              <a:rPr sz="2300" spc="-35" dirty="0">
                <a:latin typeface="Arial MT"/>
                <a:cs typeface="Arial MT"/>
              </a:rPr>
              <a:t> </a:t>
            </a:r>
            <a:r>
              <a:rPr sz="2300" spc="-25" dirty="0">
                <a:latin typeface="Arial MT"/>
                <a:cs typeface="Arial MT"/>
              </a:rPr>
              <a:t>ao </a:t>
            </a:r>
            <a:r>
              <a:rPr sz="2300" dirty="0">
                <a:latin typeface="Arial MT"/>
                <a:cs typeface="Arial MT"/>
              </a:rPr>
              <a:t>overhead</a:t>
            </a:r>
            <a:r>
              <a:rPr sz="2300" spc="-8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de</a:t>
            </a:r>
            <a:r>
              <a:rPr sz="2300" spc="-75" dirty="0">
                <a:latin typeface="Arial MT"/>
                <a:cs typeface="Arial MT"/>
              </a:rPr>
              <a:t> </a:t>
            </a:r>
            <a:r>
              <a:rPr sz="2300" spc="-20" dirty="0">
                <a:latin typeface="Arial MT"/>
                <a:cs typeface="Arial MT"/>
              </a:rPr>
              <a:t>comunicação </a:t>
            </a:r>
            <a:r>
              <a:rPr sz="2300" spc="-10" dirty="0">
                <a:latin typeface="Arial MT"/>
                <a:cs typeface="Arial MT"/>
              </a:rPr>
              <a:t>cloud)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43265" y="6003046"/>
            <a:ext cx="3458210" cy="106172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240"/>
              </a:spcBef>
            </a:pPr>
            <a:r>
              <a:rPr sz="2300" b="1" dirty="0">
                <a:latin typeface="Trebuchet MS" panose="020B0603020202020204"/>
                <a:cs typeface="Trebuchet MS" panose="020B0603020202020204"/>
              </a:rPr>
              <a:t>Escalabilidade</a:t>
            </a:r>
            <a:r>
              <a:rPr sz="2300" b="1" spc="-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300" b="1" spc="-25" dirty="0">
                <a:latin typeface="Trebuchet MS" panose="020B0603020202020204"/>
                <a:cs typeface="Trebuchet MS" panose="020B0603020202020204"/>
              </a:rPr>
              <a:t>em </a:t>
            </a:r>
            <a:r>
              <a:rPr sz="2300" b="1" spc="-30" dirty="0">
                <a:latin typeface="Trebuchet MS" panose="020B0603020202020204"/>
                <a:cs typeface="Trebuchet MS" panose="020B0603020202020204"/>
              </a:rPr>
              <a:t>cenários</a:t>
            </a:r>
            <a:r>
              <a:rPr sz="2300" b="1" spc="-1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300" b="1" spc="-10" dirty="0">
                <a:latin typeface="Trebuchet MS" panose="020B0603020202020204"/>
                <a:cs typeface="Trebuchet MS" panose="020B0603020202020204"/>
              </a:rPr>
              <a:t>híbridos</a:t>
            </a:r>
            <a:r>
              <a:rPr sz="2300" b="1" spc="-11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300" b="1" spc="-35" dirty="0">
                <a:latin typeface="Trebuchet MS" panose="020B0603020202020204"/>
                <a:cs typeface="Trebuchet MS" panose="020B0603020202020204"/>
              </a:rPr>
              <a:t>(fi0.000 </a:t>
            </a:r>
            <a:r>
              <a:rPr sz="2300" b="1" spc="-10" dirty="0">
                <a:latin typeface="Trebuchet MS" panose="020B0603020202020204"/>
                <a:cs typeface="Trebuchet MS" panose="020B0603020202020204"/>
              </a:rPr>
              <a:t>usuários)</a:t>
            </a:r>
            <a:endParaRPr sz="23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352754" y="6174496"/>
            <a:ext cx="2646045" cy="71882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240"/>
              </a:spcBef>
            </a:pPr>
            <a:r>
              <a:rPr sz="2300" spc="-25" dirty="0">
                <a:latin typeface="Arial MT"/>
                <a:cs typeface="Arial MT"/>
              </a:rPr>
              <a:t>Base</a:t>
            </a:r>
            <a:r>
              <a:rPr sz="2300" spc="-13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padrão,</a:t>
            </a:r>
            <a:r>
              <a:rPr sz="2300" spc="-130" dirty="0">
                <a:latin typeface="Arial MT"/>
                <a:cs typeface="Arial MT"/>
              </a:rPr>
              <a:t> </a:t>
            </a:r>
            <a:r>
              <a:rPr sz="2300" spc="-20" dirty="0">
                <a:latin typeface="Arial MT"/>
                <a:cs typeface="Arial MT"/>
              </a:rPr>
              <a:t>menor eficiência</a:t>
            </a:r>
            <a:r>
              <a:rPr sz="2300" spc="-7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em</a:t>
            </a:r>
            <a:r>
              <a:rPr sz="2300" spc="-70" dirty="0">
                <a:latin typeface="Arial MT"/>
                <a:cs typeface="Arial MT"/>
              </a:rPr>
              <a:t> </a:t>
            </a:r>
            <a:r>
              <a:rPr sz="2300" spc="-20" dirty="0">
                <a:latin typeface="Arial MT"/>
                <a:cs typeface="Arial MT"/>
              </a:rPr>
              <a:t>picos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062244" y="6003046"/>
            <a:ext cx="3277870" cy="106172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240"/>
              </a:spcBef>
            </a:pPr>
            <a:r>
              <a:rPr sz="2300" spc="90" dirty="0">
                <a:latin typeface="Arial MT"/>
                <a:cs typeface="Arial MT"/>
              </a:rPr>
              <a:t>40%</a:t>
            </a:r>
            <a:r>
              <a:rPr sz="2300" spc="-6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mais</a:t>
            </a:r>
            <a:r>
              <a:rPr sz="2300" spc="-6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eficiente</a:t>
            </a:r>
            <a:r>
              <a:rPr sz="2300" spc="-55" dirty="0">
                <a:latin typeface="Arial MT"/>
                <a:cs typeface="Arial MT"/>
              </a:rPr>
              <a:t> </a:t>
            </a:r>
            <a:r>
              <a:rPr sz="2300" spc="-25" dirty="0">
                <a:latin typeface="Arial MT"/>
                <a:cs typeface="Arial MT"/>
              </a:rPr>
              <a:t>na </a:t>
            </a:r>
            <a:r>
              <a:rPr sz="2300" dirty="0">
                <a:latin typeface="Arial MT"/>
                <a:cs typeface="Arial MT"/>
              </a:rPr>
              <a:t>escalabilidade</a:t>
            </a:r>
            <a:r>
              <a:rPr sz="2300" spc="-15" dirty="0">
                <a:latin typeface="Arial MT"/>
                <a:cs typeface="Arial MT"/>
              </a:rPr>
              <a:t> </a:t>
            </a:r>
            <a:r>
              <a:rPr sz="2300" spc="-10" dirty="0">
                <a:latin typeface="Arial MT"/>
                <a:cs typeface="Arial MT"/>
              </a:rPr>
              <a:t>horizontal </a:t>
            </a:r>
            <a:r>
              <a:rPr sz="2300" dirty="0">
                <a:latin typeface="Arial MT"/>
                <a:cs typeface="Arial MT"/>
              </a:rPr>
              <a:t>durante</a:t>
            </a:r>
            <a:r>
              <a:rPr sz="2300" spc="110" dirty="0">
                <a:latin typeface="Arial MT"/>
                <a:cs typeface="Arial MT"/>
              </a:rPr>
              <a:t> </a:t>
            </a:r>
            <a:r>
              <a:rPr sz="2300" spc="-20" dirty="0">
                <a:latin typeface="Arial MT"/>
                <a:cs typeface="Arial MT"/>
              </a:rPr>
              <a:t>picos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43265" y="7894513"/>
            <a:ext cx="268160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dirty="0">
                <a:latin typeface="Trebuchet MS" panose="020B0603020202020204"/>
                <a:cs typeface="Trebuchet MS" panose="020B0603020202020204"/>
              </a:rPr>
              <a:t>Vantagem</a:t>
            </a:r>
            <a:r>
              <a:rPr sz="2300" b="1" spc="27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300" b="1" spc="-10" dirty="0">
                <a:latin typeface="Trebuchet MS" panose="020B0603020202020204"/>
                <a:cs typeface="Trebuchet MS" panose="020B0603020202020204"/>
              </a:rPr>
              <a:t>principal</a:t>
            </a:r>
            <a:endParaRPr sz="23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352754" y="7551613"/>
            <a:ext cx="3284854" cy="106172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240"/>
              </a:spcBef>
            </a:pPr>
            <a:r>
              <a:rPr sz="2300" dirty="0">
                <a:latin typeface="Arial MT"/>
                <a:cs typeface="Arial MT"/>
              </a:rPr>
              <a:t>Menor</a:t>
            </a:r>
            <a:r>
              <a:rPr sz="2300" spc="-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latência</a:t>
            </a:r>
            <a:r>
              <a:rPr sz="2300" spc="-5" dirty="0">
                <a:latin typeface="Arial MT"/>
                <a:cs typeface="Arial MT"/>
              </a:rPr>
              <a:t> </a:t>
            </a:r>
            <a:r>
              <a:rPr sz="2300" spc="-50" dirty="0">
                <a:latin typeface="Arial MT"/>
                <a:cs typeface="Arial MT"/>
              </a:rPr>
              <a:t>e </a:t>
            </a:r>
            <a:r>
              <a:rPr sz="2300" dirty="0">
                <a:latin typeface="Arial MT"/>
                <a:cs typeface="Arial MT"/>
              </a:rPr>
              <a:t>desempenho</a:t>
            </a:r>
            <a:r>
              <a:rPr sz="2300" spc="-120" dirty="0">
                <a:latin typeface="Arial MT"/>
                <a:cs typeface="Arial MT"/>
              </a:rPr>
              <a:t> </a:t>
            </a:r>
            <a:r>
              <a:rPr sz="2300" spc="-10" dirty="0">
                <a:latin typeface="Arial MT"/>
                <a:cs typeface="Arial MT"/>
              </a:rPr>
              <a:t>consistente </a:t>
            </a:r>
            <a:r>
              <a:rPr sz="2300" dirty="0">
                <a:latin typeface="Arial MT"/>
                <a:cs typeface="Arial MT"/>
              </a:rPr>
              <a:t>para</a:t>
            </a:r>
            <a:r>
              <a:rPr sz="2300" spc="-80" dirty="0">
                <a:latin typeface="Arial MT"/>
                <a:cs typeface="Arial MT"/>
              </a:rPr>
              <a:t> </a:t>
            </a:r>
            <a:r>
              <a:rPr sz="2300" spc="-25" dirty="0">
                <a:latin typeface="Arial MT"/>
                <a:cs typeface="Arial MT"/>
              </a:rPr>
              <a:t>operações</a:t>
            </a:r>
            <a:r>
              <a:rPr sz="2300" spc="-75" dirty="0">
                <a:latin typeface="Arial MT"/>
                <a:cs typeface="Arial MT"/>
              </a:rPr>
              <a:t> </a:t>
            </a:r>
            <a:r>
              <a:rPr sz="2300" spc="-10" dirty="0">
                <a:latin typeface="Arial MT"/>
                <a:cs typeface="Arial MT"/>
              </a:rPr>
              <a:t>locais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062244" y="7551613"/>
            <a:ext cx="3554729" cy="106172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240"/>
              </a:spcBef>
            </a:pPr>
            <a:r>
              <a:rPr sz="2300" dirty="0">
                <a:latin typeface="Arial MT"/>
                <a:cs typeface="Arial MT"/>
              </a:rPr>
              <a:t>Melhor</a:t>
            </a:r>
            <a:r>
              <a:rPr sz="2300" spc="6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escalabilidade</a:t>
            </a:r>
            <a:r>
              <a:rPr sz="2300" spc="65" dirty="0">
                <a:latin typeface="Arial MT"/>
                <a:cs typeface="Arial MT"/>
              </a:rPr>
              <a:t> </a:t>
            </a:r>
            <a:r>
              <a:rPr sz="2300" spc="-20" dirty="0">
                <a:latin typeface="Arial MT"/>
                <a:cs typeface="Arial MT"/>
              </a:rPr>
              <a:t>para </a:t>
            </a:r>
            <a:r>
              <a:rPr sz="2300" dirty="0">
                <a:latin typeface="Arial MT"/>
                <a:cs typeface="Arial MT"/>
              </a:rPr>
              <a:t>grandes</a:t>
            </a:r>
            <a:r>
              <a:rPr sz="2300" spc="-3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volumes</a:t>
            </a:r>
            <a:r>
              <a:rPr sz="2300" spc="-3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e</a:t>
            </a:r>
            <a:r>
              <a:rPr sz="2300" spc="-35" dirty="0">
                <a:latin typeface="Arial MT"/>
                <a:cs typeface="Arial MT"/>
              </a:rPr>
              <a:t> </a:t>
            </a:r>
            <a:r>
              <a:rPr sz="2300" spc="-10" dirty="0">
                <a:latin typeface="Arial MT"/>
                <a:cs typeface="Arial MT"/>
              </a:rPr>
              <a:t>picos </a:t>
            </a:r>
            <a:r>
              <a:rPr sz="2300" dirty="0">
                <a:latin typeface="Arial MT"/>
                <a:cs typeface="Arial MT"/>
              </a:rPr>
              <a:t>de</a:t>
            </a:r>
            <a:r>
              <a:rPr sz="2300" spc="-55" dirty="0">
                <a:latin typeface="Arial MT"/>
                <a:cs typeface="Arial MT"/>
              </a:rPr>
              <a:t> </a:t>
            </a:r>
            <a:r>
              <a:rPr sz="2300" spc="-25" dirty="0">
                <a:latin typeface="Arial MT"/>
                <a:cs typeface="Arial MT"/>
              </a:rPr>
              <a:t>uso</a:t>
            </a:r>
            <a:endParaRPr sz="2300">
              <a:latin typeface="Arial MT"/>
              <a:cs typeface="Arial MT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573452" y="2950554"/>
            <a:ext cx="11137900" cy="5916930"/>
            <a:chOff x="3573452" y="2950554"/>
            <a:chExt cx="11137900" cy="5916930"/>
          </a:xfrm>
        </p:grpSpPr>
        <p:sp>
          <p:nvSpPr>
            <p:cNvPr id="28" name="object 28"/>
            <p:cNvSpPr/>
            <p:nvPr/>
          </p:nvSpPr>
          <p:spPr>
            <a:xfrm>
              <a:off x="3579774" y="2963226"/>
              <a:ext cx="11125200" cy="5891530"/>
            </a:xfrm>
            <a:custGeom>
              <a:avLst/>
              <a:gdLst/>
              <a:ahLst/>
              <a:cxnLst/>
              <a:rect l="l" t="t" r="r" b="b"/>
              <a:pathLst>
                <a:path w="11125200" h="5891530">
                  <a:moveTo>
                    <a:pt x="11125162" y="0"/>
                  </a:moveTo>
                  <a:lnTo>
                    <a:pt x="7416774" y="0"/>
                  </a:lnTo>
                  <a:lnTo>
                    <a:pt x="3708387" y="0"/>
                  </a:lnTo>
                  <a:lnTo>
                    <a:pt x="0" y="0"/>
                  </a:lnTo>
                  <a:lnTo>
                    <a:pt x="0" y="5891022"/>
                  </a:lnTo>
                  <a:lnTo>
                    <a:pt x="3708387" y="5891022"/>
                  </a:lnTo>
                  <a:lnTo>
                    <a:pt x="7416774" y="5891022"/>
                  </a:lnTo>
                  <a:lnTo>
                    <a:pt x="11125162" y="5891022"/>
                  </a:lnTo>
                  <a:lnTo>
                    <a:pt x="111251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573452" y="2956887"/>
              <a:ext cx="11137900" cy="5904230"/>
            </a:xfrm>
            <a:custGeom>
              <a:avLst/>
              <a:gdLst/>
              <a:ahLst/>
              <a:cxnLst/>
              <a:rect l="l" t="t" r="r" b="b"/>
              <a:pathLst>
                <a:path w="11137900" h="5904230">
                  <a:moveTo>
                    <a:pt x="6332" y="6332"/>
                  </a:moveTo>
                  <a:lnTo>
                    <a:pt x="6332" y="5897360"/>
                  </a:lnTo>
                </a:path>
                <a:path w="11137900" h="5904230">
                  <a:moveTo>
                    <a:pt x="3714719" y="6332"/>
                  </a:moveTo>
                  <a:lnTo>
                    <a:pt x="3714719" y="5897360"/>
                  </a:lnTo>
                </a:path>
                <a:path w="11137900" h="5904230">
                  <a:moveTo>
                    <a:pt x="7423106" y="6332"/>
                  </a:moveTo>
                  <a:lnTo>
                    <a:pt x="7423106" y="5897360"/>
                  </a:lnTo>
                </a:path>
                <a:path w="11137900" h="5904230">
                  <a:moveTo>
                    <a:pt x="11131494" y="6332"/>
                  </a:moveTo>
                  <a:lnTo>
                    <a:pt x="11131494" y="5897360"/>
                  </a:lnTo>
                </a:path>
                <a:path w="11137900" h="5904230">
                  <a:moveTo>
                    <a:pt x="0" y="0"/>
                  </a:moveTo>
                  <a:lnTo>
                    <a:pt x="11137825" y="0"/>
                  </a:lnTo>
                </a:path>
                <a:path w="11137900" h="5904230">
                  <a:moveTo>
                    <a:pt x="0" y="1240368"/>
                  </a:moveTo>
                  <a:lnTo>
                    <a:pt x="11137825" y="1240368"/>
                  </a:lnTo>
                </a:path>
                <a:path w="11137900" h="5904230">
                  <a:moveTo>
                    <a:pt x="0" y="2807136"/>
                  </a:moveTo>
                  <a:lnTo>
                    <a:pt x="11137825" y="2807136"/>
                  </a:lnTo>
                </a:path>
                <a:path w="11137900" h="5904230">
                  <a:moveTo>
                    <a:pt x="0" y="4393331"/>
                  </a:moveTo>
                  <a:lnTo>
                    <a:pt x="11137825" y="4393331"/>
                  </a:lnTo>
                </a:path>
                <a:path w="11137900" h="5904230">
                  <a:moveTo>
                    <a:pt x="0" y="5903692"/>
                  </a:moveTo>
                  <a:lnTo>
                    <a:pt x="11137825" y="5903692"/>
                  </a:lnTo>
                </a:path>
              </a:pathLst>
            </a:custGeom>
            <a:ln w="126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1070" y="530225"/>
            <a:ext cx="563562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70" dirty="0"/>
              <a:t>Arquitetura</a:t>
            </a:r>
            <a:r>
              <a:rPr sz="6000" spc="-280" dirty="0"/>
              <a:t> </a:t>
            </a:r>
            <a:r>
              <a:rPr sz="6000" spc="-10" dirty="0"/>
              <a:t>Atual</a:t>
            </a:r>
            <a:endParaRPr sz="6000"/>
          </a:p>
        </p:txBody>
      </p:sp>
      <p:sp>
        <p:nvSpPr>
          <p:cNvPr id="3" name="object 3"/>
          <p:cNvSpPr txBox="1"/>
          <p:nvPr/>
        </p:nvSpPr>
        <p:spPr>
          <a:xfrm>
            <a:off x="11002430" y="530225"/>
            <a:ext cx="5966460" cy="7307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50" dirty="0">
                <a:latin typeface="Cambria" panose="02040503050406030204"/>
                <a:cs typeface="Cambria" panose="02040503050406030204"/>
              </a:rPr>
              <a:t>Empresa:</a:t>
            </a:r>
            <a:r>
              <a:rPr sz="6000" spc="-290" dirty="0">
                <a:latin typeface="Cambria" panose="02040503050406030204"/>
                <a:cs typeface="Cambria" panose="02040503050406030204"/>
              </a:rPr>
              <a:t> </a:t>
            </a:r>
            <a:r>
              <a:rPr sz="6000" spc="-10" dirty="0">
                <a:latin typeface="Cambria" panose="02040503050406030204"/>
                <a:cs typeface="Cambria" panose="02040503050406030204"/>
              </a:rPr>
              <a:t>ADPEB</a:t>
            </a:r>
            <a:endParaRPr sz="6000">
              <a:latin typeface="Cambria" panose="02040503050406030204"/>
              <a:cs typeface="Cambria" panose="02040503050406030204"/>
            </a:endParaRPr>
          </a:p>
          <a:p>
            <a:pPr marL="12700" marR="5080">
              <a:lnSpc>
                <a:spcPct val="117000"/>
              </a:lnSpc>
              <a:spcBef>
                <a:spcPts val="3935"/>
              </a:spcBef>
            </a:pPr>
            <a:r>
              <a:rPr sz="3000" spc="-25" dirty="0">
                <a:latin typeface="Cambria" panose="02040503050406030204"/>
                <a:cs typeface="Cambria" panose="02040503050406030204"/>
              </a:rPr>
              <a:t>Essa</a:t>
            </a:r>
            <a:r>
              <a:rPr sz="3000" spc="-125" dirty="0">
                <a:latin typeface="Cambria" panose="02040503050406030204"/>
                <a:cs typeface="Cambria" panose="02040503050406030204"/>
              </a:rPr>
              <a:t> </a:t>
            </a:r>
            <a:r>
              <a:rPr sz="3000" spc="-50" dirty="0">
                <a:latin typeface="Cambria" panose="02040503050406030204"/>
                <a:cs typeface="Cambria" panose="02040503050406030204"/>
              </a:rPr>
              <a:t>é</a:t>
            </a:r>
            <a:r>
              <a:rPr sz="3000" spc="-125" dirty="0">
                <a:latin typeface="Cambria" panose="02040503050406030204"/>
                <a:cs typeface="Cambria" panose="02040503050406030204"/>
              </a:rPr>
              <a:t> </a:t>
            </a:r>
            <a:r>
              <a:rPr sz="3000" spc="-10" dirty="0">
                <a:latin typeface="Cambria" panose="02040503050406030204"/>
                <a:cs typeface="Cambria" panose="02040503050406030204"/>
              </a:rPr>
              <a:t>uma</a:t>
            </a:r>
            <a:r>
              <a:rPr sz="3000" spc="-120" dirty="0">
                <a:latin typeface="Cambria" panose="02040503050406030204"/>
                <a:cs typeface="Cambria" panose="02040503050406030204"/>
              </a:rPr>
              <a:t> </a:t>
            </a:r>
            <a:r>
              <a:rPr sz="3000" spc="-25" dirty="0">
                <a:solidFill>
                  <a:srgbClr val="6F5445"/>
                </a:solidFill>
                <a:latin typeface="Cambria" panose="02040503050406030204"/>
                <a:cs typeface="Cambria" panose="02040503050406030204"/>
              </a:rPr>
              <a:t>pequena</a:t>
            </a:r>
            <a:r>
              <a:rPr sz="3000" spc="-125" dirty="0">
                <a:solidFill>
                  <a:srgbClr val="6F5445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3000" spc="-20" dirty="0">
                <a:solidFill>
                  <a:srgbClr val="6F5445"/>
                </a:solidFill>
                <a:latin typeface="Cambria" panose="02040503050406030204"/>
                <a:cs typeface="Cambria" panose="02040503050406030204"/>
              </a:rPr>
              <a:t>empresa</a:t>
            </a:r>
            <a:r>
              <a:rPr sz="3000" spc="-120" dirty="0">
                <a:solidFill>
                  <a:srgbClr val="6F5445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3000" spc="-25" dirty="0">
                <a:latin typeface="Cambria" panose="02040503050406030204"/>
                <a:cs typeface="Cambria" panose="02040503050406030204"/>
              </a:rPr>
              <a:t>com </a:t>
            </a:r>
            <a:r>
              <a:rPr sz="3000" dirty="0">
                <a:latin typeface="Cambria" panose="02040503050406030204"/>
                <a:cs typeface="Cambria" panose="02040503050406030204"/>
              </a:rPr>
              <a:t>pouco</a:t>
            </a:r>
            <a:r>
              <a:rPr sz="3000" spc="-100" dirty="0">
                <a:latin typeface="Cambria" panose="02040503050406030204"/>
                <a:cs typeface="Cambria" panose="02040503050406030204"/>
              </a:rPr>
              <a:t> </a:t>
            </a:r>
            <a:r>
              <a:rPr sz="3000" spc="-40" dirty="0">
                <a:latin typeface="Cambria" panose="02040503050406030204"/>
                <a:cs typeface="Cambria" panose="02040503050406030204"/>
              </a:rPr>
              <a:t>menos</a:t>
            </a:r>
            <a:r>
              <a:rPr sz="3000" spc="-95" dirty="0">
                <a:latin typeface="Cambria" panose="02040503050406030204"/>
                <a:cs typeface="Cambria" panose="02040503050406030204"/>
              </a:rPr>
              <a:t> </a:t>
            </a:r>
            <a:r>
              <a:rPr sz="3000" spc="-45" dirty="0">
                <a:latin typeface="Cambria" panose="02040503050406030204"/>
                <a:cs typeface="Cambria" panose="02040503050406030204"/>
              </a:rPr>
              <a:t>de</a:t>
            </a:r>
            <a:r>
              <a:rPr sz="3000" spc="-100" dirty="0">
                <a:latin typeface="Cambria" panose="02040503050406030204"/>
                <a:cs typeface="Cambria" panose="02040503050406030204"/>
              </a:rPr>
              <a:t> </a:t>
            </a:r>
            <a:r>
              <a:rPr sz="3000" dirty="0">
                <a:solidFill>
                  <a:srgbClr val="6F5445"/>
                </a:solidFill>
                <a:latin typeface="Cambria" panose="02040503050406030204"/>
                <a:cs typeface="Cambria" panose="02040503050406030204"/>
              </a:rPr>
              <a:t>50</a:t>
            </a:r>
            <a:r>
              <a:rPr sz="3000" spc="-95" dirty="0">
                <a:solidFill>
                  <a:srgbClr val="6F5445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3000" dirty="0">
                <a:solidFill>
                  <a:srgbClr val="6F5445"/>
                </a:solidFill>
                <a:latin typeface="Cambria" panose="02040503050406030204"/>
                <a:cs typeface="Cambria" panose="02040503050406030204"/>
              </a:rPr>
              <a:t>funcionários</a:t>
            </a:r>
            <a:r>
              <a:rPr sz="3000" dirty="0">
                <a:latin typeface="Cambria" panose="02040503050406030204"/>
                <a:cs typeface="Cambria" panose="02040503050406030204"/>
              </a:rPr>
              <a:t>,</a:t>
            </a:r>
            <a:r>
              <a:rPr sz="3000" spc="-100" dirty="0">
                <a:latin typeface="Cambria" panose="02040503050406030204"/>
                <a:cs typeface="Cambria" panose="02040503050406030204"/>
              </a:rPr>
              <a:t> </a:t>
            </a:r>
            <a:r>
              <a:rPr sz="3000" spc="-25" dirty="0">
                <a:latin typeface="Cambria" panose="02040503050406030204"/>
                <a:cs typeface="Cambria" panose="02040503050406030204"/>
              </a:rPr>
              <a:t>se </a:t>
            </a:r>
            <a:r>
              <a:rPr sz="3000" spc="-40" dirty="0">
                <a:latin typeface="Cambria" panose="02040503050406030204"/>
                <a:cs typeface="Cambria" panose="02040503050406030204"/>
              </a:rPr>
              <a:t>trata</a:t>
            </a:r>
            <a:r>
              <a:rPr sz="3000" spc="-114" dirty="0">
                <a:latin typeface="Cambria" panose="02040503050406030204"/>
                <a:cs typeface="Cambria" panose="02040503050406030204"/>
              </a:rPr>
              <a:t> </a:t>
            </a:r>
            <a:r>
              <a:rPr sz="3000" spc="-45" dirty="0">
                <a:latin typeface="Cambria" panose="02040503050406030204"/>
                <a:cs typeface="Cambria" panose="02040503050406030204"/>
              </a:rPr>
              <a:t>de</a:t>
            </a:r>
            <a:r>
              <a:rPr sz="3000" spc="-114" dirty="0">
                <a:latin typeface="Cambria" panose="02040503050406030204"/>
                <a:cs typeface="Cambria" panose="02040503050406030204"/>
              </a:rPr>
              <a:t> </a:t>
            </a:r>
            <a:r>
              <a:rPr sz="3000" spc="-10" dirty="0">
                <a:latin typeface="Cambria" panose="02040503050406030204"/>
                <a:cs typeface="Cambria" panose="02040503050406030204"/>
              </a:rPr>
              <a:t>um</a:t>
            </a:r>
            <a:r>
              <a:rPr sz="3000" spc="-110" dirty="0">
                <a:latin typeface="Cambria" panose="02040503050406030204"/>
                <a:cs typeface="Cambria" panose="02040503050406030204"/>
              </a:rPr>
              <a:t> </a:t>
            </a:r>
            <a:r>
              <a:rPr sz="3000" spc="-30" dirty="0">
                <a:latin typeface="Cambria" panose="02040503050406030204"/>
                <a:cs typeface="Cambria" panose="02040503050406030204"/>
              </a:rPr>
              <a:t>sindicato</a:t>
            </a:r>
            <a:r>
              <a:rPr sz="3000" spc="-114" dirty="0">
                <a:latin typeface="Cambria" panose="02040503050406030204"/>
                <a:cs typeface="Cambria" panose="02040503050406030204"/>
              </a:rPr>
              <a:t> </a:t>
            </a:r>
            <a:r>
              <a:rPr sz="3000" spc="-45" dirty="0">
                <a:latin typeface="Cambria" panose="02040503050406030204"/>
                <a:cs typeface="Cambria" panose="02040503050406030204"/>
              </a:rPr>
              <a:t>de</a:t>
            </a:r>
            <a:r>
              <a:rPr sz="3000" spc="-114" dirty="0">
                <a:latin typeface="Cambria" panose="02040503050406030204"/>
                <a:cs typeface="Cambria" panose="02040503050406030204"/>
              </a:rPr>
              <a:t> </a:t>
            </a:r>
            <a:r>
              <a:rPr sz="3000" spc="-35" dirty="0">
                <a:latin typeface="Cambria" panose="02040503050406030204"/>
                <a:cs typeface="Cambria" panose="02040503050406030204"/>
              </a:rPr>
              <a:t>delegados</a:t>
            </a:r>
            <a:r>
              <a:rPr sz="3000" spc="-110" dirty="0">
                <a:latin typeface="Cambria" panose="02040503050406030204"/>
                <a:cs typeface="Cambria" panose="02040503050406030204"/>
              </a:rPr>
              <a:t> </a:t>
            </a:r>
            <a:r>
              <a:rPr sz="3000" spc="-25" dirty="0">
                <a:latin typeface="Cambria" panose="02040503050406030204"/>
                <a:cs typeface="Cambria" panose="02040503050406030204"/>
              </a:rPr>
              <a:t>de </a:t>
            </a:r>
            <a:r>
              <a:rPr sz="3000" spc="-30" dirty="0">
                <a:latin typeface="Cambria" panose="02040503050406030204"/>
                <a:cs typeface="Cambria" panose="02040503050406030204"/>
              </a:rPr>
              <a:t>policia,</a:t>
            </a:r>
            <a:r>
              <a:rPr sz="3000" spc="-90" dirty="0">
                <a:latin typeface="Cambria" panose="02040503050406030204"/>
                <a:cs typeface="Cambria" panose="02040503050406030204"/>
              </a:rPr>
              <a:t> </a:t>
            </a:r>
            <a:r>
              <a:rPr sz="3000" spc="-50" dirty="0">
                <a:solidFill>
                  <a:srgbClr val="6F5445"/>
                </a:solidFill>
                <a:latin typeface="Cambria" panose="02040503050406030204"/>
                <a:cs typeface="Cambria" panose="02040503050406030204"/>
              </a:rPr>
              <a:t>sem</a:t>
            </a:r>
            <a:r>
              <a:rPr sz="3000" spc="-95" dirty="0">
                <a:solidFill>
                  <a:srgbClr val="6F5445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3000" spc="-55" dirty="0">
                <a:solidFill>
                  <a:srgbClr val="6F5445"/>
                </a:solidFill>
                <a:latin typeface="Cambria" panose="02040503050406030204"/>
                <a:cs typeface="Cambria" panose="02040503050406030204"/>
              </a:rPr>
              <a:t>muita</a:t>
            </a:r>
            <a:r>
              <a:rPr sz="3000" spc="-95" dirty="0">
                <a:solidFill>
                  <a:srgbClr val="6F5445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3000" spc="-25" dirty="0">
                <a:solidFill>
                  <a:srgbClr val="6F5445"/>
                </a:solidFill>
                <a:latin typeface="Cambria" panose="02040503050406030204"/>
                <a:cs typeface="Cambria" panose="02040503050406030204"/>
              </a:rPr>
              <a:t>necessidade</a:t>
            </a:r>
            <a:r>
              <a:rPr sz="3000" spc="-85" dirty="0">
                <a:solidFill>
                  <a:srgbClr val="6F5445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3000" spc="-25" dirty="0">
                <a:latin typeface="Cambria" panose="02040503050406030204"/>
                <a:cs typeface="Cambria" panose="02040503050406030204"/>
              </a:rPr>
              <a:t>de </a:t>
            </a:r>
            <a:r>
              <a:rPr sz="3000" spc="-20" dirty="0">
                <a:latin typeface="Cambria" panose="02040503050406030204"/>
                <a:cs typeface="Cambria" panose="02040503050406030204"/>
              </a:rPr>
              <a:t>trazer</a:t>
            </a:r>
            <a:r>
              <a:rPr sz="3000" spc="-110" dirty="0">
                <a:latin typeface="Cambria" panose="02040503050406030204"/>
                <a:cs typeface="Cambria" panose="02040503050406030204"/>
              </a:rPr>
              <a:t> </a:t>
            </a:r>
            <a:r>
              <a:rPr sz="3000" spc="-10" dirty="0">
                <a:latin typeface="Cambria" panose="02040503050406030204"/>
                <a:cs typeface="Cambria" panose="02040503050406030204"/>
              </a:rPr>
              <a:t>uma</a:t>
            </a:r>
            <a:r>
              <a:rPr sz="3000" spc="-105" dirty="0">
                <a:latin typeface="Cambria" panose="02040503050406030204"/>
                <a:cs typeface="Cambria" panose="02040503050406030204"/>
              </a:rPr>
              <a:t> </a:t>
            </a:r>
            <a:r>
              <a:rPr sz="3000" spc="-35" dirty="0">
                <a:latin typeface="Cambria" panose="02040503050406030204"/>
                <a:cs typeface="Cambria" panose="02040503050406030204"/>
              </a:rPr>
              <a:t>implementação</a:t>
            </a:r>
            <a:r>
              <a:rPr sz="3000" spc="-110" dirty="0">
                <a:latin typeface="Cambria" panose="02040503050406030204"/>
                <a:cs typeface="Cambria" panose="02040503050406030204"/>
              </a:rPr>
              <a:t> </a:t>
            </a:r>
            <a:r>
              <a:rPr sz="3000" spc="-10" dirty="0">
                <a:latin typeface="Cambria" panose="02040503050406030204"/>
                <a:cs typeface="Cambria" panose="02040503050406030204"/>
              </a:rPr>
              <a:t>robusta, </a:t>
            </a:r>
            <a:r>
              <a:rPr sz="3000" spc="-25" dirty="0">
                <a:latin typeface="Cambria" panose="02040503050406030204"/>
                <a:cs typeface="Cambria" panose="02040503050406030204"/>
              </a:rPr>
              <a:t>pensamos</a:t>
            </a:r>
            <a:r>
              <a:rPr sz="3000" spc="-110" dirty="0">
                <a:latin typeface="Cambria" panose="02040503050406030204"/>
                <a:cs typeface="Cambria" panose="02040503050406030204"/>
              </a:rPr>
              <a:t> </a:t>
            </a:r>
            <a:r>
              <a:rPr sz="3000" spc="-20" dirty="0">
                <a:solidFill>
                  <a:srgbClr val="6F5445"/>
                </a:solidFill>
                <a:latin typeface="Cambria" panose="02040503050406030204"/>
                <a:cs typeface="Cambria" panose="02040503050406030204"/>
              </a:rPr>
              <a:t>apenas</a:t>
            </a:r>
            <a:r>
              <a:rPr sz="3000" spc="-114" dirty="0">
                <a:solidFill>
                  <a:srgbClr val="6F5445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3000" dirty="0">
                <a:solidFill>
                  <a:srgbClr val="6F5445"/>
                </a:solidFill>
                <a:latin typeface="Cambria" panose="02040503050406030204"/>
                <a:cs typeface="Cambria" panose="02040503050406030204"/>
              </a:rPr>
              <a:t>na</a:t>
            </a:r>
            <a:r>
              <a:rPr sz="3000" spc="-114" dirty="0">
                <a:solidFill>
                  <a:srgbClr val="6F5445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3000" spc="-25" dirty="0">
                <a:solidFill>
                  <a:srgbClr val="6F5445"/>
                </a:solidFill>
                <a:latin typeface="Cambria" panose="02040503050406030204"/>
                <a:cs typeface="Cambria" panose="02040503050406030204"/>
              </a:rPr>
              <a:t>necessidade</a:t>
            </a:r>
            <a:r>
              <a:rPr sz="3000" spc="-110" dirty="0">
                <a:solidFill>
                  <a:srgbClr val="6F5445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3000" spc="-25" dirty="0">
                <a:latin typeface="Cambria" panose="02040503050406030204"/>
                <a:cs typeface="Cambria" panose="02040503050406030204"/>
              </a:rPr>
              <a:t>do </a:t>
            </a:r>
            <a:r>
              <a:rPr sz="3000" spc="-50" dirty="0">
                <a:latin typeface="Cambria" panose="02040503050406030204"/>
                <a:cs typeface="Cambria" panose="02040503050406030204"/>
              </a:rPr>
              <a:t>cliente,</a:t>
            </a:r>
            <a:r>
              <a:rPr sz="3000" spc="-120" dirty="0">
                <a:latin typeface="Cambria" panose="02040503050406030204"/>
                <a:cs typeface="Cambria" panose="02040503050406030204"/>
              </a:rPr>
              <a:t> </a:t>
            </a:r>
            <a:r>
              <a:rPr sz="3000" spc="-25" dirty="0">
                <a:latin typeface="Cambria" panose="02040503050406030204"/>
                <a:cs typeface="Cambria" panose="02040503050406030204"/>
              </a:rPr>
              <a:t>onde</a:t>
            </a:r>
            <a:r>
              <a:rPr sz="3000" spc="-120" dirty="0">
                <a:latin typeface="Cambria" panose="02040503050406030204"/>
                <a:cs typeface="Cambria" panose="02040503050406030204"/>
              </a:rPr>
              <a:t> </a:t>
            </a:r>
            <a:r>
              <a:rPr sz="3000" dirty="0">
                <a:latin typeface="Cambria" panose="02040503050406030204"/>
                <a:cs typeface="Cambria" panose="02040503050406030204"/>
              </a:rPr>
              <a:t>a</a:t>
            </a:r>
            <a:r>
              <a:rPr sz="3000" spc="-120" dirty="0">
                <a:latin typeface="Cambria" panose="02040503050406030204"/>
                <a:cs typeface="Cambria" panose="02040503050406030204"/>
              </a:rPr>
              <a:t> </a:t>
            </a:r>
            <a:r>
              <a:rPr sz="3000" dirty="0">
                <a:latin typeface="Cambria" panose="02040503050406030204"/>
                <a:cs typeface="Cambria" panose="02040503050406030204"/>
              </a:rPr>
              <a:t>sua</a:t>
            </a:r>
            <a:r>
              <a:rPr sz="3000" spc="-120" dirty="0">
                <a:latin typeface="Cambria" panose="02040503050406030204"/>
                <a:cs typeface="Cambria" panose="02040503050406030204"/>
              </a:rPr>
              <a:t> </a:t>
            </a:r>
            <a:r>
              <a:rPr sz="3000" spc="-30" dirty="0">
                <a:latin typeface="Cambria" panose="02040503050406030204"/>
                <a:cs typeface="Cambria" panose="02040503050406030204"/>
              </a:rPr>
              <a:t>arquitetura</a:t>
            </a:r>
            <a:r>
              <a:rPr sz="3000" spc="-120" dirty="0">
                <a:latin typeface="Cambria" panose="02040503050406030204"/>
                <a:cs typeface="Cambria" panose="02040503050406030204"/>
              </a:rPr>
              <a:t> </a:t>
            </a:r>
            <a:r>
              <a:rPr sz="3000" spc="-10" dirty="0">
                <a:latin typeface="Cambria" panose="02040503050406030204"/>
                <a:cs typeface="Cambria" panose="02040503050406030204"/>
              </a:rPr>
              <a:t>atual </a:t>
            </a:r>
            <a:r>
              <a:rPr sz="3000" spc="-45" dirty="0">
                <a:latin typeface="Cambria" panose="02040503050406030204"/>
                <a:cs typeface="Cambria" panose="02040503050406030204"/>
              </a:rPr>
              <a:t>atende</a:t>
            </a:r>
            <a:r>
              <a:rPr sz="3000" spc="-110" dirty="0">
                <a:latin typeface="Cambria" panose="02040503050406030204"/>
                <a:cs typeface="Cambria" panose="02040503050406030204"/>
              </a:rPr>
              <a:t> </a:t>
            </a:r>
            <a:r>
              <a:rPr sz="3000" spc="-50" dirty="0">
                <a:latin typeface="Cambria" panose="02040503050406030204"/>
                <a:cs typeface="Cambria" panose="02040503050406030204"/>
              </a:rPr>
              <a:t>somente</a:t>
            </a:r>
            <a:r>
              <a:rPr sz="3000" spc="-110" dirty="0">
                <a:latin typeface="Cambria" panose="02040503050406030204"/>
                <a:cs typeface="Cambria" panose="02040503050406030204"/>
              </a:rPr>
              <a:t> </a:t>
            </a:r>
            <a:r>
              <a:rPr sz="3000" spc="-10" dirty="0">
                <a:latin typeface="Cambria" panose="02040503050406030204"/>
                <a:cs typeface="Cambria" panose="02040503050406030204"/>
              </a:rPr>
              <a:t>uma</a:t>
            </a:r>
            <a:r>
              <a:rPr sz="3000" spc="-110" dirty="0">
                <a:latin typeface="Cambria" panose="02040503050406030204"/>
                <a:cs typeface="Cambria" panose="02040503050406030204"/>
              </a:rPr>
              <a:t> </a:t>
            </a:r>
            <a:r>
              <a:rPr sz="3000" dirty="0">
                <a:latin typeface="Cambria" panose="02040503050406030204"/>
                <a:cs typeface="Cambria" panose="02040503050406030204"/>
              </a:rPr>
              <a:t>aplicação</a:t>
            </a:r>
            <a:r>
              <a:rPr sz="3000" spc="-110" dirty="0">
                <a:latin typeface="Cambria" panose="02040503050406030204"/>
                <a:cs typeface="Cambria" panose="02040503050406030204"/>
              </a:rPr>
              <a:t> </a:t>
            </a:r>
            <a:r>
              <a:rPr sz="3000" spc="-25" dirty="0">
                <a:latin typeface="Cambria" panose="02040503050406030204"/>
                <a:cs typeface="Cambria" panose="02040503050406030204"/>
              </a:rPr>
              <a:t>de </a:t>
            </a:r>
            <a:r>
              <a:rPr sz="3000" dirty="0">
                <a:solidFill>
                  <a:srgbClr val="6F5445"/>
                </a:solidFill>
                <a:latin typeface="Cambria" panose="02040503050406030204"/>
                <a:cs typeface="Cambria" panose="02040503050406030204"/>
              </a:rPr>
              <a:t>Active</a:t>
            </a:r>
            <a:r>
              <a:rPr sz="3000" spc="-60" dirty="0">
                <a:solidFill>
                  <a:srgbClr val="6F5445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3000" spc="-20" dirty="0">
                <a:solidFill>
                  <a:srgbClr val="6F5445"/>
                </a:solidFill>
                <a:latin typeface="Cambria" panose="02040503050406030204"/>
                <a:cs typeface="Cambria" panose="02040503050406030204"/>
              </a:rPr>
              <a:t>Directory</a:t>
            </a:r>
            <a:r>
              <a:rPr sz="3000" spc="-20" dirty="0">
                <a:latin typeface="Cambria" panose="02040503050406030204"/>
                <a:cs typeface="Cambria" panose="02040503050406030204"/>
              </a:rPr>
              <a:t>,</a:t>
            </a:r>
            <a:r>
              <a:rPr sz="3000" spc="-60" dirty="0">
                <a:latin typeface="Cambria" panose="02040503050406030204"/>
                <a:cs typeface="Cambria" panose="02040503050406030204"/>
              </a:rPr>
              <a:t> </a:t>
            </a:r>
            <a:r>
              <a:rPr sz="3000" spc="-25" dirty="0">
                <a:latin typeface="Cambria" panose="02040503050406030204"/>
                <a:cs typeface="Cambria" panose="02040503050406030204"/>
              </a:rPr>
              <a:t>onde</a:t>
            </a:r>
            <a:r>
              <a:rPr sz="3000" spc="-60" dirty="0">
                <a:latin typeface="Cambria" panose="02040503050406030204"/>
                <a:cs typeface="Cambria" panose="02040503050406030204"/>
              </a:rPr>
              <a:t> </a:t>
            </a:r>
            <a:r>
              <a:rPr sz="3000" dirty="0">
                <a:latin typeface="Cambria" panose="02040503050406030204"/>
                <a:cs typeface="Cambria" panose="02040503050406030204"/>
              </a:rPr>
              <a:t>gerencia</a:t>
            </a:r>
            <a:r>
              <a:rPr sz="3000" spc="-55" dirty="0">
                <a:latin typeface="Cambria" panose="02040503050406030204"/>
                <a:cs typeface="Cambria" panose="02040503050406030204"/>
              </a:rPr>
              <a:t> </a:t>
            </a:r>
            <a:r>
              <a:rPr sz="3000" spc="-25" dirty="0">
                <a:latin typeface="Cambria" panose="02040503050406030204"/>
                <a:cs typeface="Cambria" panose="02040503050406030204"/>
              </a:rPr>
              <a:t>os </a:t>
            </a:r>
            <a:r>
              <a:rPr sz="3000" spc="-10" dirty="0">
                <a:latin typeface="Cambria" panose="02040503050406030204"/>
                <a:cs typeface="Cambria" panose="02040503050406030204"/>
              </a:rPr>
              <a:t>usuários</a:t>
            </a:r>
            <a:r>
              <a:rPr sz="3000" spc="-130" dirty="0">
                <a:latin typeface="Cambria" panose="02040503050406030204"/>
                <a:cs typeface="Cambria" panose="02040503050406030204"/>
              </a:rPr>
              <a:t> </a:t>
            </a:r>
            <a:r>
              <a:rPr sz="3000" spc="-50" dirty="0">
                <a:latin typeface="Cambria" panose="02040503050406030204"/>
                <a:cs typeface="Cambria" panose="02040503050406030204"/>
              </a:rPr>
              <a:t>e</a:t>
            </a:r>
            <a:r>
              <a:rPr sz="3000" spc="-125" dirty="0">
                <a:latin typeface="Cambria" panose="02040503050406030204"/>
                <a:cs typeface="Cambria" panose="02040503050406030204"/>
              </a:rPr>
              <a:t> </a:t>
            </a:r>
            <a:r>
              <a:rPr sz="3000" spc="-10" dirty="0">
                <a:latin typeface="Cambria" panose="02040503050406030204"/>
                <a:cs typeface="Cambria" panose="02040503050406030204"/>
              </a:rPr>
              <a:t>um</a:t>
            </a:r>
            <a:r>
              <a:rPr sz="3000" spc="-125" dirty="0">
                <a:latin typeface="Cambria" panose="02040503050406030204"/>
                <a:cs typeface="Cambria" panose="02040503050406030204"/>
              </a:rPr>
              <a:t> </a:t>
            </a:r>
            <a:r>
              <a:rPr sz="3000" spc="-30" dirty="0">
                <a:solidFill>
                  <a:srgbClr val="6F5445"/>
                </a:solidFill>
                <a:latin typeface="Cambria" panose="02040503050406030204"/>
                <a:cs typeface="Cambria" panose="02040503050406030204"/>
              </a:rPr>
              <a:t>armazenamento</a:t>
            </a:r>
            <a:r>
              <a:rPr sz="3000" spc="-130" dirty="0">
                <a:solidFill>
                  <a:srgbClr val="6F5445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3000" spc="-25" dirty="0">
                <a:solidFill>
                  <a:srgbClr val="6F5445"/>
                </a:solidFill>
                <a:latin typeface="Cambria" panose="02040503050406030204"/>
                <a:cs typeface="Cambria" panose="02040503050406030204"/>
              </a:rPr>
              <a:t>de </a:t>
            </a:r>
            <a:r>
              <a:rPr sz="3000" spc="-10" dirty="0">
                <a:solidFill>
                  <a:srgbClr val="6F5445"/>
                </a:solidFill>
                <a:latin typeface="Cambria" panose="02040503050406030204"/>
                <a:cs typeface="Cambria" panose="02040503050406030204"/>
              </a:rPr>
              <a:t>dados</a:t>
            </a:r>
            <a:r>
              <a:rPr sz="3000" spc="-10" dirty="0">
                <a:latin typeface="Cambria" panose="02040503050406030204"/>
                <a:cs typeface="Cambria" panose="02040503050406030204"/>
              </a:rPr>
              <a:t>.</a:t>
            </a:r>
            <a:endParaRPr sz="3000">
              <a:latin typeface="Cambria" panose="02040503050406030204"/>
              <a:cs typeface="Cambria" panose="0204050305040603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51199" y="2052498"/>
            <a:ext cx="6939915" cy="7899400"/>
            <a:chOff x="2651199" y="2052498"/>
            <a:chExt cx="6939915" cy="7899400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651199" y="2052498"/>
              <a:ext cx="6939572" cy="789879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263883" y="4457839"/>
              <a:ext cx="1511300" cy="4957445"/>
            </a:xfrm>
            <a:custGeom>
              <a:avLst/>
              <a:gdLst/>
              <a:ahLst/>
              <a:cxnLst/>
              <a:rect l="l" t="t" r="r" b="b"/>
              <a:pathLst>
                <a:path w="1511300" h="4957445">
                  <a:moveTo>
                    <a:pt x="1031189" y="4734255"/>
                  </a:moveTo>
                  <a:lnTo>
                    <a:pt x="0" y="4734255"/>
                  </a:lnTo>
                  <a:lnTo>
                    <a:pt x="0" y="4957407"/>
                  </a:lnTo>
                  <a:lnTo>
                    <a:pt x="1031189" y="4957407"/>
                  </a:lnTo>
                  <a:lnTo>
                    <a:pt x="1031189" y="4734255"/>
                  </a:lnTo>
                  <a:close/>
                </a:path>
                <a:path w="1511300" h="4957445">
                  <a:moveTo>
                    <a:pt x="1461211" y="2541765"/>
                  </a:moveTo>
                  <a:lnTo>
                    <a:pt x="1406626" y="2541765"/>
                  </a:lnTo>
                  <a:lnTo>
                    <a:pt x="1406626" y="2385212"/>
                  </a:lnTo>
                  <a:lnTo>
                    <a:pt x="573392" y="2385212"/>
                  </a:lnTo>
                  <a:lnTo>
                    <a:pt x="573392" y="2564460"/>
                  </a:lnTo>
                  <a:lnTo>
                    <a:pt x="627519" y="2564460"/>
                  </a:lnTo>
                  <a:lnTo>
                    <a:pt x="627519" y="2768562"/>
                  </a:lnTo>
                  <a:lnTo>
                    <a:pt x="1461211" y="2768562"/>
                  </a:lnTo>
                  <a:lnTo>
                    <a:pt x="1461211" y="2541765"/>
                  </a:lnTo>
                  <a:close/>
                </a:path>
                <a:path w="1511300" h="4957445">
                  <a:moveTo>
                    <a:pt x="1510982" y="0"/>
                  </a:moveTo>
                  <a:lnTo>
                    <a:pt x="319239" y="0"/>
                  </a:lnTo>
                  <a:lnTo>
                    <a:pt x="319239" y="179247"/>
                  </a:lnTo>
                  <a:lnTo>
                    <a:pt x="1510982" y="179247"/>
                  </a:lnTo>
                  <a:lnTo>
                    <a:pt x="1510982" y="0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877155" y="9794329"/>
              <a:ext cx="670560" cy="144780"/>
            </a:xfrm>
            <a:custGeom>
              <a:avLst/>
              <a:gdLst/>
              <a:ahLst/>
              <a:cxnLst/>
              <a:rect l="l" t="t" r="r" b="b"/>
              <a:pathLst>
                <a:path w="670559" h="144779">
                  <a:moveTo>
                    <a:pt x="670190" y="144175"/>
                  </a:moveTo>
                  <a:lnTo>
                    <a:pt x="0" y="144175"/>
                  </a:lnTo>
                  <a:lnTo>
                    <a:pt x="0" y="0"/>
                  </a:lnTo>
                  <a:lnTo>
                    <a:pt x="670190" y="0"/>
                  </a:lnTo>
                  <a:lnTo>
                    <a:pt x="670190" y="144175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448484" y="9612382"/>
              <a:ext cx="670560" cy="144780"/>
            </a:xfrm>
            <a:custGeom>
              <a:avLst/>
              <a:gdLst/>
              <a:ahLst/>
              <a:cxnLst/>
              <a:rect l="l" t="t" r="r" b="b"/>
              <a:pathLst>
                <a:path w="670560" h="144779">
                  <a:moveTo>
                    <a:pt x="670190" y="144175"/>
                  </a:moveTo>
                  <a:lnTo>
                    <a:pt x="0" y="144175"/>
                  </a:lnTo>
                  <a:lnTo>
                    <a:pt x="0" y="0"/>
                  </a:lnTo>
                  <a:lnTo>
                    <a:pt x="670190" y="0"/>
                  </a:lnTo>
                  <a:lnTo>
                    <a:pt x="670190" y="144175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37876" y="4922280"/>
            <a:ext cx="597535" cy="1449705"/>
          </a:xfrm>
          <a:custGeom>
            <a:avLst/>
            <a:gdLst/>
            <a:ahLst/>
            <a:cxnLst/>
            <a:rect l="l" t="t" r="r" b="b"/>
            <a:pathLst>
              <a:path w="597534" h="1449704">
                <a:moveTo>
                  <a:pt x="283935" y="746729"/>
                </a:moveTo>
                <a:lnTo>
                  <a:pt x="164024" y="746729"/>
                </a:lnTo>
                <a:lnTo>
                  <a:pt x="289101" y="405609"/>
                </a:lnTo>
                <a:lnTo>
                  <a:pt x="388920" y="405609"/>
                </a:lnTo>
                <a:lnTo>
                  <a:pt x="407358" y="358688"/>
                </a:lnTo>
                <a:lnTo>
                  <a:pt x="425444" y="313660"/>
                </a:lnTo>
                <a:lnTo>
                  <a:pt x="443682" y="268691"/>
                </a:lnTo>
                <a:lnTo>
                  <a:pt x="462068" y="223778"/>
                </a:lnTo>
                <a:lnTo>
                  <a:pt x="480597" y="178920"/>
                </a:lnTo>
                <a:lnTo>
                  <a:pt x="499264" y="134115"/>
                </a:lnTo>
                <a:lnTo>
                  <a:pt x="518065" y="89361"/>
                </a:lnTo>
                <a:lnTo>
                  <a:pt x="536994" y="44656"/>
                </a:lnTo>
                <a:lnTo>
                  <a:pt x="556048" y="0"/>
                </a:lnTo>
                <a:lnTo>
                  <a:pt x="540347" y="45942"/>
                </a:lnTo>
                <a:lnTo>
                  <a:pt x="524523" y="91838"/>
                </a:lnTo>
                <a:lnTo>
                  <a:pt x="508571" y="137684"/>
                </a:lnTo>
                <a:lnTo>
                  <a:pt x="492485" y="183479"/>
                </a:lnTo>
                <a:lnTo>
                  <a:pt x="476261" y="229221"/>
                </a:lnTo>
                <a:lnTo>
                  <a:pt x="459895" y="274908"/>
                </a:lnTo>
                <a:lnTo>
                  <a:pt x="443380" y="320538"/>
                </a:lnTo>
                <a:lnTo>
                  <a:pt x="426714" y="366110"/>
                </a:lnTo>
                <a:lnTo>
                  <a:pt x="290648" y="729640"/>
                </a:lnTo>
                <a:lnTo>
                  <a:pt x="283935" y="746729"/>
                </a:lnTo>
                <a:close/>
              </a:path>
              <a:path w="597534" h="1449704">
                <a:moveTo>
                  <a:pt x="0" y="1449597"/>
                </a:moveTo>
                <a:lnTo>
                  <a:pt x="15686" y="1403648"/>
                </a:lnTo>
                <a:lnTo>
                  <a:pt x="31501" y="1357748"/>
                </a:lnTo>
                <a:lnTo>
                  <a:pt x="47447" y="1311900"/>
                </a:lnTo>
                <a:lnTo>
                  <a:pt x="63530" y="1266103"/>
                </a:lnTo>
                <a:lnTo>
                  <a:pt x="79751" y="1220360"/>
                </a:lnTo>
                <a:lnTo>
                  <a:pt x="96116" y="1174672"/>
                </a:lnTo>
                <a:lnTo>
                  <a:pt x="112628" y="1129040"/>
                </a:lnTo>
                <a:lnTo>
                  <a:pt x="129290" y="1083466"/>
                </a:lnTo>
                <a:lnTo>
                  <a:pt x="193338" y="912416"/>
                </a:lnTo>
                <a:lnTo>
                  <a:pt x="71975" y="912416"/>
                </a:lnTo>
                <a:lnTo>
                  <a:pt x="40573" y="405609"/>
                </a:lnTo>
                <a:lnTo>
                  <a:pt x="149946" y="405609"/>
                </a:lnTo>
                <a:lnTo>
                  <a:pt x="163971" y="745453"/>
                </a:lnTo>
                <a:lnTo>
                  <a:pt x="164024" y="746729"/>
                </a:lnTo>
                <a:lnTo>
                  <a:pt x="283935" y="746729"/>
                </a:lnTo>
                <a:lnTo>
                  <a:pt x="148733" y="1090925"/>
                </a:lnTo>
                <a:lnTo>
                  <a:pt x="130643" y="1135951"/>
                </a:lnTo>
                <a:lnTo>
                  <a:pt x="112402" y="1180919"/>
                </a:lnTo>
                <a:lnTo>
                  <a:pt x="94015" y="1225831"/>
                </a:lnTo>
                <a:lnTo>
                  <a:pt x="75484" y="1270689"/>
                </a:lnTo>
                <a:lnTo>
                  <a:pt x="56813" y="1315493"/>
                </a:lnTo>
                <a:lnTo>
                  <a:pt x="38007" y="1360244"/>
                </a:lnTo>
                <a:lnTo>
                  <a:pt x="19067" y="1404945"/>
                </a:lnTo>
                <a:lnTo>
                  <a:pt x="0" y="1449597"/>
                </a:lnTo>
                <a:close/>
              </a:path>
              <a:path w="597534" h="1449704">
                <a:moveTo>
                  <a:pt x="549726" y="981724"/>
                </a:moveTo>
                <a:lnTo>
                  <a:pt x="407681" y="981724"/>
                </a:lnTo>
                <a:lnTo>
                  <a:pt x="429467" y="978129"/>
                </a:lnTo>
                <a:lnTo>
                  <a:pt x="447141" y="967985"/>
                </a:lnTo>
                <a:lnTo>
                  <a:pt x="459840" y="952258"/>
                </a:lnTo>
                <a:lnTo>
                  <a:pt x="466702" y="931911"/>
                </a:lnTo>
                <a:lnTo>
                  <a:pt x="462695" y="903924"/>
                </a:lnTo>
                <a:lnTo>
                  <a:pt x="443468" y="883779"/>
                </a:lnTo>
                <a:lnTo>
                  <a:pt x="414220" y="867650"/>
                </a:lnTo>
                <a:lnTo>
                  <a:pt x="380150" y="851710"/>
                </a:lnTo>
                <a:lnTo>
                  <a:pt x="346460" y="832134"/>
                </a:lnTo>
                <a:lnTo>
                  <a:pt x="318348" y="805093"/>
                </a:lnTo>
                <a:lnTo>
                  <a:pt x="301015" y="766763"/>
                </a:lnTo>
                <a:lnTo>
                  <a:pt x="366530" y="597289"/>
                </a:lnTo>
                <a:lnTo>
                  <a:pt x="389009" y="583786"/>
                </a:lnTo>
                <a:lnTo>
                  <a:pt x="413976" y="574141"/>
                </a:lnTo>
                <a:lnTo>
                  <a:pt x="441075" y="568354"/>
                </a:lnTo>
                <a:lnTo>
                  <a:pt x="469951" y="566425"/>
                </a:lnTo>
                <a:lnTo>
                  <a:pt x="518894" y="572693"/>
                </a:lnTo>
                <a:lnTo>
                  <a:pt x="557156" y="590578"/>
                </a:lnTo>
                <a:lnTo>
                  <a:pt x="583670" y="618704"/>
                </a:lnTo>
                <a:lnTo>
                  <a:pt x="597371" y="655691"/>
                </a:lnTo>
                <a:lnTo>
                  <a:pt x="597360" y="658471"/>
                </a:lnTo>
                <a:lnTo>
                  <a:pt x="456414" y="658471"/>
                </a:lnTo>
                <a:lnTo>
                  <a:pt x="436066" y="661441"/>
                </a:lnTo>
                <a:lnTo>
                  <a:pt x="419526" y="670046"/>
                </a:lnTo>
                <a:lnTo>
                  <a:pt x="407758" y="683829"/>
                </a:lnTo>
                <a:lnTo>
                  <a:pt x="401726" y="702332"/>
                </a:lnTo>
                <a:lnTo>
                  <a:pt x="404503" y="727255"/>
                </a:lnTo>
                <a:lnTo>
                  <a:pt x="420052" y="745453"/>
                </a:lnTo>
                <a:lnTo>
                  <a:pt x="444582" y="759787"/>
                </a:lnTo>
                <a:lnTo>
                  <a:pt x="474298" y="773118"/>
                </a:lnTo>
                <a:lnTo>
                  <a:pt x="505410" y="788308"/>
                </a:lnTo>
                <a:lnTo>
                  <a:pt x="534124" y="808217"/>
                </a:lnTo>
                <a:lnTo>
                  <a:pt x="556648" y="835707"/>
                </a:lnTo>
                <a:lnTo>
                  <a:pt x="569189" y="873638"/>
                </a:lnTo>
                <a:lnTo>
                  <a:pt x="567955" y="924872"/>
                </a:lnTo>
                <a:lnTo>
                  <a:pt x="553054" y="976479"/>
                </a:lnTo>
                <a:lnTo>
                  <a:pt x="549726" y="981724"/>
                </a:lnTo>
                <a:close/>
              </a:path>
              <a:path w="597534" h="1449704">
                <a:moveTo>
                  <a:pt x="593944" y="718575"/>
                </a:moveTo>
                <a:lnTo>
                  <a:pt x="495940" y="718575"/>
                </a:lnTo>
                <a:lnTo>
                  <a:pt x="499084" y="702332"/>
                </a:lnTo>
                <a:lnTo>
                  <a:pt x="499100" y="700164"/>
                </a:lnTo>
                <a:lnTo>
                  <a:pt x="498216" y="683829"/>
                </a:lnTo>
                <a:lnTo>
                  <a:pt x="490187" y="670181"/>
                </a:lnTo>
                <a:lnTo>
                  <a:pt x="475854" y="661441"/>
                </a:lnTo>
                <a:lnTo>
                  <a:pt x="475529" y="661441"/>
                </a:lnTo>
                <a:lnTo>
                  <a:pt x="456414" y="658471"/>
                </a:lnTo>
                <a:lnTo>
                  <a:pt x="597360" y="658471"/>
                </a:lnTo>
                <a:lnTo>
                  <a:pt x="597258" y="683829"/>
                </a:lnTo>
                <a:lnTo>
                  <a:pt x="597193" y="700164"/>
                </a:lnTo>
                <a:lnTo>
                  <a:pt x="593944" y="718575"/>
                </a:lnTo>
                <a:close/>
              </a:path>
              <a:path w="597534" h="1449704">
                <a:moveTo>
                  <a:pt x="394687" y="1073231"/>
                </a:moveTo>
                <a:lnTo>
                  <a:pt x="344040" y="1066682"/>
                </a:lnTo>
                <a:lnTo>
                  <a:pt x="304128" y="1047865"/>
                </a:lnTo>
                <a:lnTo>
                  <a:pt x="276327" y="1018029"/>
                </a:lnTo>
                <a:lnTo>
                  <a:pt x="262016" y="978420"/>
                </a:lnTo>
                <a:lnTo>
                  <a:pt x="262552" y="931911"/>
                </a:lnTo>
                <a:lnTo>
                  <a:pt x="262570" y="930285"/>
                </a:lnTo>
                <a:lnTo>
                  <a:pt x="265198" y="912416"/>
                </a:lnTo>
                <a:lnTo>
                  <a:pt x="265277" y="911877"/>
                </a:lnTo>
                <a:lnTo>
                  <a:pt x="364907" y="911877"/>
                </a:lnTo>
                <a:lnTo>
                  <a:pt x="362201" y="931911"/>
                </a:lnTo>
                <a:lnTo>
                  <a:pt x="362758" y="952258"/>
                </a:lnTo>
                <a:lnTo>
                  <a:pt x="371134" y="967985"/>
                </a:lnTo>
                <a:lnTo>
                  <a:pt x="386413" y="978129"/>
                </a:lnTo>
                <a:lnTo>
                  <a:pt x="407681" y="981724"/>
                </a:lnTo>
                <a:lnTo>
                  <a:pt x="549726" y="981724"/>
                </a:lnTo>
                <a:lnTo>
                  <a:pt x="526847" y="1017795"/>
                </a:lnTo>
                <a:lnTo>
                  <a:pt x="490763" y="1048142"/>
                </a:lnTo>
                <a:lnTo>
                  <a:pt x="446234" y="1066847"/>
                </a:lnTo>
                <a:lnTo>
                  <a:pt x="394687" y="1073231"/>
                </a:lnTo>
                <a:close/>
              </a:path>
            </a:pathLst>
          </a:custGeom>
          <a:solidFill>
            <a:srgbClr val="1F202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166745" y="1021041"/>
            <a:ext cx="2028825" cy="456565"/>
          </a:xfrm>
          <a:custGeom>
            <a:avLst/>
            <a:gdLst/>
            <a:ahLst/>
            <a:cxnLst/>
            <a:rect l="l" t="t" r="r" b="b"/>
            <a:pathLst>
              <a:path w="2028825" h="456565">
                <a:moveTo>
                  <a:pt x="758840" y="17445"/>
                </a:moveTo>
                <a:lnTo>
                  <a:pt x="693816" y="28943"/>
                </a:lnTo>
                <a:lnTo>
                  <a:pt x="631174" y="42845"/>
                </a:lnTo>
                <a:lnTo>
                  <a:pt x="570966" y="58875"/>
                </a:lnTo>
                <a:lnTo>
                  <a:pt x="513244" y="76756"/>
                </a:lnTo>
                <a:lnTo>
                  <a:pt x="458059" y="96211"/>
                </a:lnTo>
                <a:lnTo>
                  <a:pt x="405462" y="116966"/>
                </a:lnTo>
                <a:lnTo>
                  <a:pt x="355505" y="138744"/>
                </a:lnTo>
                <a:lnTo>
                  <a:pt x="308241" y="161269"/>
                </a:lnTo>
                <a:lnTo>
                  <a:pt x="263720" y="184265"/>
                </a:lnTo>
                <a:lnTo>
                  <a:pt x="221994" y="207455"/>
                </a:lnTo>
                <a:lnTo>
                  <a:pt x="183114" y="230564"/>
                </a:lnTo>
                <a:lnTo>
                  <a:pt x="147133" y="253316"/>
                </a:lnTo>
                <a:lnTo>
                  <a:pt x="114102" y="275434"/>
                </a:lnTo>
                <a:lnTo>
                  <a:pt x="57094" y="316665"/>
                </a:lnTo>
                <a:lnTo>
                  <a:pt x="12505" y="352050"/>
                </a:lnTo>
                <a:lnTo>
                  <a:pt x="0" y="375782"/>
                </a:lnTo>
                <a:lnTo>
                  <a:pt x="1345" y="389191"/>
                </a:lnTo>
                <a:lnTo>
                  <a:pt x="8036" y="401410"/>
                </a:lnTo>
                <a:lnTo>
                  <a:pt x="18833" y="410126"/>
                </a:lnTo>
                <a:lnTo>
                  <a:pt x="31768" y="413916"/>
                </a:lnTo>
                <a:lnTo>
                  <a:pt x="45177" y="412570"/>
                </a:lnTo>
                <a:lnTo>
                  <a:pt x="57396" y="405880"/>
                </a:lnTo>
                <a:lnTo>
                  <a:pt x="76828" y="390041"/>
                </a:lnTo>
                <a:lnTo>
                  <a:pt x="99201" y="372588"/>
                </a:lnTo>
                <a:lnTo>
                  <a:pt x="152575" y="333850"/>
                </a:lnTo>
                <a:lnTo>
                  <a:pt x="217131" y="291688"/>
                </a:lnTo>
                <a:lnTo>
                  <a:pt x="253480" y="269955"/>
                </a:lnTo>
                <a:lnTo>
                  <a:pt x="292479" y="248124"/>
                </a:lnTo>
                <a:lnTo>
                  <a:pt x="334080" y="226449"/>
                </a:lnTo>
                <a:lnTo>
                  <a:pt x="378233" y="205181"/>
                </a:lnTo>
                <a:lnTo>
                  <a:pt x="424891" y="184575"/>
                </a:lnTo>
                <a:lnTo>
                  <a:pt x="474005" y="164883"/>
                </a:lnTo>
                <a:lnTo>
                  <a:pt x="525526" y="146357"/>
                </a:lnTo>
                <a:lnTo>
                  <a:pt x="579406" y="129250"/>
                </a:lnTo>
                <a:lnTo>
                  <a:pt x="635597" y="113816"/>
                </a:lnTo>
                <a:lnTo>
                  <a:pt x="694049" y="100307"/>
                </a:lnTo>
                <a:lnTo>
                  <a:pt x="754715" y="88976"/>
                </a:lnTo>
                <a:lnTo>
                  <a:pt x="817545" y="80076"/>
                </a:lnTo>
                <a:lnTo>
                  <a:pt x="882493" y="73859"/>
                </a:lnTo>
                <a:lnTo>
                  <a:pt x="949508" y="70579"/>
                </a:lnTo>
                <a:lnTo>
                  <a:pt x="1018543" y="70488"/>
                </a:lnTo>
                <a:lnTo>
                  <a:pt x="1083772" y="73408"/>
                </a:lnTo>
                <a:lnTo>
                  <a:pt x="1147068" y="79102"/>
                </a:lnTo>
                <a:lnTo>
                  <a:pt x="1208398" y="87353"/>
                </a:lnTo>
                <a:lnTo>
                  <a:pt x="1267729" y="97943"/>
                </a:lnTo>
                <a:lnTo>
                  <a:pt x="1325029" y="110657"/>
                </a:lnTo>
                <a:lnTo>
                  <a:pt x="1380264" y="125277"/>
                </a:lnTo>
                <a:lnTo>
                  <a:pt x="1433402" y="141587"/>
                </a:lnTo>
                <a:lnTo>
                  <a:pt x="1484410" y="159369"/>
                </a:lnTo>
                <a:lnTo>
                  <a:pt x="1533256" y="178407"/>
                </a:lnTo>
                <a:lnTo>
                  <a:pt x="1579907" y="198485"/>
                </a:lnTo>
                <a:lnTo>
                  <a:pt x="1624330" y="219384"/>
                </a:lnTo>
                <a:lnTo>
                  <a:pt x="1666493" y="240889"/>
                </a:lnTo>
                <a:lnTo>
                  <a:pt x="1706362" y="262782"/>
                </a:lnTo>
                <a:lnTo>
                  <a:pt x="1743906" y="284847"/>
                </a:lnTo>
                <a:lnTo>
                  <a:pt x="1779091" y="306868"/>
                </a:lnTo>
                <a:lnTo>
                  <a:pt x="1811885" y="328626"/>
                </a:lnTo>
                <a:lnTo>
                  <a:pt x="1870168" y="370490"/>
                </a:lnTo>
                <a:lnTo>
                  <a:pt x="1609698" y="337815"/>
                </a:lnTo>
                <a:lnTo>
                  <a:pt x="1595836" y="338886"/>
                </a:lnTo>
                <a:lnTo>
                  <a:pt x="1583850" y="344997"/>
                </a:lnTo>
                <a:lnTo>
                  <a:pt x="1574953" y="355161"/>
                </a:lnTo>
                <a:lnTo>
                  <a:pt x="1570360" y="368392"/>
                </a:lnTo>
                <a:lnTo>
                  <a:pt x="1571431" y="382254"/>
                </a:lnTo>
                <a:lnTo>
                  <a:pt x="1577542" y="394240"/>
                </a:lnTo>
                <a:lnTo>
                  <a:pt x="1587706" y="403137"/>
                </a:lnTo>
                <a:lnTo>
                  <a:pt x="1600937" y="407731"/>
                </a:lnTo>
                <a:lnTo>
                  <a:pt x="1989600" y="456170"/>
                </a:lnTo>
                <a:lnTo>
                  <a:pt x="1998974" y="456085"/>
                </a:lnTo>
                <a:lnTo>
                  <a:pt x="2028722" y="425049"/>
                </a:lnTo>
                <a:lnTo>
                  <a:pt x="2028445" y="415871"/>
                </a:lnTo>
                <a:lnTo>
                  <a:pt x="1862247" y="44870"/>
                </a:lnTo>
                <a:lnTo>
                  <a:pt x="1825029" y="24674"/>
                </a:lnTo>
                <a:lnTo>
                  <a:pt x="1821906" y="25155"/>
                </a:lnTo>
                <a:lnTo>
                  <a:pt x="1795211" y="60367"/>
                </a:lnTo>
                <a:lnTo>
                  <a:pt x="1903891" y="308094"/>
                </a:lnTo>
                <a:lnTo>
                  <a:pt x="1861939" y="277747"/>
                </a:lnTo>
                <a:lnTo>
                  <a:pt x="1818647" y="248665"/>
                </a:lnTo>
                <a:lnTo>
                  <a:pt x="1774200" y="220937"/>
                </a:lnTo>
                <a:lnTo>
                  <a:pt x="1728781" y="194655"/>
                </a:lnTo>
                <a:lnTo>
                  <a:pt x="1682577" y="169910"/>
                </a:lnTo>
                <a:lnTo>
                  <a:pt x="1637632" y="147655"/>
                </a:lnTo>
                <a:lnTo>
                  <a:pt x="1592272" y="126940"/>
                </a:lnTo>
                <a:lnTo>
                  <a:pt x="1546510" y="107769"/>
                </a:lnTo>
                <a:lnTo>
                  <a:pt x="1500358" y="90148"/>
                </a:lnTo>
                <a:lnTo>
                  <a:pt x="1453830" y="74080"/>
                </a:lnTo>
                <a:lnTo>
                  <a:pt x="1406936" y="59572"/>
                </a:lnTo>
                <a:lnTo>
                  <a:pt x="1359690" y="46629"/>
                </a:lnTo>
                <a:lnTo>
                  <a:pt x="1312105" y="35254"/>
                </a:lnTo>
                <a:lnTo>
                  <a:pt x="1264192" y="25455"/>
                </a:lnTo>
                <a:lnTo>
                  <a:pt x="1215963" y="17235"/>
                </a:lnTo>
                <a:lnTo>
                  <a:pt x="1167433" y="10600"/>
                </a:lnTo>
                <a:lnTo>
                  <a:pt x="1118612" y="5554"/>
                </a:lnTo>
                <a:lnTo>
                  <a:pt x="1069513" y="2104"/>
                </a:lnTo>
                <a:lnTo>
                  <a:pt x="1020150" y="253"/>
                </a:lnTo>
                <a:lnTo>
                  <a:pt x="965511" y="0"/>
                </a:lnTo>
                <a:lnTo>
                  <a:pt x="912015" y="1735"/>
                </a:lnTo>
                <a:lnTo>
                  <a:pt x="859707" y="5317"/>
                </a:lnTo>
                <a:lnTo>
                  <a:pt x="808633" y="10601"/>
                </a:lnTo>
                <a:lnTo>
                  <a:pt x="758840" y="17445"/>
                </a:lnTo>
                <a:close/>
              </a:path>
            </a:pathLst>
          </a:custGeom>
          <a:solidFill>
            <a:srgbClr val="1F202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868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Proposta</a:t>
            </a:r>
            <a:endParaRPr spc="-80" dirty="0"/>
          </a:p>
        </p:txBody>
      </p:sp>
      <p:sp>
        <p:nvSpPr>
          <p:cNvPr id="5" name="object 5"/>
          <p:cNvSpPr txBox="1"/>
          <p:nvPr/>
        </p:nvSpPr>
        <p:spPr>
          <a:xfrm>
            <a:off x="10169627" y="7651687"/>
            <a:ext cx="564261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i="1" spc="-75" dirty="0">
                <a:latin typeface="Cambria" panose="02040503050406030204"/>
                <a:cs typeface="Cambria" panose="02040503050406030204"/>
              </a:rPr>
              <a:t>*Comprar</a:t>
            </a:r>
            <a:r>
              <a:rPr sz="2500" i="1" spc="-95" dirty="0">
                <a:latin typeface="Cambria" panose="02040503050406030204"/>
                <a:cs typeface="Cambria" panose="02040503050406030204"/>
              </a:rPr>
              <a:t> </a:t>
            </a:r>
            <a:r>
              <a:rPr sz="2500" i="1" spc="-100" dirty="0">
                <a:latin typeface="Cambria" panose="02040503050406030204"/>
                <a:cs typeface="Cambria" panose="02040503050406030204"/>
              </a:rPr>
              <a:t>a</a:t>
            </a:r>
            <a:r>
              <a:rPr sz="2500" i="1" spc="-90" dirty="0">
                <a:latin typeface="Cambria" panose="02040503050406030204"/>
                <a:cs typeface="Cambria" panose="02040503050406030204"/>
              </a:rPr>
              <a:t> </a:t>
            </a:r>
            <a:r>
              <a:rPr sz="2500" i="1" spc="-70" dirty="0">
                <a:latin typeface="Cambria" panose="02040503050406030204"/>
                <a:cs typeface="Cambria" panose="02040503050406030204"/>
              </a:rPr>
              <a:t>Licença</a:t>
            </a:r>
            <a:r>
              <a:rPr sz="2500" i="1" spc="-90" dirty="0">
                <a:latin typeface="Cambria" panose="02040503050406030204"/>
                <a:cs typeface="Cambria" panose="02040503050406030204"/>
              </a:rPr>
              <a:t> do</a:t>
            </a:r>
            <a:r>
              <a:rPr sz="2500" i="1" spc="-95" dirty="0">
                <a:latin typeface="Cambria" panose="02040503050406030204"/>
                <a:cs typeface="Cambria" panose="02040503050406030204"/>
              </a:rPr>
              <a:t> </a:t>
            </a:r>
            <a:r>
              <a:rPr sz="2500" i="1" spc="-40" dirty="0">
                <a:latin typeface="Cambria" panose="02040503050406030204"/>
                <a:cs typeface="Cambria" panose="02040503050406030204"/>
              </a:rPr>
              <a:t>Windows</a:t>
            </a:r>
            <a:r>
              <a:rPr sz="2500" i="1" spc="-90" dirty="0">
                <a:latin typeface="Cambria" panose="02040503050406030204"/>
                <a:cs typeface="Cambria" panose="02040503050406030204"/>
              </a:rPr>
              <a:t> </a:t>
            </a:r>
            <a:r>
              <a:rPr sz="2500" i="1" spc="-35" dirty="0">
                <a:latin typeface="Cambria" panose="02040503050406030204"/>
                <a:cs typeface="Cambria" panose="02040503050406030204"/>
              </a:rPr>
              <a:t>Server</a:t>
            </a:r>
            <a:r>
              <a:rPr sz="2500" i="1" spc="-90" dirty="0">
                <a:latin typeface="Cambria" panose="02040503050406030204"/>
                <a:cs typeface="Cambria" panose="02040503050406030204"/>
              </a:rPr>
              <a:t> </a:t>
            </a:r>
            <a:r>
              <a:rPr sz="2500" i="1" spc="-80" dirty="0">
                <a:latin typeface="Cambria" panose="02040503050406030204"/>
                <a:cs typeface="Cambria" panose="02040503050406030204"/>
              </a:rPr>
              <a:t>2019</a:t>
            </a:r>
            <a:endParaRPr sz="25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69627" y="3248847"/>
            <a:ext cx="7629525" cy="3882390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29845" algn="ctr">
              <a:lnSpc>
                <a:spcPct val="100000"/>
              </a:lnSpc>
              <a:spcBef>
                <a:spcPts val="1015"/>
              </a:spcBef>
            </a:pPr>
            <a:r>
              <a:rPr sz="2500" b="1" spc="120" dirty="0">
                <a:latin typeface="Trebuchet MS" panose="020B0603020202020204"/>
                <a:cs typeface="Trebuchet MS" panose="020B0603020202020204"/>
              </a:rPr>
              <a:t>Dgll</a:t>
            </a:r>
            <a:r>
              <a:rPr sz="2500" b="1" spc="-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500" b="1" spc="70" dirty="0">
                <a:latin typeface="Trebuchet MS" panose="020B0603020202020204"/>
                <a:cs typeface="Trebuchet MS" panose="020B0603020202020204"/>
              </a:rPr>
              <a:t>PowgrEdgg</a:t>
            </a:r>
            <a:r>
              <a:rPr sz="2500" b="1" spc="-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500" b="1" spc="-20" dirty="0">
                <a:latin typeface="Trebuchet MS" panose="020B0603020202020204"/>
                <a:cs typeface="Trebuchet MS" panose="020B0603020202020204"/>
              </a:rPr>
              <a:t>Tfi4O</a:t>
            </a:r>
            <a:endParaRPr sz="2500">
              <a:latin typeface="Trebuchet MS" panose="020B0603020202020204"/>
              <a:cs typeface="Trebuchet MS" panose="020B0603020202020204"/>
            </a:endParaRPr>
          </a:p>
          <a:p>
            <a:pPr marL="1344295">
              <a:lnSpc>
                <a:spcPct val="100000"/>
              </a:lnSpc>
              <a:spcBef>
                <a:spcPts val="1015"/>
              </a:spcBef>
            </a:pP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mbria" panose="02040503050406030204"/>
                <a:cs typeface="Cambria" panose="02040503050406030204"/>
              </a:rPr>
              <a:t>Aquisi</a:t>
            </a:r>
            <a:r>
              <a:rPr sz="2800" b="1" spc="-10" dirty="0">
                <a:latin typeface="Cambria" panose="02040503050406030204"/>
                <a:cs typeface="Cambria" panose="02040503050406030204"/>
              </a:rPr>
              <a:t>ç</a:t>
            </a: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mbria" panose="02040503050406030204"/>
                <a:cs typeface="Cambria" panose="02040503050406030204"/>
              </a:rPr>
              <a:t>ão</a:t>
            </a:r>
            <a:r>
              <a:rPr sz="2800" b="1" u="heavy" spc="-110" dirty="0">
                <a:uFill>
                  <a:solidFill>
                    <a:srgbClr val="000000"/>
                  </a:solidFill>
                </a:uFill>
                <a:latin typeface="Cambria" panose="02040503050406030204"/>
                <a:cs typeface="Cambria" panose="02040503050406030204"/>
              </a:rPr>
              <a:t> </a:t>
            </a:r>
            <a:r>
              <a:rPr sz="2800" b="1" u="heavy" spc="-75" dirty="0">
                <a:uFill>
                  <a:solidFill>
                    <a:srgbClr val="000000"/>
                  </a:solidFill>
                </a:uFill>
                <a:latin typeface="Cambria" panose="02040503050406030204"/>
                <a:cs typeface="Cambria" panose="02040503050406030204"/>
              </a:rPr>
              <a:t>de</a:t>
            </a:r>
            <a:r>
              <a:rPr sz="2800" b="1" u="heavy" spc="-105" dirty="0">
                <a:uFill>
                  <a:solidFill>
                    <a:srgbClr val="000000"/>
                  </a:solidFill>
                </a:uFill>
                <a:latin typeface="Cambria" panose="02040503050406030204"/>
                <a:cs typeface="Cambria" panose="02040503050406030204"/>
              </a:rPr>
              <a:t>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mbria" panose="02040503050406030204"/>
                <a:cs typeface="Cambria" panose="02040503050406030204"/>
              </a:rPr>
              <a:t>Um</a:t>
            </a:r>
            <a:r>
              <a:rPr sz="2800" b="1" u="heavy" spc="-110" dirty="0">
                <a:uFill>
                  <a:solidFill>
                    <a:srgbClr val="000000"/>
                  </a:solidFill>
                </a:uFill>
                <a:latin typeface="Cambria" panose="02040503050406030204"/>
                <a:cs typeface="Cambria" panose="02040503050406030204"/>
              </a:rPr>
              <a:t> </a:t>
            </a:r>
            <a:r>
              <a:rPr sz="2800" b="1" u="heavy" spc="-20" dirty="0">
                <a:uFill>
                  <a:solidFill>
                    <a:srgbClr val="000000"/>
                  </a:solidFill>
                </a:uFill>
                <a:latin typeface="Cambria" panose="02040503050406030204"/>
                <a:cs typeface="Cambria" panose="02040503050406030204"/>
              </a:rPr>
              <a:t>Novo</a:t>
            </a:r>
            <a:r>
              <a:rPr sz="2800" b="1" u="heavy" spc="-105" dirty="0">
                <a:uFill>
                  <a:solidFill>
                    <a:srgbClr val="000000"/>
                  </a:solidFill>
                </a:uFill>
                <a:latin typeface="Cambria" panose="02040503050406030204"/>
                <a:cs typeface="Cambria" panose="02040503050406030204"/>
              </a:rPr>
              <a:t> </a:t>
            </a: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Cambria" panose="02040503050406030204"/>
                <a:cs typeface="Cambria" panose="02040503050406030204"/>
              </a:rPr>
              <a:t>Servidor</a:t>
            </a:r>
            <a:endParaRPr sz="2800">
              <a:latin typeface="Cambria" panose="02040503050406030204"/>
              <a:cs typeface="Cambria" panose="02040503050406030204"/>
            </a:endParaRPr>
          </a:p>
          <a:p>
            <a:pPr marL="12700" marR="5080">
              <a:lnSpc>
                <a:spcPct val="117000"/>
              </a:lnSpc>
              <a:spcBef>
                <a:spcPts val="1075"/>
              </a:spcBef>
            </a:pPr>
            <a:r>
              <a:rPr sz="3000" b="1" spc="-40" dirty="0">
                <a:latin typeface="Cambria" panose="02040503050406030204"/>
                <a:cs typeface="Cambria" panose="02040503050406030204"/>
              </a:rPr>
              <a:t>Processador:</a:t>
            </a:r>
            <a:r>
              <a:rPr sz="3000" b="1" spc="-95" dirty="0">
                <a:latin typeface="Cambria" panose="02040503050406030204"/>
                <a:cs typeface="Cambria" panose="02040503050406030204"/>
              </a:rPr>
              <a:t> </a:t>
            </a:r>
            <a:r>
              <a:rPr sz="3000" spc="55" dirty="0">
                <a:latin typeface="Cambria" panose="02040503050406030204"/>
                <a:cs typeface="Cambria" panose="02040503050406030204"/>
              </a:rPr>
              <a:t>Xeon</a:t>
            </a:r>
            <a:r>
              <a:rPr sz="3000" spc="-95" dirty="0">
                <a:latin typeface="Cambria" panose="02040503050406030204"/>
                <a:cs typeface="Cambria" panose="02040503050406030204"/>
              </a:rPr>
              <a:t> </a:t>
            </a:r>
            <a:r>
              <a:rPr sz="3000" dirty="0">
                <a:latin typeface="Cambria" panose="02040503050406030204"/>
                <a:cs typeface="Cambria" panose="02040503050406030204"/>
              </a:rPr>
              <a:t>E-</a:t>
            </a:r>
            <a:r>
              <a:rPr sz="3000" spc="-60" dirty="0">
                <a:latin typeface="Cambria" panose="02040503050406030204"/>
                <a:cs typeface="Cambria" panose="02040503050406030204"/>
              </a:rPr>
              <a:t>2224</a:t>
            </a:r>
            <a:r>
              <a:rPr sz="3000" spc="-95" dirty="0">
                <a:latin typeface="Cambria" panose="02040503050406030204"/>
                <a:cs typeface="Cambria" panose="02040503050406030204"/>
              </a:rPr>
              <a:t> </a:t>
            </a:r>
            <a:r>
              <a:rPr sz="3000" spc="-90" dirty="0">
                <a:latin typeface="Cambria" panose="02040503050406030204"/>
                <a:cs typeface="Cambria" panose="02040503050406030204"/>
              </a:rPr>
              <a:t>(3.4</a:t>
            </a:r>
            <a:r>
              <a:rPr sz="3000" spc="-95" dirty="0">
                <a:latin typeface="Cambria" panose="02040503050406030204"/>
                <a:cs typeface="Cambria" panose="02040503050406030204"/>
              </a:rPr>
              <a:t> </a:t>
            </a:r>
            <a:r>
              <a:rPr sz="3000" dirty="0">
                <a:latin typeface="Cambria" panose="02040503050406030204"/>
                <a:cs typeface="Cambria" panose="02040503050406030204"/>
              </a:rPr>
              <a:t>GHz,</a:t>
            </a:r>
            <a:r>
              <a:rPr sz="3000" spc="-95" dirty="0">
                <a:latin typeface="Cambria" panose="02040503050406030204"/>
                <a:cs typeface="Cambria" panose="02040503050406030204"/>
              </a:rPr>
              <a:t> </a:t>
            </a:r>
            <a:r>
              <a:rPr sz="3000" dirty="0">
                <a:latin typeface="Cambria" panose="02040503050406030204"/>
                <a:cs typeface="Cambria" panose="02040503050406030204"/>
              </a:rPr>
              <a:t>4</a:t>
            </a:r>
            <a:r>
              <a:rPr sz="3000" spc="-95" dirty="0">
                <a:latin typeface="Cambria" panose="02040503050406030204"/>
                <a:cs typeface="Cambria" panose="02040503050406030204"/>
              </a:rPr>
              <a:t> </a:t>
            </a:r>
            <a:r>
              <a:rPr sz="3000" spc="-25" dirty="0">
                <a:latin typeface="Cambria" panose="02040503050406030204"/>
                <a:cs typeface="Cambria" panose="02040503050406030204"/>
              </a:rPr>
              <a:t>núcleos) </a:t>
            </a:r>
            <a:r>
              <a:rPr sz="3000" b="1" spc="-60" dirty="0">
                <a:latin typeface="Cambria" panose="02040503050406030204"/>
                <a:cs typeface="Cambria" panose="02040503050406030204"/>
              </a:rPr>
              <a:t>Memória</a:t>
            </a:r>
            <a:r>
              <a:rPr sz="3000" spc="-60" dirty="0">
                <a:latin typeface="Cambria" panose="02040503050406030204"/>
                <a:cs typeface="Cambria" panose="02040503050406030204"/>
              </a:rPr>
              <a:t>:</a:t>
            </a:r>
            <a:r>
              <a:rPr sz="3000" spc="-110" dirty="0">
                <a:latin typeface="Cambria" panose="02040503050406030204"/>
                <a:cs typeface="Cambria" panose="02040503050406030204"/>
              </a:rPr>
              <a:t> </a:t>
            </a:r>
            <a:r>
              <a:rPr sz="3000" dirty="0">
                <a:latin typeface="Cambria" panose="02040503050406030204"/>
                <a:cs typeface="Cambria" panose="02040503050406030204"/>
              </a:rPr>
              <a:t>8GB</a:t>
            </a:r>
            <a:r>
              <a:rPr sz="3000" spc="-105" dirty="0">
                <a:latin typeface="Cambria" panose="02040503050406030204"/>
                <a:cs typeface="Cambria" panose="02040503050406030204"/>
              </a:rPr>
              <a:t> </a:t>
            </a:r>
            <a:r>
              <a:rPr sz="3000" spc="-55" dirty="0">
                <a:latin typeface="Cambria" panose="02040503050406030204"/>
                <a:cs typeface="Cambria" panose="02040503050406030204"/>
              </a:rPr>
              <a:t>DDR4</a:t>
            </a:r>
            <a:r>
              <a:rPr sz="3000" spc="-105" dirty="0">
                <a:latin typeface="Cambria" panose="02040503050406030204"/>
                <a:cs typeface="Cambria" panose="02040503050406030204"/>
              </a:rPr>
              <a:t> </a:t>
            </a:r>
            <a:r>
              <a:rPr sz="3000" spc="-10" dirty="0">
                <a:latin typeface="Cambria" panose="02040503050406030204"/>
                <a:cs typeface="Cambria" panose="02040503050406030204"/>
              </a:rPr>
              <a:t>3200</a:t>
            </a:r>
            <a:r>
              <a:rPr sz="3000" spc="-105" dirty="0">
                <a:latin typeface="Cambria" panose="02040503050406030204"/>
                <a:cs typeface="Cambria" panose="02040503050406030204"/>
              </a:rPr>
              <a:t> </a:t>
            </a:r>
            <a:r>
              <a:rPr sz="3000" spc="-10" dirty="0">
                <a:latin typeface="Cambria" panose="02040503050406030204"/>
                <a:cs typeface="Cambria" panose="02040503050406030204"/>
              </a:rPr>
              <a:t>MHz</a:t>
            </a:r>
            <a:r>
              <a:rPr sz="3000" spc="-110" dirty="0">
                <a:latin typeface="Cambria" panose="02040503050406030204"/>
                <a:cs typeface="Cambria" panose="02040503050406030204"/>
              </a:rPr>
              <a:t> </a:t>
            </a:r>
            <a:r>
              <a:rPr sz="3000" spc="-20" dirty="0">
                <a:latin typeface="Cambria" panose="02040503050406030204"/>
                <a:cs typeface="Cambria" panose="02040503050406030204"/>
              </a:rPr>
              <a:t>(2x) </a:t>
            </a:r>
            <a:r>
              <a:rPr sz="3000" b="1" spc="-55" dirty="0">
                <a:latin typeface="Cambria" panose="02040503050406030204"/>
                <a:cs typeface="Cambria" panose="02040503050406030204"/>
              </a:rPr>
              <a:t>Armazenamento</a:t>
            </a:r>
            <a:r>
              <a:rPr sz="3000" spc="-55" dirty="0">
                <a:latin typeface="Cambria" panose="02040503050406030204"/>
                <a:cs typeface="Cambria" panose="02040503050406030204"/>
              </a:rPr>
              <a:t>:</a:t>
            </a:r>
            <a:r>
              <a:rPr sz="3000" spc="-85" dirty="0">
                <a:latin typeface="Cambria" panose="02040503050406030204"/>
                <a:cs typeface="Cambria" panose="02040503050406030204"/>
              </a:rPr>
              <a:t> </a:t>
            </a:r>
            <a:r>
              <a:rPr sz="3000" spc="-250" dirty="0">
                <a:latin typeface="Cambria" panose="02040503050406030204"/>
                <a:cs typeface="Cambria" panose="02040503050406030204"/>
              </a:rPr>
              <a:t>1TB</a:t>
            </a:r>
            <a:r>
              <a:rPr sz="3000" spc="-80" dirty="0">
                <a:latin typeface="Cambria" panose="02040503050406030204"/>
                <a:cs typeface="Cambria" panose="02040503050406030204"/>
              </a:rPr>
              <a:t> </a:t>
            </a:r>
            <a:r>
              <a:rPr sz="3000" spc="-95" dirty="0">
                <a:latin typeface="Cambria" panose="02040503050406030204"/>
                <a:cs typeface="Cambria" panose="02040503050406030204"/>
              </a:rPr>
              <a:t>(2x</a:t>
            </a:r>
            <a:r>
              <a:rPr sz="3000" spc="-80" dirty="0">
                <a:latin typeface="Cambria" panose="02040503050406030204"/>
                <a:cs typeface="Cambria" panose="02040503050406030204"/>
              </a:rPr>
              <a:t> </a:t>
            </a:r>
            <a:r>
              <a:rPr sz="3000" spc="-10" dirty="0">
                <a:latin typeface="Cambria" panose="02040503050406030204"/>
                <a:cs typeface="Cambria" panose="02040503050406030204"/>
              </a:rPr>
              <a:t>RAID1)</a:t>
            </a:r>
            <a:endParaRPr sz="3000">
              <a:latin typeface="Cambria" panose="02040503050406030204"/>
              <a:cs typeface="Cambria" panose="020405030504060302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3000" b="1" spc="-35" dirty="0">
                <a:latin typeface="Cambria" panose="02040503050406030204"/>
                <a:cs typeface="Cambria" panose="02040503050406030204"/>
              </a:rPr>
              <a:t>Sistema</a:t>
            </a:r>
            <a:r>
              <a:rPr sz="3000" b="1" spc="-75" dirty="0">
                <a:latin typeface="Cambria" panose="02040503050406030204"/>
                <a:cs typeface="Cambria" panose="02040503050406030204"/>
              </a:rPr>
              <a:t> </a:t>
            </a:r>
            <a:r>
              <a:rPr sz="3000" b="1" spc="-45" dirty="0">
                <a:latin typeface="Cambria" panose="02040503050406030204"/>
                <a:cs typeface="Cambria" panose="02040503050406030204"/>
              </a:rPr>
              <a:t>Operacional:</a:t>
            </a:r>
            <a:r>
              <a:rPr sz="3000" b="1" spc="-65" dirty="0">
                <a:latin typeface="Cambria" panose="02040503050406030204"/>
                <a:cs typeface="Cambria" panose="02040503050406030204"/>
              </a:rPr>
              <a:t> </a:t>
            </a:r>
            <a:r>
              <a:rPr sz="3000" dirty="0">
                <a:latin typeface="Cambria" panose="02040503050406030204"/>
                <a:cs typeface="Cambria" panose="02040503050406030204"/>
              </a:rPr>
              <a:t>Windows</a:t>
            </a:r>
            <a:r>
              <a:rPr sz="3000" spc="-70" dirty="0">
                <a:latin typeface="Cambria" panose="02040503050406030204"/>
                <a:cs typeface="Cambria" panose="02040503050406030204"/>
              </a:rPr>
              <a:t> </a:t>
            </a:r>
            <a:r>
              <a:rPr sz="3000" dirty="0">
                <a:latin typeface="Cambria" panose="02040503050406030204"/>
                <a:cs typeface="Cambria" panose="02040503050406030204"/>
              </a:rPr>
              <a:t>Server</a:t>
            </a:r>
            <a:r>
              <a:rPr sz="3000" spc="-70" dirty="0">
                <a:latin typeface="Cambria" panose="02040503050406030204"/>
                <a:cs typeface="Cambria" panose="02040503050406030204"/>
              </a:rPr>
              <a:t> </a:t>
            </a:r>
            <a:r>
              <a:rPr sz="3000" spc="-20" dirty="0">
                <a:latin typeface="Cambria" panose="02040503050406030204"/>
                <a:cs typeface="Cambria" panose="02040503050406030204"/>
              </a:rPr>
              <a:t>2019</a:t>
            </a:r>
            <a:endParaRPr sz="3000">
              <a:latin typeface="Cambria" panose="02040503050406030204"/>
              <a:cs typeface="Cambria" panose="020405030504060302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3000" b="1" spc="-30" dirty="0">
                <a:latin typeface="Cambria" panose="02040503050406030204"/>
                <a:cs typeface="Cambria" panose="02040503050406030204"/>
              </a:rPr>
              <a:t>Controlador</a:t>
            </a:r>
            <a:r>
              <a:rPr sz="3000" b="1" spc="-120" dirty="0">
                <a:latin typeface="Cambria" panose="02040503050406030204"/>
                <a:cs typeface="Cambria" panose="02040503050406030204"/>
              </a:rPr>
              <a:t> </a:t>
            </a:r>
            <a:r>
              <a:rPr sz="3000" b="1" dirty="0">
                <a:latin typeface="Cambria" panose="02040503050406030204"/>
                <a:cs typeface="Cambria" panose="02040503050406030204"/>
              </a:rPr>
              <a:t>RAID:</a:t>
            </a:r>
            <a:r>
              <a:rPr sz="3000" b="1" spc="-120" dirty="0">
                <a:latin typeface="Cambria" panose="02040503050406030204"/>
                <a:cs typeface="Cambria" panose="02040503050406030204"/>
              </a:rPr>
              <a:t> </a:t>
            </a:r>
            <a:r>
              <a:rPr sz="3000" spc="-95" dirty="0">
                <a:latin typeface="Cambria" panose="02040503050406030204"/>
                <a:cs typeface="Cambria" panose="02040503050406030204"/>
              </a:rPr>
              <a:t>Dell</a:t>
            </a:r>
            <a:r>
              <a:rPr sz="3000" spc="-114" dirty="0">
                <a:latin typeface="Cambria" panose="02040503050406030204"/>
                <a:cs typeface="Cambria" panose="02040503050406030204"/>
              </a:rPr>
              <a:t> </a:t>
            </a:r>
            <a:r>
              <a:rPr sz="3000" spc="50" dirty="0">
                <a:latin typeface="Cambria" panose="02040503050406030204"/>
                <a:cs typeface="Cambria" panose="02040503050406030204"/>
              </a:rPr>
              <a:t>PERC</a:t>
            </a:r>
            <a:r>
              <a:rPr sz="3000" spc="-120" dirty="0">
                <a:latin typeface="Cambria" panose="02040503050406030204"/>
                <a:cs typeface="Cambria" panose="02040503050406030204"/>
              </a:rPr>
              <a:t> </a:t>
            </a:r>
            <a:r>
              <a:rPr sz="3000" spc="-10" dirty="0">
                <a:latin typeface="Cambria" panose="02040503050406030204"/>
                <a:cs typeface="Cambria" panose="02040503050406030204"/>
              </a:rPr>
              <a:t>H330</a:t>
            </a:r>
            <a:r>
              <a:rPr sz="3000" spc="-120" dirty="0">
                <a:latin typeface="Cambria" panose="02040503050406030204"/>
                <a:cs typeface="Cambria" panose="02040503050406030204"/>
              </a:rPr>
              <a:t> </a:t>
            </a:r>
            <a:r>
              <a:rPr sz="3000" spc="-10" dirty="0">
                <a:latin typeface="Cambria" panose="02040503050406030204"/>
                <a:cs typeface="Cambria" panose="02040503050406030204"/>
              </a:rPr>
              <a:t>(externo)</a:t>
            </a:r>
            <a:endParaRPr sz="30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R="60960" algn="ctr">
              <a:lnSpc>
                <a:spcPct val="100000"/>
              </a:lnSpc>
              <a:spcBef>
                <a:spcPts val="1015"/>
              </a:spcBef>
            </a:pPr>
            <a:r>
              <a:rPr spc="120" dirty="0"/>
              <a:t>Dgll</a:t>
            </a:r>
            <a:r>
              <a:rPr spc="-65" dirty="0"/>
              <a:t> </a:t>
            </a:r>
            <a:r>
              <a:rPr spc="70" dirty="0"/>
              <a:t>PowgrEdgg</a:t>
            </a:r>
            <a:r>
              <a:rPr spc="-65" dirty="0"/>
              <a:t> </a:t>
            </a:r>
            <a:r>
              <a:rPr spc="-20" dirty="0"/>
              <a:t>Tfi3O</a:t>
            </a:r>
            <a:endParaRPr spc="-20" dirty="0"/>
          </a:p>
          <a:p>
            <a:pPr marL="1863090">
              <a:lnSpc>
                <a:spcPct val="100000"/>
              </a:lnSpc>
              <a:spcBef>
                <a:spcPts val="1015"/>
              </a:spcBef>
            </a:pPr>
            <a:r>
              <a:rPr sz="2800" u="heavy" spc="40" dirty="0">
                <a:uFill>
                  <a:solidFill>
                    <a:srgbClr val="000000"/>
                  </a:solidFill>
                </a:uFill>
                <a:latin typeface="Cambria" panose="02040503050406030204"/>
                <a:cs typeface="Cambria" panose="02040503050406030204"/>
              </a:rPr>
              <a:t>U</a:t>
            </a:r>
            <a:r>
              <a:rPr sz="2800" spc="-730" dirty="0">
                <a:latin typeface="Cambria" panose="02040503050406030204"/>
                <a:cs typeface="Cambria" panose="02040503050406030204"/>
              </a:rPr>
              <a:t>p</a:t>
            </a:r>
            <a:r>
              <a:rPr sz="2800" b="0" u="heavy" spc="6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30" dirty="0">
                <a:latin typeface="Cambria" panose="02040503050406030204"/>
                <a:cs typeface="Cambria" panose="02040503050406030204"/>
              </a:rPr>
              <a:t>g</a:t>
            </a:r>
            <a:r>
              <a:rPr sz="2800" u="heavy" spc="-30" dirty="0">
                <a:uFill>
                  <a:solidFill>
                    <a:srgbClr val="000000"/>
                  </a:solidFill>
                </a:uFill>
                <a:latin typeface="Cambria" panose="02040503050406030204"/>
                <a:cs typeface="Cambria" panose="02040503050406030204"/>
              </a:rPr>
              <a:t>rades</a:t>
            </a:r>
            <a:r>
              <a:rPr sz="2800" u="heavy" spc="-100" dirty="0">
                <a:uFill>
                  <a:solidFill>
                    <a:srgbClr val="000000"/>
                  </a:solidFill>
                </a:uFill>
                <a:latin typeface="Cambria" panose="02040503050406030204"/>
                <a:cs typeface="Cambria" panose="02040503050406030204"/>
              </a:rPr>
              <a:t> </a:t>
            </a:r>
            <a:r>
              <a:rPr sz="2800" u="heavy" spc="-65" dirty="0">
                <a:uFill>
                  <a:solidFill>
                    <a:srgbClr val="000000"/>
                  </a:solidFill>
                </a:uFill>
                <a:latin typeface="Cambria" panose="02040503050406030204"/>
                <a:cs typeface="Cambria" panose="02040503050406030204"/>
              </a:rPr>
              <a:t>da</a:t>
            </a:r>
            <a:r>
              <a:rPr sz="2800" u="heavy" spc="-95" dirty="0">
                <a:uFill>
                  <a:solidFill>
                    <a:srgbClr val="000000"/>
                  </a:solidFill>
                </a:uFill>
                <a:latin typeface="Cambria" panose="02040503050406030204"/>
                <a:cs typeface="Cambria" panose="02040503050406030204"/>
              </a:rPr>
              <a:t> 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Cambria" panose="02040503050406030204"/>
                <a:cs typeface="Cambria" panose="02040503050406030204"/>
              </a:rPr>
              <a:t>Arquitetura</a:t>
            </a:r>
            <a:endParaRPr sz="2800">
              <a:latin typeface="Cambria" panose="02040503050406030204"/>
              <a:cs typeface="Cambria" panose="02040503050406030204"/>
            </a:endParaRPr>
          </a:p>
          <a:p>
            <a:pPr marL="12700" marR="63500">
              <a:lnSpc>
                <a:spcPct val="117000"/>
              </a:lnSpc>
              <a:spcBef>
                <a:spcPts val="1075"/>
              </a:spcBef>
            </a:pPr>
            <a:r>
              <a:rPr sz="3000" spc="-40" dirty="0">
                <a:latin typeface="Cambria" panose="02040503050406030204"/>
                <a:cs typeface="Cambria" panose="02040503050406030204"/>
              </a:rPr>
              <a:t>Processador:</a:t>
            </a:r>
            <a:r>
              <a:rPr sz="3000" spc="-105" dirty="0">
                <a:latin typeface="Cambria" panose="02040503050406030204"/>
                <a:cs typeface="Cambria" panose="02040503050406030204"/>
              </a:rPr>
              <a:t> </a:t>
            </a:r>
            <a:r>
              <a:rPr sz="3000" b="0" spc="55" dirty="0">
                <a:latin typeface="Cambria" panose="02040503050406030204"/>
                <a:cs typeface="Cambria" panose="02040503050406030204"/>
              </a:rPr>
              <a:t>Xeon</a:t>
            </a:r>
            <a:r>
              <a:rPr sz="3000" b="0" spc="-100" dirty="0">
                <a:latin typeface="Cambria" panose="02040503050406030204"/>
                <a:cs typeface="Cambria" panose="02040503050406030204"/>
              </a:rPr>
              <a:t> </a:t>
            </a:r>
            <a:r>
              <a:rPr sz="3000" b="0" dirty="0">
                <a:latin typeface="Cambria" panose="02040503050406030204"/>
                <a:cs typeface="Cambria" panose="02040503050406030204"/>
              </a:rPr>
              <a:t>E3-</a:t>
            </a:r>
            <a:r>
              <a:rPr sz="3000" b="0" spc="-220" dirty="0">
                <a:latin typeface="Cambria" panose="02040503050406030204"/>
                <a:cs typeface="Cambria" panose="02040503050406030204"/>
              </a:rPr>
              <a:t>1220</a:t>
            </a:r>
            <a:r>
              <a:rPr sz="3000" b="0" spc="-100" dirty="0">
                <a:latin typeface="Cambria" panose="02040503050406030204"/>
                <a:cs typeface="Cambria" panose="02040503050406030204"/>
              </a:rPr>
              <a:t> </a:t>
            </a:r>
            <a:r>
              <a:rPr sz="3000" b="0" spc="-265" dirty="0">
                <a:latin typeface="Cambria" panose="02040503050406030204"/>
                <a:cs typeface="Cambria" panose="02040503050406030204"/>
              </a:rPr>
              <a:t>(3.1</a:t>
            </a:r>
            <a:r>
              <a:rPr sz="3000" b="0" spc="-105" dirty="0">
                <a:latin typeface="Cambria" panose="02040503050406030204"/>
                <a:cs typeface="Cambria" panose="02040503050406030204"/>
              </a:rPr>
              <a:t> </a:t>
            </a:r>
            <a:r>
              <a:rPr sz="3000" b="0" dirty="0">
                <a:latin typeface="Cambria" panose="02040503050406030204"/>
                <a:cs typeface="Cambria" panose="02040503050406030204"/>
              </a:rPr>
              <a:t>GHz,</a:t>
            </a:r>
            <a:r>
              <a:rPr sz="3000" b="0" spc="-100" dirty="0">
                <a:latin typeface="Cambria" panose="02040503050406030204"/>
                <a:cs typeface="Cambria" panose="02040503050406030204"/>
              </a:rPr>
              <a:t> </a:t>
            </a:r>
            <a:r>
              <a:rPr sz="3000" b="0" dirty="0">
                <a:latin typeface="Cambria" panose="02040503050406030204"/>
                <a:cs typeface="Cambria" panose="02040503050406030204"/>
              </a:rPr>
              <a:t>4</a:t>
            </a:r>
            <a:r>
              <a:rPr sz="3000" b="0" spc="-100" dirty="0">
                <a:latin typeface="Cambria" panose="02040503050406030204"/>
                <a:cs typeface="Cambria" panose="02040503050406030204"/>
              </a:rPr>
              <a:t> </a:t>
            </a:r>
            <a:r>
              <a:rPr sz="3000" b="0" spc="-20" dirty="0">
                <a:latin typeface="Cambria" panose="02040503050406030204"/>
                <a:cs typeface="Cambria" panose="02040503050406030204"/>
              </a:rPr>
              <a:t>núcleos) </a:t>
            </a:r>
            <a:r>
              <a:rPr sz="3000" spc="-60" dirty="0">
                <a:latin typeface="Cambria" panose="02040503050406030204"/>
                <a:cs typeface="Cambria" panose="02040503050406030204"/>
              </a:rPr>
              <a:t>Memória</a:t>
            </a:r>
            <a:r>
              <a:rPr sz="3000" b="0" spc="-60" dirty="0">
                <a:latin typeface="Cambria" panose="02040503050406030204"/>
                <a:cs typeface="Cambria" panose="02040503050406030204"/>
              </a:rPr>
              <a:t>:</a:t>
            </a:r>
            <a:r>
              <a:rPr sz="3000" b="0" spc="-95" dirty="0">
                <a:latin typeface="Cambria" panose="02040503050406030204"/>
                <a:cs typeface="Cambria" panose="02040503050406030204"/>
              </a:rPr>
              <a:t> </a:t>
            </a:r>
            <a:r>
              <a:rPr sz="3000" b="0" dirty="0">
                <a:latin typeface="Cambria" panose="02040503050406030204"/>
                <a:cs typeface="Cambria" panose="02040503050406030204"/>
              </a:rPr>
              <a:t>8GB</a:t>
            </a:r>
            <a:r>
              <a:rPr sz="3000" b="0" spc="-95" dirty="0">
                <a:latin typeface="Cambria" panose="02040503050406030204"/>
                <a:cs typeface="Cambria" panose="02040503050406030204"/>
              </a:rPr>
              <a:t> </a:t>
            </a:r>
            <a:r>
              <a:rPr sz="3000" b="0" spc="-55" dirty="0">
                <a:latin typeface="Cambria" panose="02040503050406030204"/>
                <a:cs typeface="Cambria" panose="02040503050406030204"/>
              </a:rPr>
              <a:t>DDR4</a:t>
            </a:r>
            <a:r>
              <a:rPr sz="3000" b="0" spc="-95" dirty="0">
                <a:latin typeface="Cambria" panose="02040503050406030204"/>
                <a:cs typeface="Cambria" panose="02040503050406030204"/>
              </a:rPr>
              <a:t> </a:t>
            </a:r>
            <a:r>
              <a:rPr sz="3000" b="0" spc="-225" dirty="0">
                <a:latin typeface="Cambria" panose="02040503050406030204"/>
                <a:cs typeface="Cambria" panose="02040503050406030204"/>
              </a:rPr>
              <a:t>2133</a:t>
            </a:r>
            <a:r>
              <a:rPr sz="3000" b="0" spc="-95" dirty="0">
                <a:latin typeface="Cambria" panose="02040503050406030204"/>
                <a:cs typeface="Cambria" panose="02040503050406030204"/>
              </a:rPr>
              <a:t> </a:t>
            </a:r>
            <a:r>
              <a:rPr sz="3000" b="0" spc="-10" dirty="0">
                <a:latin typeface="Cambria" panose="02040503050406030204"/>
                <a:cs typeface="Cambria" panose="02040503050406030204"/>
              </a:rPr>
              <a:t>MHz</a:t>
            </a:r>
            <a:r>
              <a:rPr sz="3000" b="0" spc="-90" dirty="0">
                <a:latin typeface="Cambria" panose="02040503050406030204"/>
                <a:cs typeface="Cambria" panose="02040503050406030204"/>
              </a:rPr>
              <a:t> </a:t>
            </a:r>
            <a:r>
              <a:rPr sz="3000" b="0" spc="-315" dirty="0">
                <a:latin typeface="Cambria" panose="02040503050406030204"/>
                <a:cs typeface="Cambria" panose="02040503050406030204"/>
              </a:rPr>
              <a:t>(1x) </a:t>
            </a:r>
            <a:r>
              <a:rPr sz="3000" spc="-55" dirty="0">
                <a:latin typeface="Cambria" panose="02040503050406030204"/>
                <a:cs typeface="Cambria" panose="02040503050406030204"/>
              </a:rPr>
              <a:t>Armazenamento</a:t>
            </a:r>
            <a:r>
              <a:rPr sz="3000" b="0" spc="-55" dirty="0">
                <a:latin typeface="Cambria" panose="02040503050406030204"/>
                <a:cs typeface="Cambria" panose="02040503050406030204"/>
              </a:rPr>
              <a:t>:</a:t>
            </a:r>
            <a:r>
              <a:rPr sz="3000" b="0" spc="-85" dirty="0">
                <a:latin typeface="Cambria" panose="02040503050406030204"/>
                <a:cs typeface="Cambria" panose="02040503050406030204"/>
              </a:rPr>
              <a:t> </a:t>
            </a:r>
            <a:r>
              <a:rPr sz="3000" b="0" spc="-250" dirty="0">
                <a:latin typeface="Cambria" panose="02040503050406030204"/>
                <a:cs typeface="Cambria" panose="02040503050406030204"/>
              </a:rPr>
              <a:t>1TB</a:t>
            </a:r>
            <a:r>
              <a:rPr sz="3000" b="0" spc="-80" dirty="0">
                <a:latin typeface="Cambria" panose="02040503050406030204"/>
                <a:cs typeface="Cambria" panose="02040503050406030204"/>
              </a:rPr>
              <a:t> </a:t>
            </a:r>
            <a:r>
              <a:rPr sz="3000" b="0" spc="-95" dirty="0">
                <a:latin typeface="Cambria" panose="02040503050406030204"/>
                <a:cs typeface="Cambria" panose="02040503050406030204"/>
              </a:rPr>
              <a:t>(2x</a:t>
            </a:r>
            <a:r>
              <a:rPr sz="3000" b="0" spc="-80" dirty="0">
                <a:latin typeface="Cambria" panose="02040503050406030204"/>
                <a:cs typeface="Cambria" panose="02040503050406030204"/>
              </a:rPr>
              <a:t> </a:t>
            </a:r>
            <a:r>
              <a:rPr sz="3000" b="0" spc="-10" dirty="0">
                <a:latin typeface="Cambria" panose="02040503050406030204"/>
                <a:cs typeface="Cambria" panose="02040503050406030204"/>
              </a:rPr>
              <a:t>RAID1)</a:t>
            </a:r>
            <a:endParaRPr sz="3000">
              <a:latin typeface="Cambria" panose="02040503050406030204"/>
              <a:cs typeface="Cambria" panose="02040503050406030204"/>
            </a:endParaRPr>
          </a:p>
          <a:p>
            <a:pPr marL="12700" marR="5080">
              <a:lnSpc>
                <a:spcPts val="4200"/>
              </a:lnSpc>
              <a:spcBef>
                <a:spcPts val="240"/>
              </a:spcBef>
            </a:pPr>
            <a:r>
              <a:rPr sz="3000" spc="-35" dirty="0">
                <a:latin typeface="Cambria" panose="02040503050406030204"/>
                <a:cs typeface="Cambria" panose="02040503050406030204"/>
              </a:rPr>
              <a:t>Sistema</a:t>
            </a:r>
            <a:r>
              <a:rPr sz="3000" spc="-80" dirty="0">
                <a:latin typeface="Cambria" panose="02040503050406030204"/>
                <a:cs typeface="Cambria" panose="02040503050406030204"/>
              </a:rPr>
              <a:t> </a:t>
            </a:r>
            <a:r>
              <a:rPr sz="3000" spc="-45" dirty="0">
                <a:latin typeface="Cambria" panose="02040503050406030204"/>
                <a:cs typeface="Cambria" panose="02040503050406030204"/>
              </a:rPr>
              <a:t>Operacional:</a:t>
            </a:r>
            <a:r>
              <a:rPr sz="3000" spc="-70" dirty="0">
                <a:latin typeface="Cambria" panose="02040503050406030204"/>
                <a:cs typeface="Cambria" panose="02040503050406030204"/>
              </a:rPr>
              <a:t> </a:t>
            </a:r>
            <a:r>
              <a:rPr sz="3000" b="0" dirty="0">
                <a:latin typeface="Cambria" panose="02040503050406030204"/>
                <a:cs typeface="Cambria" panose="02040503050406030204"/>
              </a:rPr>
              <a:t>Windows</a:t>
            </a:r>
            <a:r>
              <a:rPr sz="3000" b="0" spc="-75" dirty="0">
                <a:latin typeface="Cambria" panose="02040503050406030204"/>
                <a:cs typeface="Cambria" panose="02040503050406030204"/>
              </a:rPr>
              <a:t> </a:t>
            </a:r>
            <a:r>
              <a:rPr sz="3000" b="0" dirty="0">
                <a:latin typeface="Cambria" panose="02040503050406030204"/>
                <a:cs typeface="Cambria" panose="02040503050406030204"/>
              </a:rPr>
              <a:t>Server</a:t>
            </a:r>
            <a:r>
              <a:rPr sz="3000" b="0" spc="-75" dirty="0">
                <a:latin typeface="Cambria" panose="02040503050406030204"/>
                <a:cs typeface="Cambria" panose="02040503050406030204"/>
              </a:rPr>
              <a:t> </a:t>
            </a:r>
            <a:r>
              <a:rPr sz="3000" b="0" spc="-220" dirty="0">
                <a:latin typeface="Cambria" panose="02040503050406030204"/>
                <a:cs typeface="Cambria" panose="02040503050406030204"/>
              </a:rPr>
              <a:t>2012</a:t>
            </a:r>
            <a:r>
              <a:rPr sz="3000" b="0" spc="-75" dirty="0">
                <a:latin typeface="Cambria" panose="02040503050406030204"/>
                <a:cs typeface="Cambria" panose="02040503050406030204"/>
              </a:rPr>
              <a:t> </a:t>
            </a:r>
            <a:r>
              <a:rPr sz="3000" b="0" spc="-25" dirty="0">
                <a:latin typeface="Cambria" panose="02040503050406030204"/>
                <a:cs typeface="Cambria" panose="02040503050406030204"/>
              </a:rPr>
              <a:t>R2 </a:t>
            </a:r>
            <a:r>
              <a:rPr sz="3000" b="0" spc="-10" dirty="0">
                <a:latin typeface="Cambria" panose="02040503050406030204"/>
                <a:cs typeface="Cambria" panose="02040503050406030204"/>
              </a:rPr>
              <a:t>Foundation</a:t>
            </a:r>
            <a:endParaRPr sz="3000">
              <a:latin typeface="Cambria" panose="02040503050406030204"/>
              <a:cs typeface="Cambria" panose="02040503050406030204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3000" spc="-30" dirty="0">
                <a:latin typeface="Cambria" panose="02040503050406030204"/>
                <a:cs typeface="Cambria" panose="02040503050406030204"/>
              </a:rPr>
              <a:t>Controlador</a:t>
            </a:r>
            <a:r>
              <a:rPr sz="3000" spc="-114" dirty="0">
                <a:latin typeface="Cambria" panose="02040503050406030204"/>
                <a:cs typeface="Cambria" panose="02040503050406030204"/>
              </a:rPr>
              <a:t> </a:t>
            </a:r>
            <a:r>
              <a:rPr sz="3000" dirty="0">
                <a:latin typeface="Cambria" panose="02040503050406030204"/>
                <a:cs typeface="Cambria" panose="02040503050406030204"/>
              </a:rPr>
              <a:t>RAID:</a:t>
            </a:r>
            <a:r>
              <a:rPr sz="3000" spc="-110" dirty="0">
                <a:latin typeface="Cambria" panose="02040503050406030204"/>
                <a:cs typeface="Cambria" panose="02040503050406030204"/>
              </a:rPr>
              <a:t> </a:t>
            </a:r>
            <a:r>
              <a:rPr sz="3000" b="0" spc="-175" dirty="0">
                <a:latin typeface="Cambria" panose="02040503050406030204"/>
                <a:cs typeface="Cambria" panose="02040503050406030204"/>
              </a:rPr>
              <a:t>S130</a:t>
            </a:r>
            <a:r>
              <a:rPr sz="3000" b="0" spc="-110" dirty="0">
                <a:latin typeface="Cambria" panose="02040503050406030204"/>
                <a:cs typeface="Cambria" panose="02040503050406030204"/>
              </a:rPr>
              <a:t> </a:t>
            </a:r>
            <a:r>
              <a:rPr sz="3000" b="0" spc="-10" dirty="0">
                <a:latin typeface="Cambria" panose="02040503050406030204"/>
                <a:cs typeface="Cambria" panose="02040503050406030204"/>
              </a:rPr>
              <a:t>(integrado)</a:t>
            </a:r>
            <a:endParaRPr sz="300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61709" y="1495432"/>
            <a:ext cx="1576514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i="1" spc="-35" dirty="0">
                <a:latin typeface="Arial" panose="020B0604020202020204"/>
                <a:cs typeface="Arial" panose="020B0604020202020204"/>
              </a:rPr>
              <a:t>Servidor</a:t>
            </a:r>
            <a:r>
              <a:rPr sz="3000" b="1" i="1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3000" b="1" i="1" dirty="0">
                <a:latin typeface="Arial" panose="020B0604020202020204"/>
                <a:cs typeface="Arial" panose="020B0604020202020204"/>
              </a:rPr>
              <a:t>de</a:t>
            </a:r>
            <a:r>
              <a:rPr sz="3000" b="1" i="1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3000" b="1" i="1" spc="-75" dirty="0">
                <a:latin typeface="Arial" panose="020B0604020202020204"/>
                <a:cs typeface="Arial" panose="020B0604020202020204"/>
              </a:rPr>
              <a:t>dados </a:t>
            </a:r>
            <a:r>
              <a:rPr sz="3000" b="1" i="1" spc="-135" dirty="0">
                <a:latin typeface="Arial" panose="020B0604020202020204"/>
                <a:cs typeface="Arial" panose="020B0604020202020204"/>
              </a:rPr>
              <a:t>com</a:t>
            </a:r>
            <a:r>
              <a:rPr sz="3000" b="1" i="1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3000" b="1" i="1" spc="-65" dirty="0">
                <a:latin typeface="Arial" panose="020B0604020202020204"/>
                <a:cs typeface="Arial" panose="020B0604020202020204"/>
              </a:rPr>
              <a:t>migração</a:t>
            </a:r>
            <a:r>
              <a:rPr sz="3000" b="1" i="1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3000" b="1" i="1" dirty="0">
                <a:latin typeface="Arial" panose="020B0604020202020204"/>
                <a:cs typeface="Arial" panose="020B0604020202020204"/>
              </a:rPr>
              <a:t>do</a:t>
            </a:r>
            <a:r>
              <a:rPr sz="3000" b="1" i="1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3000" b="1" i="1" dirty="0">
                <a:latin typeface="Arial" panose="020B0604020202020204"/>
                <a:cs typeface="Arial" panose="020B0604020202020204"/>
              </a:rPr>
              <a:t>Windows</a:t>
            </a:r>
            <a:r>
              <a:rPr sz="3000" b="1" i="1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3000" b="1" i="1" spc="-20" dirty="0">
                <a:latin typeface="Arial" panose="020B0604020202020204"/>
                <a:cs typeface="Arial" panose="020B0604020202020204"/>
              </a:rPr>
              <a:t>Server</a:t>
            </a:r>
            <a:r>
              <a:rPr sz="3000" b="1" i="1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3000" b="1" i="1" spc="125" dirty="0">
                <a:latin typeface="Arial" panose="020B0604020202020204"/>
                <a:cs typeface="Arial" panose="020B0604020202020204"/>
              </a:rPr>
              <a:t>2012</a:t>
            </a:r>
            <a:r>
              <a:rPr sz="3000" b="1" i="1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3000" b="1" i="1" dirty="0">
                <a:latin typeface="Arial" panose="020B0604020202020204"/>
                <a:cs typeface="Arial" panose="020B0604020202020204"/>
              </a:rPr>
              <a:t>para</a:t>
            </a:r>
            <a:r>
              <a:rPr sz="3000" b="1" i="1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3000" b="1" i="1" dirty="0">
                <a:latin typeface="Arial" panose="020B0604020202020204"/>
                <a:cs typeface="Arial" panose="020B0604020202020204"/>
              </a:rPr>
              <a:t>o</a:t>
            </a:r>
            <a:r>
              <a:rPr sz="3000" b="1" i="1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3000" b="1" i="1" dirty="0">
                <a:latin typeface="Arial" panose="020B0604020202020204"/>
                <a:cs typeface="Arial" panose="020B0604020202020204"/>
              </a:rPr>
              <a:t>Windows</a:t>
            </a:r>
            <a:r>
              <a:rPr sz="3000" b="1" i="1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3000" b="1" i="1" spc="-20" dirty="0">
                <a:latin typeface="Arial" panose="020B0604020202020204"/>
                <a:cs typeface="Arial" panose="020B0604020202020204"/>
              </a:rPr>
              <a:t>Server</a:t>
            </a:r>
            <a:r>
              <a:rPr sz="3000" b="1" i="1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3000" b="1" i="1" spc="105" dirty="0">
                <a:latin typeface="Arial" panose="020B0604020202020204"/>
                <a:cs typeface="Arial" panose="020B0604020202020204"/>
              </a:rPr>
              <a:t>2019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7225" y="-461124"/>
            <a:ext cx="12253595" cy="2002789"/>
          </a:xfrm>
          <a:prstGeom prst="rect">
            <a:avLst/>
          </a:prstGeom>
        </p:spPr>
        <p:txBody>
          <a:bodyPr vert="horz" wrap="square" lIns="0" tIns="493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85"/>
              </a:spcBef>
            </a:pPr>
            <a:r>
              <a:rPr dirty="0"/>
              <a:t>Comparação</a:t>
            </a:r>
            <a:r>
              <a:rPr spc="-355" dirty="0"/>
              <a:t> </a:t>
            </a:r>
            <a:r>
              <a:rPr spc="-140" dirty="0"/>
              <a:t>entre</a:t>
            </a:r>
            <a:r>
              <a:rPr spc="-350" dirty="0"/>
              <a:t> </a:t>
            </a:r>
            <a:r>
              <a:rPr spc="-100" dirty="0"/>
              <a:t>os</a:t>
            </a:r>
            <a:r>
              <a:rPr spc="-350" dirty="0"/>
              <a:t> </a:t>
            </a:r>
            <a:r>
              <a:rPr spc="-50" dirty="0"/>
              <a:t>processadores</a:t>
            </a:r>
            <a:endParaRPr spc="-50" dirty="0"/>
          </a:p>
          <a:p>
            <a:pPr marL="4398010">
              <a:lnSpc>
                <a:spcPct val="100000"/>
              </a:lnSpc>
              <a:spcBef>
                <a:spcPts val="1345"/>
              </a:spcBef>
              <a:tabLst>
                <a:tab pos="9613900" algn="l"/>
              </a:tabLst>
            </a:pPr>
            <a:r>
              <a:rPr sz="2300" b="1" spc="55" dirty="0">
                <a:latin typeface="Trebuchet MS" panose="020B0603020202020204"/>
                <a:cs typeface="Trebuchet MS" panose="020B0603020202020204"/>
              </a:rPr>
              <a:t>PowgrEdgg</a:t>
            </a:r>
            <a:r>
              <a:rPr sz="2300" b="1" spc="-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300" b="1" spc="-20" dirty="0">
                <a:latin typeface="Trebuchet MS" panose="020B0603020202020204"/>
                <a:cs typeface="Trebuchet MS" panose="020B0603020202020204"/>
              </a:rPr>
              <a:t>Tfi4O</a:t>
            </a:r>
            <a:r>
              <a:rPr sz="2300" b="1" dirty="0">
                <a:latin typeface="Trebuchet MS" panose="020B0603020202020204"/>
                <a:cs typeface="Trebuchet MS" panose="020B0603020202020204"/>
              </a:rPr>
              <a:t>	</a:t>
            </a:r>
            <a:r>
              <a:rPr sz="2250" b="1" spc="85" dirty="0">
                <a:latin typeface="Trebuchet MS" panose="020B0603020202020204"/>
                <a:cs typeface="Trebuchet MS" panose="020B0603020202020204"/>
              </a:rPr>
              <a:t>PowgrEdgg</a:t>
            </a:r>
            <a:r>
              <a:rPr sz="2250" b="1" spc="-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250" b="1" spc="-10" dirty="0">
                <a:latin typeface="Trebuchet MS" panose="020B0603020202020204"/>
                <a:cs typeface="Trebuchet MS" panose="020B0603020202020204"/>
              </a:rPr>
              <a:t>Tfi3O</a:t>
            </a:r>
            <a:endParaRPr sz="225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00470" y="981093"/>
            <a:ext cx="2486025" cy="807720"/>
          </a:xfrm>
          <a:prstGeom prst="rect">
            <a:avLst/>
          </a:prstGeom>
          <a:solidFill>
            <a:srgbClr val="FEFEFE"/>
          </a:solidFill>
          <a:ln w="76172">
            <a:solidFill>
              <a:srgbClr val="000000"/>
            </a:solidFill>
          </a:ln>
        </p:spPr>
        <p:txBody>
          <a:bodyPr vert="horz" wrap="square" lIns="0" tIns="11747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25"/>
              </a:spcBef>
            </a:pPr>
            <a:r>
              <a:rPr sz="3200" b="1" spc="-10" dirty="0">
                <a:latin typeface="Trebuchet MS" panose="020B0603020202020204"/>
                <a:cs typeface="Trebuchet MS" panose="020B0603020202020204"/>
              </a:rPr>
              <a:t>Processador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33362" y="-27908"/>
            <a:ext cx="882142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Diferença</a:t>
            </a:r>
            <a:r>
              <a:rPr spc="-360" dirty="0"/>
              <a:t> </a:t>
            </a:r>
            <a:r>
              <a:rPr spc="-120" dirty="0"/>
              <a:t>de</a:t>
            </a:r>
            <a:r>
              <a:rPr spc="-360" dirty="0"/>
              <a:t> </a:t>
            </a:r>
            <a:r>
              <a:rPr spc="-105" dirty="0"/>
              <a:t>Desempenho</a:t>
            </a:r>
            <a:endParaRPr spc="-105" dirty="0"/>
          </a:p>
        </p:txBody>
      </p:sp>
      <p:sp>
        <p:nvSpPr>
          <p:cNvPr id="4" name="object 4"/>
          <p:cNvSpPr txBox="1"/>
          <p:nvPr/>
        </p:nvSpPr>
        <p:spPr>
          <a:xfrm>
            <a:off x="1491715" y="1673317"/>
            <a:ext cx="53270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latin typeface="Arial" panose="020B0604020202020204"/>
                <a:cs typeface="Arial" panose="020B0604020202020204"/>
              </a:rPr>
              <a:t>Desempenho</a:t>
            </a:r>
            <a:r>
              <a:rPr sz="2600" b="1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2600" b="1" dirty="0">
                <a:latin typeface="Arial" panose="020B0604020202020204"/>
                <a:cs typeface="Arial" panose="020B0604020202020204"/>
              </a:rPr>
              <a:t>do</a:t>
            </a:r>
            <a:r>
              <a:rPr sz="2600" b="1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2600" b="1" dirty="0">
                <a:latin typeface="Arial" panose="020B0604020202020204"/>
                <a:cs typeface="Arial" panose="020B0604020202020204"/>
              </a:rPr>
              <a:t>PowerEdge</a:t>
            </a:r>
            <a:r>
              <a:rPr sz="2600" b="1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2600" b="1" spc="-20" dirty="0">
                <a:latin typeface="Arial" panose="020B0604020202020204"/>
                <a:cs typeface="Arial" panose="020B0604020202020204"/>
              </a:rPr>
              <a:t>T130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00447" y="7021452"/>
            <a:ext cx="3224530" cy="1135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000"/>
              </a:lnSpc>
              <a:spcBef>
                <a:spcPts val="95"/>
              </a:spcBef>
            </a:pPr>
            <a:r>
              <a:rPr sz="2250" dirty="0">
                <a:latin typeface="Arial MT"/>
                <a:cs typeface="Arial MT"/>
              </a:rPr>
              <a:t>Pontuação</a:t>
            </a:r>
            <a:r>
              <a:rPr sz="2250" spc="85" dirty="0">
                <a:latin typeface="Arial MT"/>
                <a:cs typeface="Arial MT"/>
              </a:rPr>
              <a:t> </a:t>
            </a:r>
            <a:r>
              <a:rPr sz="2250" dirty="0">
                <a:latin typeface="Arial MT"/>
                <a:cs typeface="Arial MT"/>
              </a:rPr>
              <a:t>abaixo</a:t>
            </a:r>
            <a:r>
              <a:rPr sz="2250" spc="100" dirty="0">
                <a:latin typeface="Arial MT"/>
                <a:cs typeface="Arial MT"/>
              </a:rPr>
              <a:t> </a:t>
            </a:r>
            <a:r>
              <a:rPr sz="2250" spc="-25" dirty="0">
                <a:latin typeface="Arial MT"/>
                <a:cs typeface="Arial MT"/>
              </a:rPr>
              <a:t>dos </a:t>
            </a:r>
            <a:r>
              <a:rPr sz="2250" dirty="0">
                <a:latin typeface="Arial MT"/>
                <a:cs typeface="Arial MT"/>
              </a:rPr>
              <a:t>2000</a:t>
            </a:r>
            <a:r>
              <a:rPr sz="2250" spc="45" dirty="0">
                <a:latin typeface="Arial MT"/>
                <a:cs typeface="Arial MT"/>
              </a:rPr>
              <a:t> </a:t>
            </a:r>
            <a:r>
              <a:rPr sz="2250" dirty="0">
                <a:latin typeface="Arial MT"/>
                <a:cs typeface="Arial MT"/>
              </a:rPr>
              <a:t>ponto</a:t>
            </a:r>
            <a:r>
              <a:rPr sz="2250" spc="55" dirty="0">
                <a:latin typeface="Arial MT"/>
                <a:cs typeface="Arial MT"/>
              </a:rPr>
              <a:t> </a:t>
            </a:r>
            <a:r>
              <a:rPr sz="2250" dirty="0">
                <a:latin typeface="Arial MT"/>
                <a:cs typeface="Arial MT"/>
              </a:rPr>
              <a:t>no</a:t>
            </a:r>
            <a:r>
              <a:rPr sz="2250" spc="55" dirty="0">
                <a:latin typeface="Arial MT"/>
                <a:cs typeface="Arial MT"/>
              </a:rPr>
              <a:t> </a:t>
            </a:r>
            <a:r>
              <a:rPr sz="2250" dirty="0">
                <a:latin typeface="Arial MT"/>
                <a:cs typeface="Arial MT"/>
              </a:rPr>
              <a:t>teste</a:t>
            </a:r>
            <a:r>
              <a:rPr sz="2250" spc="55" dirty="0">
                <a:latin typeface="Arial MT"/>
                <a:cs typeface="Arial MT"/>
              </a:rPr>
              <a:t> </a:t>
            </a:r>
            <a:r>
              <a:rPr sz="2250" spc="-25" dirty="0">
                <a:latin typeface="Arial MT"/>
                <a:cs typeface="Arial MT"/>
              </a:rPr>
              <a:t>de </a:t>
            </a:r>
            <a:r>
              <a:rPr sz="2250" dirty="0">
                <a:latin typeface="Arial MT"/>
                <a:cs typeface="Arial MT"/>
              </a:rPr>
              <a:t>benchmark</a:t>
            </a:r>
            <a:r>
              <a:rPr sz="2250" spc="80" dirty="0">
                <a:latin typeface="Arial MT"/>
                <a:cs typeface="Arial MT"/>
              </a:rPr>
              <a:t> </a:t>
            </a:r>
            <a:r>
              <a:rPr sz="2250" dirty="0">
                <a:latin typeface="Arial MT"/>
                <a:cs typeface="Arial MT"/>
              </a:rPr>
              <a:t>do</a:t>
            </a:r>
            <a:r>
              <a:rPr sz="2250" spc="75" dirty="0">
                <a:latin typeface="Arial MT"/>
                <a:cs typeface="Arial MT"/>
              </a:rPr>
              <a:t> </a:t>
            </a:r>
            <a:r>
              <a:rPr sz="2250" spc="-10" dirty="0">
                <a:latin typeface="Arial MT"/>
                <a:cs typeface="Arial MT"/>
              </a:rPr>
              <a:t>PassMark</a:t>
            </a:r>
            <a:endParaRPr sz="22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32706" y="1672681"/>
            <a:ext cx="53270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latin typeface="Arial" panose="020B0604020202020204"/>
                <a:cs typeface="Arial" panose="020B0604020202020204"/>
              </a:rPr>
              <a:t>Desempenho</a:t>
            </a:r>
            <a:r>
              <a:rPr sz="2600" b="1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2600" b="1" dirty="0">
                <a:latin typeface="Arial" panose="020B0604020202020204"/>
                <a:cs typeface="Arial" panose="020B0604020202020204"/>
              </a:rPr>
              <a:t>do</a:t>
            </a:r>
            <a:r>
              <a:rPr sz="2600" b="1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2600" b="1" dirty="0">
                <a:latin typeface="Arial" panose="020B0604020202020204"/>
                <a:cs typeface="Arial" panose="020B0604020202020204"/>
              </a:rPr>
              <a:t>PowerEdge</a:t>
            </a:r>
            <a:r>
              <a:rPr sz="2600" b="1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2600" b="1" spc="-20" dirty="0">
                <a:latin typeface="Arial" panose="020B0604020202020204"/>
                <a:cs typeface="Arial" panose="020B0604020202020204"/>
              </a:rPr>
              <a:t>T140</a:t>
            </a:r>
            <a:endParaRPr sz="2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042562" y="6768939"/>
            <a:ext cx="3049905" cy="1073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000"/>
              </a:lnSpc>
              <a:spcBef>
                <a:spcPts val="100"/>
              </a:spcBef>
            </a:pPr>
            <a:r>
              <a:rPr sz="2150" dirty="0">
                <a:latin typeface="Arial MT"/>
                <a:cs typeface="Arial MT"/>
              </a:rPr>
              <a:t>Pontuação</a:t>
            </a:r>
            <a:r>
              <a:rPr sz="2150" spc="-6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acima</a:t>
            </a:r>
            <a:r>
              <a:rPr sz="2150" spc="-65" dirty="0">
                <a:latin typeface="Arial MT"/>
                <a:cs typeface="Arial MT"/>
              </a:rPr>
              <a:t> </a:t>
            </a:r>
            <a:r>
              <a:rPr sz="2150" spc="-25" dirty="0">
                <a:latin typeface="Arial MT"/>
                <a:cs typeface="Arial MT"/>
              </a:rPr>
              <a:t>dos </a:t>
            </a:r>
            <a:r>
              <a:rPr sz="2150" dirty="0">
                <a:latin typeface="Arial MT"/>
                <a:cs typeface="Arial MT"/>
              </a:rPr>
              <a:t>2000</a:t>
            </a:r>
            <a:r>
              <a:rPr sz="2150" spc="-4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ponto</a:t>
            </a:r>
            <a:r>
              <a:rPr sz="2150" spc="-4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no</a:t>
            </a:r>
            <a:r>
              <a:rPr sz="2150" spc="-3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teste</a:t>
            </a:r>
            <a:r>
              <a:rPr sz="2150" spc="-40" dirty="0">
                <a:latin typeface="Arial MT"/>
                <a:cs typeface="Arial MT"/>
              </a:rPr>
              <a:t> </a:t>
            </a:r>
            <a:r>
              <a:rPr sz="2150" spc="-25" dirty="0">
                <a:latin typeface="Arial MT"/>
                <a:cs typeface="Arial MT"/>
              </a:rPr>
              <a:t>de </a:t>
            </a:r>
            <a:r>
              <a:rPr sz="2150" dirty="0">
                <a:latin typeface="Arial MT"/>
                <a:cs typeface="Arial MT"/>
              </a:rPr>
              <a:t>benchmark</a:t>
            </a:r>
            <a:r>
              <a:rPr sz="2150" spc="-5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do</a:t>
            </a:r>
            <a:r>
              <a:rPr sz="2150" spc="-50" dirty="0">
                <a:latin typeface="Arial MT"/>
                <a:cs typeface="Arial MT"/>
              </a:rPr>
              <a:t> </a:t>
            </a:r>
            <a:r>
              <a:rPr sz="2150" spc="-10" dirty="0">
                <a:latin typeface="Arial MT"/>
                <a:cs typeface="Arial MT"/>
              </a:rPr>
              <a:t>PassMark</a:t>
            </a:r>
            <a:endParaRPr sz="21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83646" y="4377222"/>
            <a:ext cx="14858999" cy="12668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8498" y="6045214"/>
            <a:ext cx="1162050" cy="10382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08574" y="6058390"/>
            <a:ext cx="1085849" cy="1019175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168783" y="2048240"/>
            <a:ext cx="15954375" cy="2381250"/>
            <a:chOff x="1168783" y="2048240"/>
            <a:chExt cx="15954375" cy="238125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8783" y="2048240"/>
              <a:ext cx="15954372" cy="238124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139118" y="3637383"/>
              <a:ext cx="441959" cy="401320"/>
            </a:xfrm>
            <a:custGeom>
              <a:avLst/>
              <a:gdLst/>
              <a:ahLst/>
              <a:cxnLst/>
              <a:rect l="l" t="t" r="r" b="b"/>
              <a:pathLst>
                <a:path w="441960" h="401320">
                  <a:moveTo>
                    <a:pt x="441438" y="400738"/>
                  </a:moveTo>
                  <a:lnTo>
                    <a:pt x="0" y="400738"/>
                  </a:lnTo>
                  <a:lnTo>
                    <a:pt x="0" y="0"/>
                  </a:lnTo>
                  <a:lnTo>
                    <a:pt x="441438" y="0"/>
                  </a:lnTo>
                  <a:lnTo>
                    <a:pt x="441438" y="400738"/>
                  </a:lnTo>
                  <a:close/>
                </a:path>
              </a:pathLst>
            </a:custGeom>
            <a:solidFill>
              <a:srgbClr val="E7E9E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Diferença</a:t>
            </a:r>
            <a:r>
              <a:rPr spc="-360" dirty="0"/>
              <a:t> </a:t>
            </a:r>
            <a:r>
              <a:rPr spc="-120" dirty="0"/>
              <a:t>de</a:t>
            </a:r>
            <a:r>
              <a:rPr spc="-360" dirty="0"/>
              <a:t> </a:t>
            </a:r>
            <a:r>
              <a:rPr spc="-105" dirty="0"/>
              <a:t>Desempenho</a:t>
            </a:r>
            <a:endParaRPr spc="-105" dirty="0"/>
          </a:p>
        </p:txBody>
      </p:sp>
      <p:sp>
        <p:nvSpPr>
          <p:cNvPr id="9" name="object 9"/>
          <p:cNvSpPr txBox="1"/>
          <p:nvPr/>
        </p:nvSpPr>
        <p:spPr>
          <a:xfrm>
            <a:off x="2359012" y="1360197"/>
            <a:ext cx="1385506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dirty="0">
                <a:latin typeface="Arial" panose="020B0604020202020204"/>
                <a:cs typeface="Arial" panose="020B0604020202020204"/>
              </a:rPr>
              <a:t>ganho</a:t>
            </a:r>
            <a:r>
              <a:rPr sz="3500" b="1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3500" b="1" dirty="0">
                <a:latin typeface="Arial" panose="020B0604020202020204"/>
                <a:cs typeface="Arial" panose="020B0604020202020204"/>
              </a:rPr>
              <a:t>de</a:t>
            </a:r>
            <a:r>
              <a:rPr sz="3500" b="1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3500" b="1" dirty="0">
                <a:latin typeface="Arial" panose="020B0604020202020204"/>
                <a:cs typeface="Arial" panose="020B0604020202020204"/>
              </a:rPr>
              <a:t>desempenho</a:t>
            </a:r>
            <a:r>
              <a:rPr sz="3500" b="1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3500" b="1" dirty="0">
                <a:latin typeface="Arial" panose="020B0604020202020204"/>
                <a:cs typeface="Arial" panose="020B0604020202020204"/>
              </a:rPr>
              <a:t>quando</a:t>
            </a:r>
            <a:r>
              <a:rPr sz="3500" b="1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3500" b="1" dirty="0">
                <a:latin typeface="Arial" panose="020B0604020202020204"/>
                <a:cs typeface="Arial" panose="020B0604020202020204"/>
              </a:rPr>
              <a:t>se</a:t>
            </a:r>
            <a:r>
              <a:rPr sz="3500" b="1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3500" b="1" dirty="0">
                <a:latin typeface="Arial" panose="020B0604020202020204"/>
                <a:cs typeface="Arial" panose="020B0604020202020204"/>
              </a:rPr>
              <a:t>diz</a:t>
            </a:r>
            <a:r>
              <a:rPr sz="3500" b="1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3500" b="1" dirty="0">
                <a:latin typeface="Arial" panose="020B0604020202020204"/>
                <a:cs typeface="Arial" panose="020B0604020202020204"/>
              </a:rPr>
              <a:t>respeito</a:t>
            </a:r>
            <a:r>
              <a:rPr sz="3500" b="1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3500" b="1" dirty="0">
                <a:latin typeface="Arial" panose="020B0604020202020204"/>
                <a:cs typeface="Arial" panose="020B0604020202020204"/>
              </a:rPr>
              <a:t>ao</a:t>
            </a:r>
            <a:r>
              <a:rPr sz="3500" b="1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3500" b="1" spc="-10" dirty="0">
                <a:latin typeface="Arial" panose="020B0604020202020204"/>
                <a:cs typeface="Arial" panose="020B0604020202020204"/>
              </a:rPr>
              <a:t>processamento</a:t>
            </a:r>
            <a:endParaRPr sz="3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32869" y="4616074"/>
            <a:ext cx="1296225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dirty="0">
                <a:latin typeface="Arial MT"/>
                <a:cs typeface="Arial MT"/>
              </a:rPr>
              <a:t>O</a:t>
            </a:r>
            <a:r>
              <a:rPr sz="3550" spc="-70" dirty="0">
                <a:latin typeface="Arial MT"/>
                <a:cs typeface="Arial MT"/>
              </a:rPr>
              <a:t> </a:t>
            </a:r>
            <a:r>
              <a:rPr sz="3550" dirty="0">
                <a:latin typeface="Arial MT"/>
                <a:cs typeface="Arial MT"/>
              </a:rPr>
              <a:t>Xeon</a:t>
            </a:r>
            <a:r>
              <a:rPr sz="3550" spc="-65" dirty="0">
                <a:latin typeface="Arial MT"/>
                <a:cs typeface="Arial MT"/>
              </a:rPr>
              <a:t> </a:t>
            </a:r>
            <a:r>
              <a:rPr sz="3550" spc="-10" dirty="0">
                <a:latin typeface="Arial MT"/>
                <a:cs typeface="Arial MT"/>
              </a:rPr>
              <a:t>E-</a:t>
            </a:r>
            <a:r>
              <a:rPr sz="3550" dirty="0">
                <a:latin typeface="Arial MT"/>
                <a:cs typeface="Arial MT"/>
              </a:rPr>
              <a:t>2224</a:t>
            </a:r>
            <a:r>
              <a:rPr sz="3550" spc="-70" dirty="0">
                <a:latin typeface="Arial MT"/>
                <a:cs typeface="Arial MT"/>
              </a:rPr>
              <a:t> </a:t>
            </a:r>
            <a:r>
              <a:rPr sz="3550" dirty="0">
                <a:latin typeface="Arial MT"/>
                <a:cs typeface="Arial MT"/>
              </a:rPr>
              <a:t>tem</a:t>
            </a:r>
            <a:r>
              <a:rPr sz="3550" spc="-65" dirty="0">
                <a:latin typeface="Arial MT"/>
                <a:cs typeface="Arial MT"/>
              </a:rPr>
              <a:t> </a:t>
            </a:r>
            <a:r>
              <a:rPr sz="3550" dirty="0">
                <a:latin typeface="Arial MT"/>
                <a:cs typeface="Arial MT"/>
              </a:rPr>
              <a:t>um</a:t>
            </a:r>
            <a:r>
              <a:rPr sz="3550" spc="-70" dirty="0">
                <a:latin typeface="Arial MT"/>
                <a:cs typeface="Arial MT"/>
              </a:rPr>
              <a:t> </a:t>
            </a:r>
            <a:r>
              <a:rPr sz="3550" dirty="0">
                <a:latin typeface="Arial MT"/>
                <a:cs typeface="Arial MT"/>
              </a:rPr>
              <a:t>ganho</a:t>
            </a:r>
            <a:r>
              <a:rPr sz="3550" spc="-65" dirty="0">
                <a:latin typeface="Arial MT"/>
                <a:cs typeface="Arial MT"/>
              </a:rPr>
              <a:t> </a:t>
            </a:r>
            <a:r>
              <a:rPr sz="3550" dirty="0">
                <a:latin typeface="Arial MT"/>
                <a:cs typeface="Arial MT"/>
              </a:rPr>
              <a:t>de</a:t>
            </a:r>
            <a:r>
              <a:rPr sz="3550" spc="-65" dirty="0">
                <a:latin typeface="Arial MT"/>
                <a:cs typeface="Arial MT"/>
              </a:rPr>
              <a:t> </a:t>
            </a:r>
            <a:r>
              <a:rPr sz="3550" dirty="0">
                <a:latin typeface="Arial MT"/>
                <a:cs typeface="Arial MT"/>
              </a:rPr>
              <a:t>32.9%</a:t>
            </a:r>
            <a:r>
              <a:rPr sz="3550" spc="-70" dirty="0">
                <a:latin typeface="Arial MT"/>
                <a:cs typeface="Arial MT"/>
              </a:rPr>
              <a:t> </a:t>
            </a:r>
            <a:r>
              <a:rPr sz="3550" dirty="0">
                <a:latin typeface="Arial MT"/>
                <a:cs typeface="Arial MT"/>
              </a:rPr>
              <a:t>em</a:t>
            </a:r>
            <a:r>
              <a:rPr sz="3550" spc="-65" dirty="0">
                <a:latin typeface="Arial MT"/>
                <a:cs typeface="Arial MT"/>
              </a:rPr>
              <a:t> </a:t>
            </a:r>
            <a:r>
              <a:rPr sz="3550" dirty="0">
                <a:latin typeface="Arial MT"/>
                <a:cs typeface="Arial MT"/>
              </a:rPr>
              <a:t>relação</a:t>
            </a:r>
            <a:r>
              <a:rPr sz="3550" spc="-70" dirty="0">
                <a:latin typeface="Arial MT"/>
                <a:cs typeface="Arial MT"/>
              </a:rPr>
              <a:t> </a:t>
            </a:r>
            <a:r>
              <a:rPr sz="3550" dirty="0">
                <a:latin typeface="Arial MT"/>
                <a:cs typeface="Arial MT"/>
              </a:rPr>
              <a:t>ao</a:t>
            </a:r>
            <a:r>
              <a:rPr sz="3550" spc="-65" dirty="0">
                <a:latin typeface="Arial MT"/>
                <a:cs typeface="Arial MT"/>
              </a:rPr>
              <a:t> </a:t>
            </a:r>
            <a:r>
              <a:rPr sz="3550" spc="-20" dirty="0">
                <a:latin typeface="Arial MT"/>
                <a:cs typeface="Arial MT"/>
              </a:rPr>
              <a:t>E3-1220</a:t>
            </a:r>
            <a:endParaRPr sz="35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7845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Diferença</a:t>
            </a:r>
            <a:r>
              <a:rPr spc="-360" dirty="0"/>
              <a:t> </a:t>
            </a:r>
            <a:r>
              <a:rPr spc="-120" dirty="0"/>
              <a:t>de</a:t>
            </a:r>
            <a:r>
              <a:rPr spc="-360" dirty="0"/>
              <a:t> </a:t>
            </a:r>
            <a:r>
              <a:rPr spc="-105" dirty="0"/>
              <a:t>Desempenho</a:t>
            </a:r>
            <a:endParaRPr spc="-10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680005" y="2315982"/>
            <a:ext cx="2914649" cy="58069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90497" y="5679718"/>
            <a:ext cx="2695574" cy="63817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313866" y="2899706"/>
            <a:ext cx="15659100" cy="2385060"/>
            <a:chOff x="1313866" y="2899706"/>
            <a:chExt cx="15659100" cy="238506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3866" y="2979316"/>
              <a:ext cx="15659099" cy="230504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00034" y="2899706"/>
              <a:ext cx="1990724" cy="1485899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1313866" y="6492877"/>
            <a:ext cx="15718790" cy="2324735"/>
            <a:chOff x="1313866" y="6492877"/>
            <a:chExt cx="15718790" cy="232473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13866" y="6693309"/>
              <a:ext cx="15659099" cy="212407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851418" y="6492877"/>
              <a:ext cx="2181224" cy="1552574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4554099" y="1279535"/>
            <a:ext cx="9180195" cy="808355"/>
          </a:xfrm>
          <a:prstGeom prst="rect">
            <a:avLst/>
          </a:prstGeom>
          <a:solidFill>
            <a:srgbClr val="FEFEFE"/>
          </a:solidFill>
          <a:ln w="76199">
            <a:solidFill>
              <a:srgbClr val="000000"/>
            </a:solidFill>
          </a:ln>
        </p:spPr>
        <p:txBody>
          <a:bodyPr vert="horz" wrap="square" lIns="0" tIns="1174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25"/>
              </a:spcBef>
            </a:pPr>
            <a:r>
              <a:rPr sz="3200" b="1" dirty="0">
                <a:latin typeface="Trebuchet MS" panose="020B0603020202020204"/>
                <a:cs typeface="Trebuchet MS" panose="020B0603020202020204"/>
              </a:rPr>
              <a:t>Desempenho</a:t>
            </a:r>
            <a:r>
              <a:rPr sz="3200" b="1" spc="-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dirty="0">
                <a:latin typeface="Trebuchet MS" panose="020B0603020202020204"/>
                <a:cs typeface="Trebuchet MS" panose="020B0603020202020204"/>
              </a:rPr>
              <a:t>em</a:t>
            </a:r>
            <a:r>
              <a:rPr sz="3200" b="1" spc="-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dirty="0">
                <a:latin typeface="Trebuchet MS" panose="020B0603020202020204"/>
                <a:cs typeface="Trebuchet MS" panose="020B0603020202020204"/>
              </a:rPr>
              <a:t>tarefas</a:t>
            </a:r>
            <a:r>
              <a:rPr sz="3200" b="1" spc="-8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-10" dirty="0">
                <a:latin typeface="Trebuchet MS" panose="020B0603020202020204"/>
                <a:cs typeface="Trebuchet MS" panose="020B0603020202020204"/>
              </a:rPr>
              <a:t>especificas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Diferença</a:t>
            </a:r>
            <a:r>
              <a:rPr spc="-360" dirty="0"/>
              <a:t> </a:t>
            </a:r>
            <a:r>
              <a:rPr spc="-120" dirty="0"/>
              <a:t>de</a:t>
            </a:r>
            <a:r>
              <a:rPr spc="-360" dirty="0"/>
              <a:t> </a:t>
            </a:r>
            <a:r>
              <a:rPr spc="-105" dirty="0"/>
              <a:t>Desempenho</a:t>
            </a:r>
            <a:endParaRPr spc="-10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28014" y="2516470"/>
            <a:ext cx="15239999" cy="72675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56914" y="1381271"/>
            <a:ext cx="1362074" cy="8096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15314" y="1368706"/>
            <a:ext cx="4473575" cy="71120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2050" dirty="0">
                <a:latin typeface="Arial MT"/>
                <a:cs typeface="Arial MT"/>
              </a:rPr>
              <a:t>RAM</a:t>
            </a:r>
            <a:r>
              <a:rPr sz="2050" spc="30" dirty="0">
                <a:latin typeface="Arial MT"/>
                <a:cs typeface="Arial MT"/>
              </a:rPr>
              <a:t> </a:t>
            </a:r>
            <a:r>
              <a:rPr sz="2050" dirty="0">
                <a:latin typeface="Arial MT"/>
                <a:cs typeface="Arial MT"/>
              </a:rPr>
              <a:t>8GB</a:t>
            </a:r>
            <a:r>
              <a:rPr sz="2050" spc="40" dirty="0">
                <a:latin typeface="Arial MT"/>
                <a:cs typeface="Arial MT"/>
              </a:rPr>
              <a:t> </a:t>
            </a:r>
            <a:r>
              <a:rPr sz="2050" dirty="0">
                <a:latin typeface="Arial MT"/>
                <a:cs typeface="Arial MT"/>
              </a:rPr>
              <a:t>DDR4</a:t>
            </a:r>
            <a:r>
              <a:rPr sz="2050" spc="35" dirty="0">
                <a:latin typeface="Arial MT"/>
                <a:cs typeface="Arial MT"/>
              </a:rPr>
              <a:t> </a:t>
            </a:r>
            <a:r>
              <a:rPr sz="2050" dirty="0">
                <a:latin typeface="Arial MT"/>
                <a:cs typeface="Arial MT"/>
              </a:rPr>
              <a:t>2133</a:t>
            </a:r>
            <a:r>
              <a:rPr sz="2050" spc="40" dirty="0">
                <a:latin typeface="Arial MT"/>
                <a:cs typeface="Arial MT"/>
              </a:rPr>
              <a:t> </a:t>
            </a:r>
            <a:r>
              <a:rPr sz="2050" dirty="0">
                <a:latin typeface="Arial MT"/>
                <a:cs typeface="Arial MT"/>
              </a:rPr>
              <a:t>MHz</a:t>
            </a:r>
            <a:r>
              <a:rPr sz="2050" spc="40" dirty="0">
                <a:latin typeface="Arial MT"/>
                <a:cs typeface="Arial MT"/>
              </a:rPr>
              <a:t> </a:t>
            </a:r>
            <a:r>
              <a:rPr sz="2050" spc="-20" dirty="0">
                <a:latin typeface="Arial MT"/>
                <a:cs typeface="Arial MT"/>
              </a:rPr>
              <a:t>(1x)</a:t>
            </a:r>
            <a:endParaRPr sz="20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50" dirty="0">
                <a:latin typeface="Arial MT"/>
                <a:cs typeface="Arial MT"/>
              </a:rPr>
              <a:t>RAM</a:t>
            </a:r>
            <a:r>
              <a:rPr sz="2050" spc="25" dirty="0">
                <a:latin typeface="Arial MT"/>
                <a:cs typeface="Arial MT"/>
              </a:rPr>
              <a:t> </a:t>
            </a:r>
            <a:r>
              <a:rPr sz="2050" dirty="0">
                <a:latin typeface="Arial MT"/>
                <a:cs typeface="Arial MT"/>
              </a:rPr>
              <a:t>16GB</a:t>
            </a:r>
            <a:r>
              <a:rPr sz="2050" spc="40" dirty="0">
                <a:latin typeface="Arial MT"/>
                <a:cs typeface="Arial MT"/>
              </a:rPr>
              <a:t> </a:t>
            </a:r>
            <a:r>
              <a:rPr sz="2050" dirty="0">
                <a:latin typeface="Arial MT"/>
                <a:cs typeface="Arial MT"/>
              </a:rPr>
              <a:t>DDR4</a:t>
            </a:r>
            <a:r>
              <a:rPr sz="2050" spc="35" dirty="0">
                <a:latin typeface="Arial MT"/>
                <a:cs typeface="Arial MT"/>
              </a:rPr>
              <a:t> </a:t>
            </a:r>
            <a:r>
              <a:rPr sz="2050" dirty="0">
                <a:latin typeface="Arial MT"/>
                <a:cs typeface="Arial MT"/>
              </a:rPr>
              <a:t>3200</a:t>
            </a:r>
            <a:r>
              <a:rPr sz="2050" spc="35" dirty="0">
                <a:latin typeface="Arial MT"/>
                <a:cs typeface="Arial MT"/>
              </a:rPr>
              <a:t> </a:t>
            </a:r>
            <a:r>
              <a:rPr sz="2050" dirty="0">
                <a:latin typeface="Arial MT"/>
                <a:cs typeface="Arial MT"/>
              </a:rPr>
              <a:t>MHz</a:t>
            </a:r>
            <a:r>
              <a:rPr sz="2050" spc="35" dirty="0">
                <a:latin typeface="Arial MT"/>
                <a:cs typeface="Arial MT"/>
              </a:rPr>
              <a:t> </a:t>
            </a:r>
            <a:r>
              <a:rPr sz="2050" dirty="0">
                <a:latin typeface="Arial MT"/>
                <a:cs typeface="Arial MT"/>
              </a:rPr>
              <a:t>(2x</a:t>
            </a:r>
            <a:r>
              <a:rPr sz="2050" spc="40" dirty="0">
                <a:latin typeface="Arial MT"/>
                <a:cs typeface="Arial MT"/>
              </a:rPr>
              <a:t> </a:t>
            </a:r>
            <a:r>
              <a:rPr sz="2050" spc="-20" dirty="0">
                <a:latin typeface="Arial MT"/>
                <a:cs typeface="Arial MT"/>
              </a:rPr>
              <a:t>8gb)</a:t>
            </a:r>
            <a:endParaRPr sz="20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62919" y="1367276"/>
            <a:ext cx="2962275" cy="808355"/>
          </a:xfrm>
          <a:prstGeom prst="rect">
            <a:avLst/>
          </a:prstGeom>
          <a:solidFill>
            <a:srgbClr val="FEFEFE"/>
          </a:solidFill>
          <a:ln w="76199">
            <a:solidFill>
              <a:srgbClr val="000000"/>
            </a:solidFill>
          </a:ln>
        </p:spPr>
        <p:txBody>
          <a:bodyPr vert="horz" wrap="square" lIns="0" tIns="117475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925"/>
              </a:spcBef>
            </a:pPr>
            <a:r>
              <a:rPr sz="3200" b="1" dirty="0">
                <a:latin typeface="Trebuchet MS" panose="020B0603020202020204"/>
                <a:cs typeface="Trebuchet MS" panose="020B0603020202020204"/>
              </a:rPr>
              <a:t>Memória</a:t>
            </a:r>
            <a:r>
              <a:rPr sz="3200" b="1" spc="-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275" dirty="0">
                <a:latin typeface="Trebuchet MS" panose="020B0603020202020204"/>
                <a:cs typeface="Trebuchet MS" panose="020B0603020202020204"/>
              </a:rPr>
              <a:t>RAM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7845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Diferença</a:t>
            </a:r>
            <a:r>
              <a:rPr spc="-360" dirty="0"/>
              <a:t> </a:t>
            </a:r>
            <a:r>
              <a:rPr spc="-120" dirty="0"/>
              <a:t>de</a:t>
            </a:r>
            <a:r>
              <a:rPr spc="-360" dirty="0"/>
              <a:t> </a:t>
            </a:r>
            <a:r>
              <a:rPr spc="-105" dirty="0"/>
              <a:t>Desempenho</a:t>
            </a:r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7074206" y="1093156"/>
            <a:ext cx="4139565" cy="808355"/>
          </a:xfrm>
          <a:prstGeom prst="rect">
            <a:avLst/>
          </a:prstGeom>
          <a:solidFill>
            <a:srgbClr val="FEFEFE"/>
          </a:solidFill>
          <a:ln w="76199">
            <a:solidFill>
              <a:srgbClr val="000000"/>
            </a:solidFill>
          </a:ln>
        </p:spPr>
        <p:txBody>
          <a:bodyPr vert="horz" wrap="square" lIns="0" tIns="117475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925"/>
              </a:spcBef>
            </a:pPr>
            <a:r>
              <a:rPr sz="3200" b="1" spc="-10" dirty="0">
                <a:latin typeface="Trebuchet MS" panose="020B0603020202020204"/>
                <a:cs typeface="Trebuchet MS" panose="020B0603020202020204"/>
              </a:rPr>
              <a:t>Considerações</a:t>
            </a:r>
            <a:r>
              <a:rPr sz="3200" b="1" spc="-1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-10" dirty="0">
                <a:latin typeface="Trebuchet MS" panose="020B0603020202020204"/>
                <a:cs typeface="Trebuchet MS" panose="020B0603020202020204"/>
              </a:rPr>
              <a:t>Finais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21379" y="2921672"/>
            <a:ext cx="2943224" cy="106679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6831013" y="2646955"/>
            <a:ext cx="5252720" cy="1571625"/>
            <a:chOff x="6831013" y="2646955"/>
            <a:chExt cx="5252720" cy="157162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0563" y="2646955"/>
              <a:ext cx="4352924" cy="15716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31013" y="2881220"/>
              <a:ext cx="1066799" cy="914399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2901978" y="4864070"/>
            <a:ext cx="9707880" cy="5212715"/>
            <a:chOff x="2901978" y="4864070"/>
            <a:chExt cx="9707880" cy="521271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01978" y="4864070"/>
              <a:ext cx="4706737" cy="517922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03195" y="7466878"/>
              <a:ext cx="617872" cy="49066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14099" y="6441936"/>
              <a:ext cx="617872" cy="49066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14099" y="9549436"/>
              <a:ext cx="617872" cy="49066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39541" y="8575414"/>
              <a:ext cx="617872" cy="49066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50445" y="5333400"/>
              <a:ext cx="617872" cy="49066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13199" y="8549973"/>
              <a:ext cx="654218" cy="52700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31372" y="9549436"/>
              <a:ext cx="654218" cy="52700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49545" y="7441436"/>
              <a:ext cx="654218" cy="52700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13000" y="5351573"/>
              <a:ext cx="654218" cy="52700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49146" y="6423763"/>
              <a:ext cx="654218" cy="52700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08715" y="6873593"/>
              <a:ext cx="5000624" cy="1190624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8033451" y="2754141"/>
            <a:ext cx="3645535" cy="1170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1000"/>
              </a:lnSpc>
              <a:spcBef>
                <a:spcPts val="90"/>
              </a:spcBef>
            </a:pPr>
            <a:r>
              <a:rPr sz="2250" dirty="0">
                <a:latin typeface="Arial MT"/>
                <a:cs typeface="Arial MT"/>
              </a:rPr>
              <a:t>Pontuação</a:t>
            </a:r>
            <a:r>
              <a:rPr sz="2250" spc="75" dirty="0">
                <a:latin typeface="Arial MT"/>
                <a:cs typeface="Arial MT"/>
              </a:rPr>
              <a:t> </a:t>
            </a:r>
            <a:r>
              <a:rPr sz="2250" dirty="0">
                <a:latin typeface="Arial MT"/>
                <a:cs typeface="Arial MT"/>
              </a:rPr>
              <a:t>final</a:t>
            </a:r>
            <a:r>
              <a:rPr sz="2250" spc="80" dirty="0">
                <a:latin typeface="Arial MT"/>
                <a:cs typeface="Arial MT"/>
              </a:rPr>
              <a:t> </a:t>
            </a:r>
            <a:r>
              <a:rPr sz="2250" dirty="0">
                <a:latin typeface="Arial MT"/>
                <a:cs typeface="Arial MT"/>
              </a:rPr>
              <a:t>mostra</a:t>
            </a:r>
            <a:r>
              <a:rPr sz="2250" spc="85" dirty="0">
                <a:latin typeface="Arial MT"/>
                <a:cs typeface="Arial MT"/>
              </a:rPr>
              <a:t> </a:t>
            </a:r>
            <a:r>
              <a:rPr sz="2250" spc="-25" dirty="0">
                <a:latin typeface="Arial MT"/>
                <a:cs typeface="Arial MT"/>
              </a:rPr>
              <a:t>uma </a:t>
            </a:r>
            <a:r>
              <a:rPr sz="2250" dirty="0">
                <a:latin typeface="Arial MT"/>
                <a:cs typeface="Arial MT"/>
              </a:rPr>
              <a:t>diferença</a:t>
            </a:r>
            <a:r>
              <a:rPr sz="2250" spc="50" dirty="0">
                <a:latin typeface="Arial MT"/>
                <a:cs typeface="Arial MT"/>
              </a:rPr>
              <a:t> </a:t>
            </a:r>
            <a:r>
              <a:rPr sz="2250" dirty="0">
                <a:latin typeface="Arial MT"/>
                <a:cs typeface="Arial MT"/>
              </a:rPr>
              <a:t>de</a:t>
            </a:r>
            <a:r>
              <a:rPr sz="2250" spc="65" dirty="0">
                <a:latin typeface="Arial MT"/>
                <a:cs typeface="Arial MT"/>
              </a:rPr>
              <a:t> </a:t>
            </a:r>
            <a:r>
              <a:rPr sz="2250" b="1" dirty="0">
                <a:latin typeface="Arial" panose="020B0604020202020204"/>
                <a:cs typeface="Arial" panose="020B0604020202020204"/>
              </a:rPr>
              <a:t>7</a:t>
            </a:r>
            <a:r>
              <a:rPr sz="2250" b="1" spc="60" dirty="0">
                <a:latin typeface="Arial" panose="020B0604020202020204"/>
                <a:cs typeface="Arial" panose="020B0604020202020204"/>
              </a:rPr>
              <a:t> </a:t>
            </a:r>
            <a:r>
              <a:rPr sz="2250" b="1" dirty="0">
                <a:latin typeface="Arial" panose="020B0604020202020204"/>
                <a:cs typeface="Arial" panose="020B0604020202020204"/>
              </a:rPr>
              <a:t>pontos</a:t>
            </a:r>
            <a:r>
              <a:rPr sz="2250" b="1" spc="60" dirty="0">
                <a:latin typeface="Arial" panose="020B0604020202020204"/>
                <a:cs typeface="Arial" panose="020B0604020202020204"/>
              </a:rPr>
              <a:t> </a:t>
            </a:r>
            <a:r>
              <a:rPr sz="2250" spc="-25" dirty="0">
                <a:latin typeface="Arial MT"/>
                <a:cs typeface="Arial MT"/>
              </a:rPr>
              <a:t>no </a:t>
            </a:r>
            <a:r>
              <a:rPr sz="2250" dirty="0">
                <a:latin typeface="Arial MT"/>
                <a:cs typeface="Arial MT"/>
              </a:rPr>
              <a:t>desempenho</a:t>
            </a:r>
            <a:r>
              <a:rPr sz="2250" spc="140" dirty="0">
                <a:latin typeface="Arial MT"/>
                <a:cs typeface="Arial MT"/>
              </a:rPr>
              <a:t> </a:t>
            </a:r>
            <a:r>
              <a:rPr sz="2250" spc="-20" dirty="0">
                <a:latin typeface="Arial MT"/>
                <a:cs typeface="Arial MT"/>
              </a:rPr>
              <a:t>final</a:t>
            </a:r>
            <a:endParaRPr sz="225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796615" y="6984122"/>
            <a:ext cx="3386454" cy="788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1000"/>
              </a:lnSpc>
              <a:spcBef>
                <a:spcPts val="90"/>
              </a:spcBef>
            </a:pPr>
            <a:r>
              <a:rPr sz="2250" dirty="0">
                <a:latin typeface="Arial MT"/>
                <a:cs typeface="Arial MT"/>
              </a:rPr>
              <a:t>Diferença</a:t>
            </a:r>
            <a:r>
              <a:rPr sz="2250" spc="65" dirty="0">
                <a:latin typeface="Arial MT"/>
                <a:cs typeface="Arial MT"/>
              </a:rPr>
              <a:t> </a:t>
            </a:r>
            <a:r>
              <a:rPr sz="2250" dirty="0">
                <a:latin typeface="Arial MT"/>
                <a:cs typeface="Arial MT"/>
              </a:rPr>
              <a:t>dos</a:t>
            </a:r>
            <a:r>
              <a:rPr sz="2250" spc="80" dirty="0">
                <a:latin typeface="Arial MT"/>
                <a:cs typeface="Arial MT"/>
              </a:rPr>
              <a:t> </a:t>
            </a:r>
            <a:r>
              <a:rPr sz="2250" spc="-10" dirty="0">
                <a:latin typeface="Arial MT"/>
                <a:cs typeface="Arial MT"/>
              </a:rPr>
              <a:t>atributos </a:t>
            </a:r>
            <a:r>
              <a:rPr sz="2250" dirty="0">
                <a:latin typeface="Arial MT"/>
                <a:cs typeface="Arial MT"/>
              </a:rPr>
              <a:t>entre</a:t>
            </a:r>
            <a:r>
              <a:rPr sz="2250" spc="50" dirty="0">
                <a:latin typeface="Arial MT"/>
                <a:cs typeface="Arial MT"/>
              </a:rPr>
              <a:t> </a:t>
            </a:r>
            <a:r>
              <a:rPr sz="2250" dirty="0">
                <a:latin typeface="Arial MT"/>
                <a:cs typeface="Arial MT"/>
              </a:rPr>
              <a:t>ambas</a:t>
            </a:r>
            <a:r>
              <a:rPr sz="2250" spc="55" dirty="0">
                <a:latin typeface="Arial MT"/>
                <a:cs typeface="Arial MT"/>
              </a:rPr>
              <a:t> </a:t>
            </a:r>
            <a:r>
              <a:rPr sz="2250" dirty="0">
                <a:latin typeface="Arial MT"/>
                <a:cs typeface="Arial MT"/>
              </a:rPr>
              <a:t>as</a:t>
            </a:r>
            <a:r>
              <a:rPr sz="2250" spc="60" dirty="0">
                <a:latin typeface="Arial MT"/>
                <a:cs typeface="Arial MT"/>
              </a:rPr>
              <a:t> </a:t>
            </a:r>
            <a:r>
              <a:rPr sz="2250" spc="-10" dirty="0">
                <a:latin typeface="Arial MT"/>
                <a:cs typeface="Arial MT"/>
              </a:rPr>
              <a:t>memórias</a:t>
            </a:r>
            <a:endParaRPr sz="225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38091" y="2273463"/>
            <a:ext cx="3105150" cy="619125"/>
          </a:xfrm>
          <a:prstGeom prst="rect">
            <a:avLst/>
          </a:prstGeom>
          <a:solidFill>
            <a:srgbClr val="FEFEFE"/>
          </a:solidFill>
          <a:ln w="76090">
            <a:solidFill>
              <a:srgbClr val="000000"/>
            </a:solidFill>
          </a:ln>
        </p:spPr>
        <p:txBody>
          <a:bodyPr vert="horz" wrap="square" lIns="0" tIns="117475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925"/>
              </a:spcBef>
            </a:pPr>
            <a:r>
              <a:rPr sz="2300" b="1" spc="140" dirty="0">
                <a:latin typeface="Trebuchet MS" panose="020B0603020202020204"/>
                <a:cs typeface="Trebuchet MS" panose="020B0603020202020204"/>
              </a:rPr>
              <a:t>PONTUAÇÃO</a:t>
            </a:r>
            <a:r>
              <a:rPr sz="2300" b="1" spc="-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300" b="1" spc="50" dirty="0">
                <a:latin typeface="Trebuchet MS" panose="020B0603020202020204"/>
                <a:cs typeface="Trebuchet MS" panose="020B0603020202020204"/>
              </a:rPr>
              <a:t>FINAL</a:t>
            </a:r>
            <a:endParaRPr sz="23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289518" y="4215862"/>
            <a:ext cx="1930400" cy="619125"/>
          </a:xfrm>
          <a:prstGeom prst="rect">
            <a:avLst/>
          </a:prstGeom>
          <a:solidFill>
            <a:srgbClr val="FEFEFE"/>
          </a:solidFill>
          <a:ln w="76145">
            <a:solidFill>
              <a:srgbClr val="000000"/>
            </a:solidFill>
          </a:ln>
        </p:spPr>
        <p:txBody>
          <a:bodyPr vert="horz" wrap="square" lIns="0" tIns="117475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925"/>
              </a:spcBef>
            </a:pPr>
            <a:r>
              <a:rPr sz="2300" b="1" spc="90" dirty="0">
                <a:latin typeface="Trebuchet MS" panose="020B0603020202020204"/>
                <a:cs typeface="Trebuchet MS" panose="020B0603020202020204"/>
              </a:rPr>
              <a:t>ATRIBUTOS</a:t>
            </a:r>
            <a:endParaRPr sz="23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25" name="object 2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148408" y="1548494"/>
            <a:ext cx="1114424" cy="657224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12775881" y="1524133"/>
            <a:ext cx="3703954" cy="59690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700" b="1" dirty="0">
                <a:latin typeface="Arial" panose="020B0604020202020204"/>
                <a:cs typeface="Arial" panose="020B0604020202020204"/>
              </a:rPr>
              <a:t>RAM</a:t>
            </a:r>
            <a:r>
              <a:rPr sz="1700" b="1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700" b="1" dirty="0">
                <a:latin typeface="Arial" panose="020B0604020202020204"/>
                <a:cs typeface="Arial" panose="020B0604020202020204"/>
              </a:rPr>
              <a:t>8GB</a:t>
            </a:r>
            <a:r>
              <a:rPr sz="1700" b="1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700" b="1" dirty="0">
                <a:latin typeface="Arial" panose="020B0604020202020204"/>
                <a:cs typeface="Arial" panose="020B0604020202020204"/>
              </a:rPr>
              <a:t>DDR4</a:t>
            </a:r>
            <a:r>
              <a:rPr sz="1700" b="1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700" b="1" dirty="0">
                <a:latin typeface="Arial" panose="020B0604020202020204"/>
                <a:cs typeface="Arial" panose="020B0604020202020204"/>
              </a:rPr>
              <a:t>2133</a:t>
            </a:r>
            <a:r>
              <a:rPr sz="1700" b="1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700" b="1" dirty="0">
                <a:latin typeface="Arial" panose="020B0604020202020204"/>
                <a:cs typeface="Arial" panose="020B0604020202020204"/>
              </a:rPr>
              <a:t>MHz</a:t>
            </a:r>
            <a:r>
              <a:rPr sz="1700" b="1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700" b="1" spc="-20" dirty="0">
                <a:latin typeface="Arial" panose="020B0604020202020204"/>
                <a:cs typeface="Arial" panose="020B0604020202020204"/>
              </a:rPr>
              <a:t>(1x)</a:t>
            </a:r>
            <a:endParaRPr sz="17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700" b="1" dirty="0">
                <a:latin typeface="Arial" panose="020B0604020202020204"/>
                <a:cs typeface="Arial" panose="020B0604020202020204"/>
              </a:rPr>
              <a:t>RAM</a:t>
            </a:r>
            <a:r>
              <a:rPr sz="1700" b="1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700" b="1" dirty="0">
                <a:latin typeface="Arial" panose="020B0604020202020204"/>
                <a:cs typeface="Arial" panose="020B0604020202020204"/>
              </a:rPr>
              <a:t>16GB</a:t>
            </a:r>
            <a:r>
              <a:rPr sz="1700" b="1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700" b="1" dirty="0">
                <a:latin typeface="Arial" panose="020B0604020202020204"/>
                <a:cs typeface="Arial" panose="020B0604020202020204"/>
              </a:rPr>
              <a:t>DDR4</a:t>
            </a:r>
            <a:r>
              <a:rPr sz="1700" b="1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700" b="1" dirty="0">
                <a:latin typeface="Arial" panose="020B0604020202020204"/>
                <a:cs typeface="Arial" panose="020B0604020202020204"/>
              </a:rPr>
              <a:t>3200</a:t>
            </a:r>
            <a:r>
              <a:rPr sz="1700" b="1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700" b="1" dirty="0">
                <a:latin typeface="Arial" panose="020B0604020202020204"/>
                <a:cs typeface="Arial" panose="020B0604020202020204"/>
              </a:rPr>
              <a:t>MHz</a:t>
            </a:r>
            <a:r>
              <a:rPr sz="1700" b="1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700" b="1" dirty="0">
                <a:latin typeface="Arial" panose="020B0604020202020204"/>
                <a:cs typeface="Arial" panose="020B0604020202020204"/>
              </a:rPr>
              <a:t>(2x</a:t>
            </a:r>
            <a:r>
              <a:rPr sz="1700" b="1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1700" b="1" spc="-20" dirty="0">
                <a:latin typeface="Arial" panose="020B0604020202020204"/>
                <a:cs typeface="Arial" panose="020B0604020202020204"/>
              </a:rPr>
              <a:t>8gb)</a:t>
            </a:r>
            <a:endParaRPr sz="17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