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" d="100"/>
          <a:sy n="10" d="100"/>
        </p:scale>
        <p:origin x="2772" y="252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21/11/2019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D8B37C-C60E-4BEB-87B8-9963C397C13C}"/>
              </a:ext>
            </a:extLst>
          </p:cNvPr>
          <p:cNvSpPr/>
          <p:nvPr/>
        </p:nvSpPr>
        <p:spPr bwMode="auto">
          <a:xfrm>
            <a:off x="-30163" y="0"/>
            <a:ext cx="1479551" cy="43200638"/>
          </a:xfrm>
          <a:prstGeom prst="rect">
            <a:avLst/>
          </a:prstGeom>
          <a:solidFill>
            <a:srgbClr val="B111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Text Box 147">
            <a:extLst>
              <a:ext uri="{FF2B5EF4-FFF2-40B4-BE49-F238E27FC236}">
                <a16:creationId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82025"/>
            <a:ext cx="13574713" cy="1150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pt-BR" sz="320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</a:p>
        </p:txBody>
      </p:sp>
      <p:sp>
        <p:nvSpPr>
          <p:cNvPr id="3" name="Text Box 148">
            <a:extLst>
              <a:ext uri="{FF2B5EF4-FFF2-40B4-BE49-F238E27FC236}">
                <a16:creationId xmlns:a16="http://schemas.microsoft.com/office/drawing/2014/main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2" name="Text Box 156">
            <a:extLst>
              <a:ext uri="{FF2B5EF4-FFF2-40B4-BE49-F238E27FC236}">
                <a16:creationId xmlns:a16="http://schemas.microsoft.com/office/drawing/2014/main" id="{5BF324DA-1D87-456C-AFF5-4FE6BE39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6175" y="27468513"/>
            <a:ext cx="14901863" cy="95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</a:p>
        </p:txBody>
      </p:sp>
      <p:sp>
        <p:nvSpPr>
          <p:cNvPr id="4103" name="Text Box 161">
            <a:extLst>
              <a:ext uri="{FF2B5EF4-FFF2-40B4-BE49-F238E27FC236}">
                <a16:creationId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0991513"/>
            <a:ext cx="138652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fontAlgn="ctr">
              <a:spcBef>
                <a:spcPct val="20000"/>
              </a:spcBef>
            </a:pPr>
            <a:r>
              <a:rPr lang="pt-BR" altLang="pt-BR" sz="320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  <a:endParaRPr lang="en-US" altLang="pt-BR" sz="3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 Box 162">
            <a:extLst>
              <a:ext uri="{FF2B5EF4-FFF2-40B4-BE49-F238E27FC236}">
                <a16:creationId xmlns:a16="http://schemas.microsoft.com/office/drawing/2014/main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885113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:a16="http://schemas.microsoft.com/office/drawing/2014/main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20296188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:a16="http://schemas.microsoft.com/office/drawing/2014/main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24572913"/>
            <a:ext cx="13349287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:a16="http://schemas.microsoft.com/office/drawing/2014/main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4600" y="26858913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:a16="http://schemas.microsoft.com/office/drawing/2014/main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5238" y="36841113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15" name="Text Box 146">
            <a:extLst>
              <a:ext uri="{FF2B5EF4-FFF2-40B4-BE49-F238E27FC236}">
                <a16:creationId xmlns:a16="http://schemas.microsoft.com/office/drawing/2014/main" id="{8990296F-565C-4F82-B8D9-5AC01541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820738"/>
            <a:ext cx="23810913" cy="6924675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Título do Trabalho</a:t>
            </a:r>
          </a:p>
          <a:p>
            <a:pPr algn="ctr"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en-US" altLang="pt-BR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endParaRPr lang="en-US" alt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US" alt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(a): Nome </a:t>
            </a: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endParaRPr lang="en-US" alt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(a): Prof. Nome </a:t>
            </a:r>
            <a:r>
              <a:rPr lang="en-US" alt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endParaRPr lang="en-US" alt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Palavras-Chave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pt-B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  <a:r>
              <a:rPr lang="en-US" alt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Professor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DB4C0D8A-E779-444C-BC3F-AD0E779A5131}"/>
              </a:ext>
            </a:extLst>
          </p:cNvPr>
          <p:cNvGraphicFramePr>
            <a:graphicFrameLocks noGrp="1"/>
          </p:cNvGraphicFramePr>
          <p:nvPr/>
        </p:nvGraphicFramePr>
        <p:xfrm>
          <a:off x="16481425" y="8113713"/>
          <a:ext cx="14806613" cy="183784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52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97"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de como utilizá-los</a:t>
                      </a:r>
                      <a:endParaRPr lang="pt-BR" sz="11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575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de Maslow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dos Dois Fatores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ERG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compreender as necessidades dos alunos e entender como está a sua classificação (na pirâmide – teoria de Maslow) ou outra classificação de outras teorias. Muitos alunos estão na 1ª parte da pirâmide que são os fatores fisiológicos, onde os mesmos muitas vezes não possuem nem o básico para sobreviver e vêm na educação superior uma saída para uma vida melhor, cabe ao professor ter essa percepção e incentivar esse aluno, pois muitas vezes esse aluno tem dificuldade de transporte até a instituição e acaba chegando atrasado e muitos professores o repreende perante seus colegas, pode chegar com fome e acaba não prestando atenção na aula. Outros possuem problemas familiares e também há alunos que já estão em outros níveis da pirâmide, como o de segurança, e são muito carentes de informação e acabam não perguntando ao professor para não serem censurados e perdem a confiança e a segurança em si mesmos. Portanto, cabe ao professor estreitar os laços com os alunos, para que ele tenha a percepção da necessidade de aluno e crie maneiras de não expor esse aluno e ainda maneiras de motivá-lo.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53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das Necessidades Adquiridas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poderá mostrar ao aluno que o ensino técnico pode trazer benefícios para ele e que conforme o tempo passa novas necessidades aparecem, assim o diploma de ensino técnico se torna atrativo para sanar essas necessidades.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4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expectativa/expectação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dar recompensa pelo trabalho do aluno, mostrando a ele que poderá ter um atrativo se houver o esforço do aluno, de acordo com o que se espera dele enquanto futuro profissional.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6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 Reforço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mostra ao aluno que o comportamento é função de suas consequências, ou seja, cada vez que ele buscar agir corretamente, ele poderá receber o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positivo; e cada vez que ele não agir corretamente terá suspenso este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positivo.se ele faz os trabalhos, por exemplo, terá mais conhecimento para lidar com seu futuro profissional, pois terá consequentemente mais cabedal de conhecimentos necessários à profissão que escolheu.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48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fixação dos objetivos/Fixação das metas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indica ao aluno através de pistas mensuráveis ou não, as metas a serem alcançadas. Ele pode estabelecer com o aluno quais são os passos para que ele consiga atingir os objetivos do curso, da aula, das menções, e outros parâmetros a serem alcançados ao longo do curso.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278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Equidade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trabalhará em seus conteúdos a ética, a noção de justiça e de equidade para estabelecer vínculos com o aluno baseados em princípios cabíveis a quaisquer conteúdos de sala de aula.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278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X e Y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aprende a conhecer seus alunos e suas características individuais, para melhorar sua postura profissional em sala de aula e saber lidar com as diferenças de comportamentos pessoais.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6" name="CaixaDeTexto 17">
            <a:extLst>
              <a:ext uri="{FF2B5EF4-FFF2-40B4-BE49-F238E27FC236}">
                <a16:creationId xmlns:a16="http://schemas.microsoft.com/office/drawing/2014/main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25411113"/>
            <a:ext cx="13422312" cy="153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</a:t>
            </a: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 quadro 1.</a:t>
            </a:r>
          </a:p>
        </p:txBody>
      </p:sp>
      <p:pic>
        <p:nvPicPr>
          <p:cNvPr id="4137" name="Picture 41">
            <a:extLst>
              <a:ext uri="{FF2B5EF4-FFF2-40B4-BE49-F238E27FC236}">
                <a16:creationId xmlns:a16="http://schemas.microsoft.com/office/drawing/2014/main" id="{D7EF5A63-51DD-4F09-BE31-159107C1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27544713"/>
            <a:ext cx="7078663" cy="105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8" name="Text Box 156">
            <a:extLst>
              <a:ext uri="{FF2B5EF4-FFF2-40B4-BE49-F238E27FC236}">
                <a16:creationId xmlns:a16="http://schemas.microsoft.com/office/drawing/2014/main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9513" y="37579300"/>
            <a:ext cx="15173325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000"/>
              <a:t>GIL, A C. </a:t>
            </a:r>
            <a:r>
              <a:rPr lang="pt-BR" altLang="pt-BR" sz="3000" b="1"/>
              <a:t>Metodologia do Ensino Superior</a:t>
            </a:r>
            <a:r>
              <a:rPr lang="pt-BR" altLang="pt-BR" sz="3000"/>
              <a:t>.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altLang="pt-BR" sz="3000"/>
              <a:t>LIBARDI, D. A. O papel do professor universitário na construção do conhecimento. </a:t>
            </a:r>
            <a:r>
              <a:rPr lang="pt-BR" altLang="pt-BR" sz="3000" b="1"/>
              <a:t>Revista de Educação</a:t>
            </a:r>
            <a:r>
              <a:rPr lang="pt-BR" altLang="pt-BR" sz="3000"/>
              <a:t>. Vol. 13, Nº 15, 2010. Disponível em: pgsskroton.com.br/seer/index.php/educ/article/download/1863/1768. Acesso em: 29. abr. 2016.</a:t>
            </a:r>
          </a:p>
          <a:p>
            <a:pPr>
              <a:spcBef>
                <a:spcPct val="20000"/>
              </a:spcBef>
            </a:pPr>
            <a:r>
              <a:rPr lang="pt-BR" altLang="pt-BR" sz="3000"/>
              <a:t>CHIAVENATO, I. </a:t>
            </a:r>
            <a:r>
              <a:rPr lang="pt-BR" altLang="pt-BR" sz="3000" b="1"/>
              <a:t>Recursos Humanos:</a:t>
            </a:r>
            <a:r>
              <a:rPr lang="pt-BR" altLang="pt-BR" sz="3000"/>
              <a:t> o capital humano das organizações. 9. Ed. São Paulo: Elsevier</a:t>
            </a:r>
            <a:r>
              <a:rPr lang="pt-BR" altLang="pt-BR" sz="3200"/>
              <a:t>, 2009.</a:t>
            </a:r>
          </a:p>
          <a:p>
            <a:pPr algn="just" hangingPunct="1">
              <a:spcBef>
                <a:spcPct val="20000"/>
              </a:spcBef>
            </a:pP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CF44AF-C3B3-483E-B56B-E76DDEC644BD}"/>
              </a:ext>
            </a:extLst>
          </p:cNvPr>
          <p:cNvSpPr/>
          <p:nvPr/>
        </p:nvSpPr>
        <p:spPr bwMode="auto">
          <a:xfrm>
            <a:off x="30897513" y="820738"/>
            <a:ext cx="390525" cy="6683375"/>
          </a:xfrm>
          <a:prstGeom prst="rect">
            <a:avLst/>
          </a:prstGeom>
          <a:solidFill>
            <a:srgbClr val="B111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:a16="http://schemas.microsoft.com/office/drawing/2014/main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927" y="2333975"/>
            <a:ext cx="4518025" cy="39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:a16="http://schemas.microsoft.com/office/drawing/2014/main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CDD4448-A39A-4930-A5AD-3C9F3C159298}"/>
              </a:ext>
            </a:extLst>
          </p:cNvPr>
          <p:cNvGrpSpPr/>
          <p:nvPr/>
        </p:nvGrpSpPr>
        <p:grpSpPr>
          <a:xfrm>
            <a:off x="0" y="40707129"/>
            <a:ext cx="32380237" cy="2501333"/>
            <a:chOff x="0" y="40707129"/>
            <a:chExt cx="32380237" cy="250133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7D12D0B-62D0-4FD4-B5E9-6B9B9EBF1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844" y="40715293"/>
              <a:ext cx="25248393" cy="249316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5044D6C-6143-4BD4-8A60-8BD6E234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0707129"/>
              <a:ext cx="7164501" cy="2493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3E6A00F0FABF46834D7B8CF94E6025" ma:contentTypeVersion="0" ma:contentTypeDescription="Crie um novo documento." ma:contentTypeScope="" ma:versionID="016f8ab988d9ec9fff284b3baf1fa5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5517B4-20D3-4793-BAC2-5B8B6307D5ED}"/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CAE6A4-370B-4824-A749-74D355D45DDD}"/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563</TotalTime>
  <Words>676</Words>
  <Application>Microsoft Office PowerPoint</Application>
  <PresentationFormat>Personalizar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Times New Roman</vt:lpstr>
      <vt:lpstr>ＭＳ Ｐゴシック</vt:lpstr>
      <vt:lpstr>Arial</vt:lpstr>
      <vt:lpstr>Arial Black</vt:lpstr>
      <vt:lpstr>Book Antiqua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joao andreo</cp:lastModifiedBy>
  <cp:revision>76</cp:revision>
  <cp:lastPrinted>2000-08-03T00:31:24Z</cp:lastPrinted>
  <dcterms:created xsi:type="dcterms:W3CDTF">2011-06-13T14:41:11Z</dcterms:created>
  <dcterms:modified xsi:type="dcterms:W3CDTF">2019-11-21T11:01:53Z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0x010100DA3E6A00F0FABF46834D7B8CF94E6025</vt:lpwstr>
  </property>
</Properties>
</file>