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59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29/04/2025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29/04/2025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97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05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7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29/04/2025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Grupo: Guilherme M, João Vitor , </a:t>
            </a:r>
            <a:r>
              <a:rPr lang="pt-BR" sz="1800" dirty="0" err="1">
                <a:solidFill>
                  <a:schemeClr val="tx1"/>
                </a:solidFill>
              </a:rPr>
              <a:t>Luis</a:t>
            </a:r>
            <a:r>
              <a:rPr lang="pt-BR" sz="1800" dirty="0">
                <a:solidFill>
                  <a:schemeClr val="tx1"/>
                </a:solidFill>
              </a:rPr>
              <a:t> Floriano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Emilio Frazão</a:t>
            </a:r>
          </a:p>
        </p:txBody>
      </p:sp>
      <p:sp>
        <p:nvSpPr>
          <p:cNvPr id="4" name="AutoShape 2" descr="O que é Modelagem de Dados? - e-SETORIAL Business Analytics">
            <a:extLst>
              <a:ext uri="{FF2B5EF4-FFF2-40B4-BE49-F238E27FC236}">
                <a16:creationId xmlns:a16="http://schemas.microsoft.com/office/drawing/2014/main" id="{84CFCC9E-4742-4463-9116-F875FF649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O que é Modelagem de Dados? - e-SETORIAL Business Analytics">
            <a:extLst>
              <a:ext uri="{FF2B5EF4-FFF2-40B4-BE49-F238E27FC236}">
                <a16:creationId xmlns:a16="http://schemas.microsoft.com/office/drawing/2014/main" id="{07DBD3EF-79EA-4519-A904-031BA24F1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2745" y="3276600"/>
            <a:ext cx="286029" cy="3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2" name="Picture 6" descr="Modelagem de Banco de Dados (EaD)">
            <a:extLst>
              <a:ext uri="{FF2B5EF4-FFF2-40B4-BE49-F238E27FC236}">
                <a16:creationId xmlns:a16="http://schemas.microsoft.com/office/drawing/2014/main" id="{3E0B3D1D-9F9E-4CA0-B70B-400EA96F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8574"/>
            <a:ext cx="6096001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49632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</a:t>
            </a:r>
            <a:r>
              <a:rPr lang="pt-BR" dirty="0" smtClean="0">
                <a:solidFill>
                  <a:srgbClr val="FFFFFF"/>
                </a:solidFill>
              </a:rPr>
              <a:t>Conceitual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7" y="0"/>
            <a:ext cx="753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7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69783"/>
            <a:ext cx="3363974" cy="1400141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Logico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D8A77A06-8863-42E2-9B0E-11EFD2CE74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1F77358C-B373-4C78-AA38-1165E956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"/>
            <a:ext cx="7537704" cy="6858000"/>
          </a:xfrm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4C7B0D2C-DC02-473B-AD02-21E2B34E3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8999"/>
            <a:ext cx="2662106" cy="17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86B3DEB1-3405-42EB-9F52-E669D32CB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DB2FBE-013F-492D-9A48-7A1124CA669C}"/>
              </a:ext>
            </a:extLst>
          </p:cNvPr>
          <p:cNvSpPr txBox="1"/>
          <p:nvPr/>
        </p:nvSpPr>
        <p:spPr>
          <a:xfrm>
            <a:off x="125835" y="2907268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20848C-72B9-4CC7-968D-FF69B2AC97DF}"/>
              </a:ext>
            </a:extLst>
          </p:cNvPr>
          <p:cNvSpPr txBox="1"/>
          <p:nvPr/>
        </p:nvSpPr>
        <p:spPr>
          <a:xfrm>
            <a:off x="1526796" y="2019264"/>
            <a:ext cx="197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Logico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fontScale="77500" lnSpcReduction="2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Dados das Tabelas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Cliente:</a:t>
            </a:r>
            <a:r>
              <a:rPr lang="pt-BR" dirty="0">
                <a:solidFill>
                  <a:schemeClr val="bg1"/>
                </a:solidFill>
              </a:rPr>
              <a:t> ID (Numérico), Nome (Texto), Idade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Transportador:</a:t>
            </a:r>
            <a:r>
              <a:rPr lang="pt-BR" dirty="0">
                <a:solidFill>
                  <a:schemeClr val="bg1"/>
                </a:solidFill>
              </a:rPr>
              <a:t> ID (Numérico), Nome (Texto), Idade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Pedido:</a:t>
            </a:r>
            <a:r>
              <a:rPr lang="pt-BR" dirty="0">
                <a:solidFill>
                  <a:schemeClr val="bg1"/>
                </a:solidFill>
              </a:rPr>
              <a:t> ID (Numérico), Cliente (Numérico - FK), Transportador (Numérico - FK), Endereço (Numérico - FK), Produto (Numérico - FK).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Produto:</a:t>
            </a:r>
            <a:r>
              <a:rPr lang="pt-BR" dirty="0">
                <a:solidFill>
                  <a:schemeClr val="bg1"/>
                </a:solidFill>
              </a:rPr>
              <a:t> ID (Numérico), Nome (Texto), Tipo (Numérico - FK).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Endereço:</a:t>
            </a:r>
            <a:r>
              <a:rPr lang="pt-BR" dirty="0">
                <a:solidFill>
                  <a:schemeClr val="bg1"/>
                </a:solidFill>
              </a:rPr>
              <a:t> ID (Numérico), Logradouro (Texto), Número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Tipo:</a:t>
            </a:r>
            <a:r>
              <a:rPr lang="pt-BR" dirty="0">
                <a:solidFill>
                  <a:schemeClr val="bg1"/>
                </a:solidFill>
              </a:rPr>
              <a:t> ID (Numérico), Nome (Texto).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7DCC1A-67A0-4C64-BEFD-082023CA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23" y="0"/>
            <a:ext cx="541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49632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Entidade – Relacionamento 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F90686C-EE24-483F-BF79-48805FD99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2835" y="0"/>
            <a:ext cx="7540625" cy="6858000"/>
          </a:xfrm>
        </p:spPr>
      </p:pic>
    </p:spTree>
    <p:extLst>
      <p:ext uri="{BB962C8B-B14F-4D97-AF65-F5344CB8AC3E}">
        <p14:creationId xmlns:p14="http://schemas.microsoft.com/office/powerpoint/2010/main" val="3026965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Entidade-relacionamento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as duas imagens mostram o mesmo modelo de banco de dados, com as mesmas tabelas (Cliente, Transportador, Pedido, Produto, Endereço, Tipo) e os mesmos tipos de dados para seus atributos (</a:t>
            </a:r>
            <a:r>
              <a:rPr lang="pt-BR" dirty="0" err="1">
                <a:solidFill>
                  <a:schemeClr val="bg1"/>
                </a:solidFill>
              </a:rPr>
              <a:t>IDs</a:t>
            </a:r>
            <a:r>
              <a:rPr lang="pt-BR" dirty="0">
                <a:solidFill>
                  <a:schemeClr val="bg1"/>
                </a:solidFill>
              </a:rPr>
              <a:t> numéricos, nomes e logradouros em texto, idades e números como inteiros, e chaves estrangeiras numéricas para as ligações). A única diferença é a forma como esse modelo é desenhado: a primeira imagem usa uma notação mais tradicional com retângulos e anotações de cardinalidade nas linhas, enquanto a segunda usa uma notação diferente, com losangos para relacionamentos, símbolos para cardinalidade e indicação visual de chaves primárias e estrangeiras. A lógica do banco de dados, porém, é idêntica.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E44D63-169E-487C-91C3-B175234A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43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Fim!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5" y="2663211"/>
            <a:ext cx="4451773" cy="3101983"/>
          </a:xfrm>
        </p:spPr>
        <p:txBody>
          <a:bodyPr rtlCol="0"/>
          <a:lstStyle/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65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91</TotalTime>
  <Words>267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Pacote</vt:lpstr>
      <vt:lpstr>Modelagem de dados</vt:lpstr>
      <vt:lpstr>Modelo Conceitual</vt:lpstr>
      <vt:lpstr>Modelo Logico</vt:lpstr>
      <vt:lpstr>Modelo Logico</vt:lpstr>
      <vt:lpstr>Modelo Entidade – Relacionamento </vt:lpstr>
      <vt:lpstr>Modelo Entidade-relacionamento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guiguimacmartins2@outlook.com</dc:creator>
  <cp:lastModifiedBy>ALUNOS</cp:lastModifiedBy>
  <cp:revision>7</cp:revision>
  <dcterms:created xsi:type="dcterms:W3CDTF">2025-04-28T13:36:36Z</dcterms:created>
  <dcterms:modified xsi:type="dcterms:W3CDTF">2025-04-29T22:54:02Z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