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9" r:id="rId6"/>
    <p:sldId id="260" r:id="rId7"/>
    <p:sldId id="264" r:id="rId8"/>
    <p:sldId id="261" r:id="rId9"/>
    <p:sldId id="262" r:id="rId10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3B479-B86F-4B3B-92CC-A65D21022A71}" type="datetime1">
              <a:rPr lang="pt-BR" smtClean="0"/>
              <a:t>28/04/2025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D53290-F0ED-46B1-B74B-2F3871D103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14772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89ABE-C638-43EB-8FF2-1C40E4E3A55D}" type="datetime1">
              <a:rPr lang="pt-BR" smtClean="0"/>
              <a:pPr/>
              <a:t>28/04/2025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Editar estilos de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69BF2-40CB-4D1C-9AF8-B52A60A65A50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84546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9656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3172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3894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8053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5078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149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A70E9B-807F-4AE6-92CC-96282D5E7311}" type="datetime1">
              <a:rPr lang="pt-BR" noProof="0" smtClean="0"/>
              <a:t>28/04/2025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190B64-7C24-4AC5-981A-18293759B464}" type="datetime1">
              <a:rPr lang="pt-BR" noProof="0" smtClean="0"/>
              <a:t>28/04/2025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B21156-01AE-471C-8785-A0104C41415F}" type="datetime1">
              <a:rPr lang="pt-BR" noProof="0" smtClean="0"/>
              <a:t>28/04/2025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C79FE1-4EE1-4F09-AF1C-ADB867A4DDB7}" type="datetime1">
              <a:rPr lang="pt-BR" noProof="0" smtClean="0"/>
              <a:t>28/04/2025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32E7D4-C3C8-491E-AF18-B3F00DDC0614}" type="datetime1">
              <a:rPr lang="pt-BR" noProof="0" smtClean="0"/>
              <a:t>28/04/2025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6D9EE8-2544-4943-81D3-517B336FA10A}" type="datetime1">
              <a:rPr lang="pt-BR" noProof="0" smtClean="0"/>
              <a:t>28/04/2025</a:t>
            </a:fld>
            <a:endParaRPr lang="pt-BR" noProof="0" dirty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10" name="Espaço reservado para o número do slid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952E2D-6498-45E7-A8E3-132689DDCE1E}" type="datetime1">
              <a:rPr lang="pt-BR" noProof="0" smtClean="0"/>
              <a:t>28/04/2025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0953FF-B44C-4032-BE08-263E004F48D0}" type="datetime1">
              <a:rPr lang="pt-BR" noProof="0" smtClean="0"/>
              <a:t>28/04/2025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1CED91-10F8-4F28-862B-FD4E3A97170A}" type="datetime1">
              <a:rPr lang="pt-BR" noProof="0" smtClean="0"/>
              <a:t>28/04/2025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9" name="Espaço Reservado para Data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CFC77E-2AA3-4152-A54C-74981BE28E55}" type="datetime1">
              <a:rPr lang="pt-BR" noProof="0" smtClean="0"/>
              <a:t>28/04/2025</a:t>
            </a:fld>
            <a:endParaRPr lang="pt-BR" noProof="0" dirty="0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 rtl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8EC681D4-C3A8-4CE6-91AF-0785B228C7CF}" type="datetime1">
              <a:rPr lang="pt-BR" noProof="0" smtClean="0"/>
              <a:t>28/04/2025</a:t>
            </a:fld>
            <a:endParaRPr lang="pt-BR" noProof="0" dirty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10" name="Espaço Reservado para o Número do Slid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CB6EA007-E4DD-442B-86B0-09BBF9FC84DB}" type="datetime1">
              <a:rPr lang="pt-BR" noProof="0" smtClean="0"/>
              <a:t>28/04/2025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/>
          </a:bodyPr>
          <a:lstStyle/>
          <a:p>
            <a:pPr rtl="0"/>
            <a:r>
              <a:rPr lang="pt-BR" sz="3000" dirty="0">
                <a:solidFill>
                  <a:schemeClr val="tx1"/>
                </a:solidFill>
              </a:rPr>
              <a:t>Modelagem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pt-BR" sz="1800" dirty="0">
                <a:solidFill>
                  <a:schemeClr val="tx1"/>
                </a:solidFill>
              </a:rPr>
              <a:t>Grupo: Guilherme M, João Vitor , </a:t>
            </a:r>
            <a:r>
              <a:rPr lang="pt-BR" sz="1800" dirty="0" err="1">
                <a:solidFill>
                  <a:schemeClr val="tx1"/>
                </a:solidFill>
              </a:rPr>
              <a:t>Luis</a:t>
            </a:r>
            <a:r>
              <a:rPr lang="pt-BR" sz="1800" dirty="0">
                <a:solidFill>
                  <a:schemeClr val="tx1"/>
                </a:solidFill>
              </a:rPr>
              <a:t> Floriano</a:t>
            </a:r>
          </a:p>
          <a:p>
            <a:pPr rtl="0"/>
            <a:r>
              <a:rPr lang="pt-BR" sz="1800" dirty="0">
                <a:solidFill>
                  <a:schemeClr val="tx1"/>
                </a:solidFill>
              </a:rPr>
              <a:t>Emilio Frazão</a:t>
            </a:r>
          </a:p>
        </p:txBody>
      </p:sp>
      <p:sp>
        <p:nvSpPr>
          <p:cNvPr id="4" name="AutoShape 2" descr="O que é Modelagem de Dados? - e-SETORIAL Business Analytics">
            <a:extLst>
              <a:ext uri="{FF2B5EF4-FFF2-40B4-BE49-F238E27FC236}">
                <a16:creationId xmlns:a16="http://schemas.microsoft.com/office/drawing/2014/main" id="{84CFCC9E-4742-4463-9116-F875FF6494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4" descr="O que é Modelagem de Dados? - e-SETORIAL Business Analytics">
            <a:extLst>
              <a:ext uri="{FF2B5EF4-FFF2-40B4-BE49-F238E27FC236}">
                <a16:creationId xmlns:a16="http://schemas.microsoft.com/office/drawing/2014/main" id="{07DBD3EF-79EA-4519-A904-031BA24F17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62745" y="3276600"/>
            <a:ext cx="286029" cy="320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102" name="Picture 6" descr="Modelagem de Banco de Dados (EaD)">
            <a:extLst>
              <a:ext uri="{FF2B5EF4-FFF2-40B4-BE49-F238E27FC236}">
                <a16:creationId xmlns:a16="http://schemas.microsoft.com/office/drawing/2014/main" id="{3E0B3D1D-9F9E-4CA0-B70B-400EA96FD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8" y="28574"/>
            <a:ext cx="6096001" cy="682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tângulo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61" y="469783"/>
            <a:ext cx="3363974" cy="1400141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pt-BR" dirty="0">
                <a:solidFill>
                  <a:srgbClr val="FFFFFF"/>
                </a:solidFill>
              </a:rPr>
              <a:t>Modelo Logico</a:t>
            </a:r>
          </a:p>
        </p:txBody>
      </p:sp>
      <p:sp>
        <p:nvSpPr>
          <p:cNvPr id="9" name="AutoShape 2">
            <a:extLst>
              <a:ext uri="{FF2B5EF4-FFF2-40B4-BE49-F238E27FC236}">
                <a16:creationId xmlns:a16="http://schemas.microsoft.com/office/drawing/2014/main" id="{D8A77A06-8863-42E2-9B0E-11EFD2CE74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9" name="Espaço Reservado para Conteúdo 18">
            <a:extLst>
              <a:ext uri="{FF2B5EF4-FFF2-40B4-BE49-F238E27FC236}">
                <a16:creationId xmlns:a16="http://schemas.microsoft.com/office/drawing/2014/main" id="{1F77358C-B373-4C78-AA38-1165E956CF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54296" y="1"/>
            <a:ext cx="7537704" cy="6858000"/>
          </a:xfrm>
        </p:spPr>
      </p:pic>
      <p:sp>
        <p:nvSpPr>
          <p:cNvPr id="15" name="AutoShape 4">
            <a:extLst>
              <a:ext uri="{FF2B5EF4-FFF2-40B4-BE49-F238E27FC236}">
                <a16:creationId xmlns:a16="http://schemas.microsoft.com/office/drawing/2014/main" id="{4C7B0D2C-DC02-473B-AD02-21E2B34E30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8999"/>
            <a:ext cx="2662106" cy="170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AutoShape 6">
            <a:extLst>
              <a:ext uri="{FF2B5EF4-FFF2-40B4-BE49-F238E27FC236}">
                <a16:creationId xmlns:a16="http://schemas.microsoft.com/office/drawing/2014/main" id="{86B3DEB1-3405-42EB-9F52-E669D32CB4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3DB2FBE-013F-492D-9A48-7A1124CA669C}"/>
              </a:ext>
            </a:extLst>
          </p:cNvPr>
          <p:cNvSpPr txBox="1"/>
          <p:nvPr/>
        </p:nvSpPr>
        <p:spPr>
          <a:xfrm>
            <a:off x="125835" y="2907268"/>
            <a:ext cx="369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820848C-72B9-4CC7-968D-FF69B2AC97DF}"/>
              </a:ext>
            </a:extLst>
          </p:cNvPr>
          <p:cNvSpPr txBox="1"/>
          <p:nvPr/>
        </p:nvSpPr>
        <p:spPr>
          <a:xfrm>
            <a:off x="1526796" y="2019264"/>
            <a:ext cx="197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Modelo Logico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451773" cy="3101983"/>
          </a:xfrm>
        </p:spPr>
        <p:txBody>
          <a:bodyPr rtlCol="0">
            <a:normAutofit fontScale="77500" lnSpcReduction="20000"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Tipos de Dados das Tabelas</a:t>
            </a:r>
            <a:endParaRPr lang="pt-BR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</a:rPr>
              <a:t>Cliente:</a:t>
            </a:r>
            <a:r>
              <a:rPr lang="pt-BR" dirty="0">
                <a:solidFill>
                  <a:schemeClr val="bg1"/>
                </a:solidFill>
              </a:rPr>
              <a:t> ID (Numérico), Nome (Texto), Idade (Numérico).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</a:rPr>
              <a:t>Transportador:</a:t>
            </a:r>
            <a:r>
              <a:rPr lang="pt-BR" dirty="0">
                <a:solidFill>
                  <a:schemeClr val="bg1"/>
                </a:solidFill>
              </a:rPr>
              <a:t> ID (Numérico), Nome (Texto), Idade (Numérico).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</a:rPr>
              <a:t>Pedido:</a:t>
            </a:r>
            <a:r>
              <a:rPr lang="pt-BR" dirty="0">
                <a:solidFill>
                  <a:schemeClr val="bg1"/>
                </a:solidFill>
              </a:rPr>
              <a:t> ID (Numérico), Cliente (Numérico - FK), Transportador (Numérico - FK), Endereço (Numérico - FK), Produto (Numérico - FK).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</a:rPr>
              <a:t>Produto:</a:t>
            </a:r>
            <a:r>
              <a:rPr lang="pt-BR" dirty="0">
                <a:solidFill>
                  <a:schemeClr val="bg1"/>
                </a:solidFill>
              </a:rPr>
              <a:t> ID (Numérico), Nome (Texto), Tipo (Numérico - FK).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</a:rPr>
              <a:t>Endereço:</a:t>
            </a:r>
            <a:r>
              <a:rPr lang="pt-BR" dirty="0">
                <a:solidFill>
                  <a:schemeClr val="bg1"/>
                </a:solidFill>
              </a:rPr>
              <a:t> ID (Numérico), Logradouro (Texto), Número (Numérico).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</a:rPr>
              <a:t>Tipo:</a:t>
            </a:r>
            <a:r>
              <a:rPr lang="pt-BR" dirty="0">
                <a:solidFill>
                  <a:schemeClr val="bg1"/>
                </a:solidFill>
              </a:rPr>
              <a:t> ID (Numérico), Nome (Texto).</a:t>
            </a:r>
          </a:p>
          <a:p>
            <a:pPr rtl="0"/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F7DCC1A-67A0-4C64-BEFD-082023CA3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8723" y="0"/>
            <a:ext cx="54192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tângulo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61" y="449632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90000"/>
          </a:bodyPr>
          <a:lstStyle/>
          <a:p>
            <a:pPr rtl="0"/>
            <a:r>
              <a:rPr lang="pt-BR" dirty="0">
                <a:solidFill>
                  <a:srgbClr val="FFFFFF"/>
                </a:solidFill>
              </a:rPr>
              <a:t>Modelo Entidade – Relacionamento </a:t>
            </a:r>
          </a:p>
        </p:txBody>
      </p:sp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7F90686C-EE24-483F-BF79-48805FD99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52835" y="0"/>
            <a:ext cx="7540625" cy="6858000"/>
          </a:xfrm>
        </p:spPr>
      </p:pic>
    </p:spTree>
    <p:extLst>
      <p:ext uri="{BB962C8B-B14F-4D97-AF65-F5344CB8AC3E}">
        <p14:creationId xmlns:p14="http://schemas.microsoft.com/office/powerpoint/2010/main" val="3026965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Modelo Entidade-relacionamento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451773" cy="3101983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as duas imagens mostram o mesmo modelo de banco de dados, com as mesmas tabelas (Cliente, Transportador, Pedido, Produto, Endereço, Tipo) e os mesmos tipos de dados para seus atributos (</a:t>
            </a:r>
            <a:r>
              <a:rPr lang="pt-BR" dirty="0" err="1">
                <a:solidFill>
                  <a:schemeClr val="bg1"/>
                </a:solidFill>
              </a:rPr>
              <a:t>IDs</a:t>
            </a:r>
            <a:r>
              <a:rPr lang="pt-BR" dirty="0">
                <a:solidFill>
                  <a:schemeClr val="bg1"/>
                </a:solidFill>
              </a:rPr>
              <a:t> numéricos, nomes e logradouros em texto, idades e números como inteiros, e chaves estrangeiras numéricas para as ligações). A única diferença é a forma como esse modelo é desenhado: a primeira imagem usa uma notação mais tradicional com retângulos e anotações de cardinalidade nas linhas, enquanto a segunda usa uma notação diferente, com losangos para relacionamentos, símbolos para cardinalidade e indicação visual de chaves primárias e estrangeiras. A lógica do banco de dados, porém, é idêntica.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3E44D63-169E-487C-91C3-B175234A0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3437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044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Fim!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5" y="2663211"/>
            <a:ext cx="4451773" cy="3101983"/>
          </a:xfrm>
        </p:spPr>
        <p:txBody>
          <a:bodyPr rtlCol="0"/>
          <a:lstStyle/>
          <a:p>
            <a:pPr rtl="0"/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965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aco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0ED59B-F67D-4B99-A0A7-E5237FF581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52</TotalTime>
  <Words>264</Words>
  <Application>Microsoft Office PowerPoint</Application>
  <PresentationFormat>Widescreen</PresentationFormat>
  <Paragraphs>22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Pacote</vt:lpstr>
      <vt:lpstr>Modelagem de dados</vt:lpstr>
      <vt:lpstr>Modelo Logico</vt:lpstr>
      <vt:lpstr>Modelo Logico</vt:lpstr>
      <vt:lpstr>Modelo Entidade – Relacionamento </vt:lpstr>
      <vt:lpstr>Modelo Entidade-relacionamento</vt:lpstr>
      <vt:lpstr>Fim!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Modelagem de dados</dc:title>
  <dc:creator>guiguimacmartins2@outlook.com</dc:creator>
  <cp:lastModifiedBy>João Vitor Nascimento Pereira</cp:lastModifiedBy>
  <cp:revision>5</cp:revision>
  <dcterms:created xsi:type="dcterms:W3CDTF">2025-04-28T13:36:36Z</dcterms:created>
  <dcterms:modified xsi:type="dcterms:W3CDTF">2025-04-28T20:24:19Z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