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</p:sldIdLst>
  <p:sldSz cx="9753600" cy="73152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Aleo" charset="1" panose="020F0502020204030203"/>
      <p:regular r:id="rId14"/>
    </p:embeddedFont>
    <p:embeddedFont>
      <p:font typeface="Aleo Bold" charset="1" panose="020F0802020204030203"/>
      <p:regular r:id="rId15"/>
    </p:embeddedFont>
    <p:embeddedFont>
      <p:font typeface="Aleo Italics" charset="1" panose="020F0502020204030203"/>
      <p:regular r:id="rId16"/>
    </p:embeddedFont>
    <p:embeddedFont>
      <p:font typeface="Aleo Bold Italics" charset="1" panose="020F0802020204030203"/>
      <p:regular r:id="rId17"/>
    </p:embeddedFont>
    <p:embeddedFont>
      <p:font typeface="Aleo Light" charset="1" panose="00000400000000000000"/>
      <p:regular r:id="rId18"/>
    </p:embeddedFont>
    <p:embeddedFont>
      <p:font typeface="Aleo Light Italics" charset="1" panose="000004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813" y="6981970"/>
            <a:ext cx="10171900" cy="553887"/>
          </a:xfrm>
          <a:custGeom>
            <a:avLst/>
            <a:gdLst/>
            <a:ahLst/>
            <a:cxnLst/>
            <a:rect r="r" b="b" t="t" l="l"/>
            <a:pathLst>
              <a:path h="553887" w="10171900">
                <a:moveTo>
                  <a:pt x="0" y="0"/>
                </a:moveTo>
                <a:lnTo>
                  <a:pt x="10171900" y="0"/>
                </a:lnTo>
                <a:lnTo>
                  <a:pt x="10171900" y="553887"/>
                </a:lnTo>
                <a:lnTo>
                  <a:pt x="0" y="55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8228" r="0" b="-8682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8423" y="-1345732"/>
            <a:ext cx="3500443" cy="3500443"/>
          </a:xfrm>
          <a:custGeom>
            <a:avLst/>
            <a:gdLst/>
            <a:ahLst/>
            <a:cxnLst/>
            <a:rect r="r" b="b" t="t" l="l"/>
            <a:pathLst>
              <a:path h="3500443" w="3500443">
                <a:moveTo>
                  <a:pt x="0" y="0"/>
                </a:moveTo>
                <a:lnTo>
                  <a:pt x="3500443" y="0"/>
                </a:lnTo>
                <a:lnTo>
                  <a:pt x="3500443" y="3500443"/>
                </a:lnTo>
                <a:lnTo>
                  <a:pt x="0" y="350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0450" y="-152400"/>
            <a:ext cx="3716815" cy="371681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98423" y="916838"/>
            <a:ext cx="3078595" cy="3078595"/>
          </a:xfrm>
          <a:custGeom>
            <a:avLst/>
            <a:gdLst/>
            <a:ahLst/>
            <a:cxnLst/>
            <a:rect r="r" b="b" t="t" l="l"/>
            <a:pathLst>
              <a:path h="3078595" w="3078595">
                <a:moveTo>
                  <a:pt x="0" y="0"/>
                </a:moveTo>
                <a:lnTo>
                  <a:pt x="3078595" y="0"/>
                </a:lnTo>
                <a:lnTo>
                  <a:pt x="3078595" y="3078595"/>
                </a:lnTo>
                <a:lnTo>
                  <a:pt x="0" y="3078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7362" y="4753540"/>
            <a:ext cx="8591550" cy="120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55"/>
              </a:lnSpc>
            </a:pPr>
            <a:r>
              <a:rPr lang="en-US" sz="8855">
                <a:solidFill>
                  <a:srgbClr val="F79A29"/>
                </a:solidFill>
                <a:latin typeface="Aleo Bold"/>
              </a:rPr>
              <a:t>Teoria de Grafos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7362" y="5971413"/>
            <a:ext cx="8591550" cy="72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JHONNY MEZZARI, JOÃO VITOR ALVES, 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LEONARDO SPILERE, NATANAEL ALVES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7362" y="366390"/>
            <a:ext cx="8591550" cy="72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PROF. MATHEUS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LEANDRO FERREIRA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4901" y="807720"/>
            <a:ext cx="6160524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Método Bellman-Ford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313656" y="-605698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4901" y="1776867"/>
            <a:ext cx="6160524" cy="399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Inicializamos a distância de todos os vértices como infinito exceto o vértice de origem que será 0;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dist[A] = 0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dist[B] = ∞(infinito),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dist[C] = ∞(infinito),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∞(infinito),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dist[E] = ∞(infinito),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Fazemos N-1 iterações onde N é o número total de vértices no grafo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N-1 = 5-1 = 4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19554" y="3416085"/>
            <a:ext cx="5239107" cy="52391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49620" y="937641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4901" y="807720"/>
            <a:ext cx="6160524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Método Bellman-Ford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313656" y="-605698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4901" y="1776867"/>
            <a:ext cx="6160524" cy="532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Primeira iteração: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O algoritmo irá pegar a atual distância do primeiro vértice= [B],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Sua distância atual = ∞(infinito),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Será maior = &gt;,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Que a distância de A = 0,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E a distância de A para B = -1,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Somados = 0 - 1 = -1,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Que resultará em = ∞(infinito) &gt; -1 (infinito maios que -1);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Aplicando a regra obtemos os valores: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dist[B] = min(dist[B] &gt; dist[A] + peso(A -&gt; B)) = min(∞, 0 - 1) = -1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dist[C] = min(dist[C] &gt; dist[A] + peso(A -&gt; C)) = min(∞, 0 + 4) = 4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19554" y="3416085"/>
            <a:ext cx="5239107" cy="52391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49620" y="937641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4901" y="807720"/>
            <a:ext cx="6160524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Método Bellman-Ford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313656" y="-605698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4901" y="1776867"/>
            <a:ext cx="6160524" cy="49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Atualizando a tabela temos: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dist[A] = 0,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dist[B] = -1,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dist[C] = 4,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∞(infinito),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dist[E] = ∞(infinito),</a:t>
            </a:r>
          </a:p>
          <a:p>
            <a:pPr>
              <a:lnSpc>
                <a:spcPts val="2659"/>
              </a:lnSpc>
            </a:pP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Segunda Iteração: 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dist[C] = min(dist[C], dist[B] + peso(B -&gt; C)) = min(4, -1 + 3) = 2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min(dist[D], dist[B] + peso(B -&gt; D)) = min(∞, -1 + 2) = 1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dist[E] = min(dist[E], dist[B] + peso(B -&gt; E)) = min(∞, -1 + 2) = 1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19554" y="3416085"/>
            <a:ext cx="5239107" cy="52391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49620" y="937641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4901" y="807720"/>
            <a:ext cx="6160524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Método Bellman-Ford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313656" y="-605698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4901" y="1776867"/>
            <a:ext cx="6160524" cy="466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Atualizando a tabela temos: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dist[A] = 0   dist[B] = -1   dist[C] = 2,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1    dist[E] = 1,</a:t>
            </a:r>
          </a:p>
          <a:p>
            <a:pPr>
              <a:lnSpc>
                <a:spcPts val="2659"/>
              </a:lnSpc>
            </a:pPr>
          </a:p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Terceira Iteração: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min(dist[D], dist[E] + dist[E -&gt; D]) = min(1, 1 + (-3)) = -2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Atualizando a tabela temos: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dist[A] = 0    dist[B] = -1   dist[C] = 2,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-2  dist[E] = 1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19554" y="3416085"/>
            <a:ext cx="5239107" cy="52391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49620" y="937641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4901" y="807720"/>
            <a:ext cx="6160524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Método Bellman-Ford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313656" y="-605698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4901" y="1776867"/>
            <a:ext cx="6160524" cy="566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Quarta Iteração: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dist[B]= min(-1, -2 + 1)= -1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dist[C]= min(2, -2 + 5)= 3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Atualizando a tabela temos: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dist[A] = 0     dist[B] = -1   dist[C] = 2,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dist[D] = -2   dist[E] = 1,</a:t>
            </a:r>
          </a:p>
          <a:p>
            <a:pPr>
              <a:lnSpc>
                <a:spcPts val="2659"/>
              </a:lnSpc>
            </a:pP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Resumindo o menos caminho de A para os vértices serão: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 -&gt; B = -1 (A,B);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 -&gt; C = 2 (A,B,C);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 -&gt; D = -2 (A,B,E,D);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899" spc="56">
                <a:solidFill>
                  <a:srgbClr val="333330"/>
                </a:solidFill>
                <a:latin typeface="Glacial Indifference"/>
              </a:rPr>
              <a:t>A -&gt; E = 1 (A,B,E);</a:t>
            </a:r>
          </a:p>
          <a:p>
            <a:pPr>
              <a:lnSpc>
                <a:spcPts val="2659"/>
              </a:lnSpc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19554" y="3416085"/>
            <a:ext cx="5239107" cy="523910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49620" y="937641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900946" y="5652590"/>
            <a:ext cx="3325220" cy="332522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7753349" y="-1590014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3086677" y="0"/>
                </a:moveTo>
                <a:lnTo>
                  <a:pt x="0" y="0"/>
                </a:lnTo>
                <a:lnTo>
                  <a:pt x="0" y="3086677"/>
                </a:lnTo>
                <a:lnTo>
                  <a:pt x="3086677" y="3086677"/>
                </a:lnTo>
                <a:lnTo>
                  <a:pt x="30866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22328" y="73761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515329" y="2005494"/>
            <a:ext cx="5593677" cy="5593677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85800" y="1204341"/>
            <a:ext cx="5924550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79A29"/>
                </a:solidFill>
                <a:latin typeface="Aleo Bold"/>
              </a:rPr>
              <a:t>Ponto Extra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5800" y="2141387"/>
            <a:ext cx="4352593" cy="481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Para encotrar o menor caminho do grafo, o melhor algorítimo para ser utilizado será o </a:t>
            </a:r>
            <a:r>
              <a:rPr lang="en-US" sz="2113" spc="63">
                <a:solidFill>
                  <a:srgbClr val="FFFFFF"/>
                </a:solidFill>
                <a:latin typeface="Glacial Indifference Bold"/>
              </a:rPr>
              <a:t>Bellman-Ford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>
              <a:lnSpc>
                <a:spcPts val="2958"/>
              </a:lnSpc>
            </a:pP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O caminho será: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A -&gt; C = 1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C -&gt; F = 4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F -&gt; J = 2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J -&gt; M = 2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M -&gt; O = 2   </a:t>
            </a: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   </a:t>
            </a:r>
            <a:r>
              <a:rPr lang="en-US" sz="2113" spc="63">
                <a:solidFill>
                  <a:srgbClr val="FFFFFF"/>
                </a:solidFill>
                <a:latin typeface="Glacial Indifference"/>
              </a:rPr>
              <a:t>O -&gt; B = 2</a:t>
            </a:r>
          </a:p>
          <a:p>
            <a:pPr>
              <a:lnSpc>
                <a:spcPts val="2958"/>
              </a:lnSpc>
            </a:pPr>
          </a:p>
          <a:p>
            <a:pPr>
              <a:lnSpc>
                <a:spcPts val="2958"/>
              </a:lnSpc>
            </a:pPr>
            <a:r>
              <a:rPr lang="en-US" sz="2113" spc="63">
                <a:solidFill>
                  <a:srgbClr val="FFFFFF"/>
                </a:solidFill>
                <a:latin typeface="Glacial Indifference Bold"/>
              </a:rPr>
              <a:t>Custo Total = 13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813" y="6981970"/>
            <a:ext cx="10171900" cy="553887"/>
          </a:xfrm>
          <a:custGeom>
            <a:avLst/>
            <a:gdLst/>
            <a:ahLst/>
            <a:cxnLst/>
            <a:rect r="r" b="b" t="t" l="l"/>
            <a:pathLst>
              <a:path h="553887" w="10171900">
                <a:moveTo>
                  <a:pt x="0" y="0"/>
                </a:moveTo>
                <a:lnTo>
                  <a:pt x="10171900" y="0"/>
                </a:lnTo>
                <a:lnTo>
                  <a:pt x="10171900" y="553887"/>
                </a:lnTo>
                <a:lnTo>
                  <a:pt x="0" y="553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8228" r="0" b="-8682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8423" y="-1345732"/>
            <a:ext cx="3500443" cy="3500443"/>
          </a:xfrm>
          <a:custGeom>
            <a:avLst/>
            <a:gdLst/>
            <a:ahLst/>
            <a:cxnLst/>
            <a:rect r="r" b="b" t="t" l="l"/>
            <a:pathLst>
              <a:path h="3500443" w="3500443">
                <a:moveTo>
                  <a:pt x="0" y="0"/>
                </a:moveTo>
                <a:lnTo>
                  <a:pt x="3500443" y="0"/>
                </a:lnTo>
                <a:lnTo>
                  <a:pt x="3500443" y="3500443"/>
                </a:lnTo>
                <a:lnTo>
                  <a:pt x="0" y="350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10450" y="-152400"/>
            <a:ext cx="3716815" cy="371681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33333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98423" y="916838"/>
            <a:ext cx="3078595" cy="3078595"/>
          </a:xfrm>
          <a:custGeom>
            <a:avLst/>
            <a:gdLst/>
            <a:ahLst/>
            <a:cxnLst/>
            <a:rect r="r" b="b" t="t" l="l"/>
            <a:pathLst>
              <a:path h="3078595" w="3078595">
                <a:moveTo>
                  <a:pt x="0" y="0"/>
                </a:moveTo>
                <a:lnTo>
                  <a:pt x="3078595" y="0"/>
                </a:lnTo>
                <a:lnTo>
                  <a:pt x="3078595" y="3078595"/>
                </a:lnTo>
                <a:lnTo>
                  <a:pt x="0" y="3078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7225" y="4808283"/>
            <a:ext cx="8591550" cy="120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55"/>
              </a:lnSpc>
            </a:pPr>
            <a:r>
              <a:rPr lang="en-US" sz="8855">
                <a:solidFill>
                  <a:srgbClr val="333330"/>
                </a:solidFill>
                <a:latin typeface="Aleo Bold"/>
              </a:rPr>
              <a:t>Teoria de Grafos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7362" y="5971413"/>
            <a:ext cx="8591550" cy="72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JHONNY MEZZARI, JOÃO VITOR ALVES,</a:t>
            </a: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 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Leonardo Spilere, Natanael Alves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7225" y="366390"/>
            <a:ext cx="8591550" cy="72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PROF. MATHEUS</a:t>
            </a:r>
          </a:p>
          <a:p>
            <a:pPr>
              <a:lnSpc>
                <a:spcPts val="2958"/>
              </a:lnSpc>
            </a:pPr>
            <a:r>
              <a:rPr lang="en-US" sz="2113" spc="316">
                <a:solidFill>
                  <a:srgbClr val="FFFFFF"/>
                </a:solidFill>
                <a:latin typeface="Glacial Indifference Bold"/>
              </a:rPr>
              <a:t>Leandro Ferreira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318244"/>
            <a:ext cx="3272462" cy="127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Pontes de</a:t>
            </a:r>
          </a:p>
          <a:p>
            <a:pPr algn="ctr">
              <a:lnSpc>
                <a:spcPts val="4830"/>
              </a:lnSpc>
            </a:pPr>
            <a:r>
              <a:rPr lang="en-US" sz="4830">
                <a:solidFill>
                  <a:srgbClr val="FFFFFF"/>
                </a:solidFill>
                <a:latin typeface="Aleo Bold"/>
              </a:rPr>
              <a:t>Königsberg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127270" y="-679464"/>
            <a:ext cx="3122221" cy="3122221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33333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507668" y="-1627127"/>
            <a:ext cx="3515894" cy="3515894"/>
          </a:xfrm>
          <a:custGeom>
            <a:avLst/>
            <a:gdLst/>
            <a:ahLst/>
            <a:cxnLst/>
            <a:rect r="r" b="b" t="t" l="l"/>
            <a:pathLst>
              <a:path h="3515894" w="3515894">
                <a:moveTo>
                  <a:pt x="0" y="0"/>
                </a:moveTo>
                <a:lnTo>
                  <a:pt x="3515895" y="0"/>
                </a:lnTo>
                <a:lnTo>
                  <a:pt x="3515895" y="3515894"/>
                </a:lnTo>
                <a:lnTo>
                  <a:pt x="0" y="3515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42326" y="-1455509"/>
            <a:ext cx="3515894" cy="3515894"/>
          </a:xfrm>
          <a:custGeom>
            <a:avLst/>
            <a:gdLst/>
            <a:ahLst/>
            <a:cxnLst/>
            <a:rect r="r" b="b" t="t" l="l"/>
            <a:pathLst>
              <a:path h="3515894" w="3515894">
                <a:moveTo>
                  <a:pt x="0" y="0"/>
                </a:moveTo>
                <a:lnTo>
                  <a:pt x="3515894" y="0"/>
                </a:lnTo>
                <a:lnTo>
                  <a:pt x="3515894" y="3515894"/>
                </a:lnTo>
                <a:lnTo>
                  <a:pt x="0" y="3515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18306" y="-1455509"/>
            <a:ext cx="3515894" cy="3515894"/>
          </a:xfrm>
          <a:custGeom>
            <a:avLst/>
            <a:gdLst/>
            <a:ahLst/>
            <a:cxnLst/>
            <a:rect r="r" b="b" t="t" l="l"/>
            <a:pathLst>
              <a:path h="3515894" w="3515894">
                <a:moveTo>
                  <a:pt x="0" y="0"/>
                </a:moveTo>
                <a:lnTo>
                  <a:pt x="3515894" y="0"/>
                </a:lnTo>
                <a:lnTo>
                  <a:pt x="3515894" y="3515894"/>
                </a:lnTo>
                <a:lnTo>
                  <a:pt x="0" y="3515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518835" y="-38100"/>
            <a:ext cx="5516622" cy="5516622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-1508" r="0" b="-150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50280" y="3917301"/>
            <a:ext cx="5699987" cy="88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i1 e i2 representam as ilhas (vértices);</a:t>
            </a: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m1 e m2 representam as margens (vértices);</a:t>
            </a: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a1 até a6 representam as pontes (arestas).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280" y="5112503"/>
            <a:ext cx="8900514" cy="199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De acordo com o Teorema de Euler, nenhum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    </a:t>
            </a: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dos nós tem um grau par, isso significa que não é possível criar um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    </a:t>
            </a: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caminho que cruze todas as pontes uma única vez e retorne à márgem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    </a:t>
            </a: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inicial, sendo assim o problema das pontes de Königsberg não tem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    </a:t>
            </a: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solução, pois não é possível criar um caminho que satisfaça todas as</a:t>
            </a:r>
          </a:p>
          <a:p>
            <a:pPr>
              <a:lnSpc>
                <a:spcPts val="2659"/>
              </a:lnSpc>
            </a:pP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    </a:t>
            </a:r>
            <a:r>
              <a:rPr lang="en-US" sz="1899" spc="56">
                <a:solidFill>
                  <a:srgbClr val="333330"/>
                </a:solidFill>
                <a:latin typeface="Glacial Indifference Bold"/>
              </a:rPr>
              <a:t>condições necessárias.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800" y="439198"/>
            <a:ext cx="5924550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79A29"/>
                </a:solidFill>
                <a:latin typeface="Aleo Bold"/>
              </a:rPr>
              <a:t>Teorema Euleriano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7943850" y="-471279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06525" y="2179487"/>
            <a:ext cx="5577172" cy="557717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258599" y="73152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8" y="0"/>
                </a:lnTo>
                <a:lnTo>
                  <a:pt x="3086678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800" y="1242796"/>
            <a:ext cx="6326952" cy="533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Considere um conjunto de cidades com estradas ponderadas entre elas: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Cidade A está conectada a B, C e D.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Cidade B está conectada a A, C e D.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Cidade C está conectada a A, B e D.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Cidade D está conectada a A, B e C.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E uma matriz de adjacência que representa os custos de viagem entre as cidades: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 Bold Italics"/>
              </a:rPr>
              <a:t>         A   B   C   D</a:t>
            </a: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 Bold Italics"/>
              </a:rPr>
              <a:t>    A   0   5   8   6</a:t>
            </a: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 Bold Italics"/>
              </a:rPr>
              <a:t>    B    5   0   7   9</a:t>
            </a: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 Bold Italics"/>
              </a:rPr>
              <a:t>    C   8   7   0   4</a:t>
            </a: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 Bold Italics"/>
              </a:rPr>
              <a:t>    D   6   9   4   0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8134174" y="5695774"/>
            <a:ext cx="2578007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>
                <a:solidFill>
                  <a:srgbClr val="333330"/>
                </a:solidFill>
                <a:latin typeface="Aleo Bold"/>
              </a:rPr>
              <a:t>Circuito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6915" y="5314997"/>
            <a:ext cx="370583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60">
                <a:solidFill>
                  <a:srgbClr val="F79A29"/>
                </a:solidFill>
                <a:latin typeface="Glacial Indifference Bold"/>
              </a:rPr>
              <a:t>Uma possível solução seria:</a:t>
            </a:r>
          </a:p>
          <a:p>
            <a:pPr algn="ctr">
              <a:lnSpc>
                <a:spcPts val="2800"/>
              </a:lnSpc>
            </a:pPr>
            <a:r>
              <a:rPr lang="en-US" sz="2000" spc="60">
                <a:solidFill>
                  <a:srgbClr val="F79A29"/>
                </a:solidFill>
                <a:latin typeface="Glacial Indifference Bold"/>
              </a:rPr>
              <a:t> A -&gt; B -&gt; C -&gt; D -&gt; 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800" y="439198"/>
            <a:ext cx="5924550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30"/>
              </a:lnSpc>
            </a:pPr>
            <a:r>
              <a:rPr lang="en-US" sz="4830">
                <a:solidFill>
                  <a:srgbClr val="F79A29"/>
                </a:solidFill>
                <a:latin typeface="Aleo Bold"/>
              </a:rPr>
              <a:t>Teorema Euleriano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7943850" y="-471279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8"/>
                </a:lnTo>
                <a:lnTo>
                  <a:pt x="0" y="308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06525" y="2179487"/>
            <a:ext cx="5577172" cy="557717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258599" y="73152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8" y="0"/>
                </a:lnTo>
                <a:lnTo>
                  <a:pt x="3086678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5800" y="1242796"/>
            <a:ext cx="6326952" cy="511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Vamos considerar o seguinte exemplo de grafo: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3079"/>
              </a:lnSpc>
            </a:pPr>
            <a:r>
              <a:rPr lang="en-US" sz="2199" spc="65">
                <a:solidFill>
                  <a:srgbClr val="FFFFFF"/>
                </a:solidFill>
                <a:latin typeface="Glacial Indifference"/>
              </a:rPr>
              <a:t>  </a:t>
            </a:r>
            <a:r>
              <a:rPr lang="en-US" sz="2199" spc="65">
                <a:solidFill>
                  <a:srgbClr val="FFFFFF"/>
                </a:solidFill>
                <a:latin typeface="Glacial Indifference Bold"/>
              </a:rPr>
              <a:t>  A -- B -- C</a:t>
            </a:r>
          </a:p>
          <a:p>
            <a:pPr>
              <a:lnSpc>
                <a:spcPts val="3079"/>
              </a:lnSpc>
            </a:pPr>
            <a:r>
              <a:rPr lang="en-US" sz="2199" spc="65">
                <a:solidFill>
                  <a:srgbClr val="FFFFFF"/>
                </a:solidFill>
                <a:latin typeface="Glacial Indifference Bold"/>
              </a:rPr>
              <a:t>     |     |      |</a:t>
            </a:r>
          </a:p>
          <a:p>
            <a:pPr>
              <a:lnSpc>
                <a:spcPts val="3079"/>
              </a:lnSpc>
            </a:pPr>
            <a:r>
              <a:rPr lang="en-US" sz="2199" spc="65">
                <a:solidFill>
                  <a:srgbClr val="FFFFFF"/>
                </a:solidFill>
                <a:latin typeface="Glacial Indifference Bold"/>
              </a:rPr>
              <a:t>    D -- E -- F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Neste grafo, os vértices têm os seguintes graus:</a:t>
            </a:r>
          </a:p>
          <a:p>
            <a:pPr>
              <a:lnSpc>
                <a:spcPts val="2800"/>
              </a:lnSpc>
            </a:pP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A: grau 2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B: grau 3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C: grau 2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D: grau 2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E: grau 4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FFFFFF"/>
                </a:solidFill>
                <a:latin typeface="Glacial Indifference"/>
              </a:rPr>
              <a:t>F: grau 2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8139699" y="5500249"/>
            <a:ext cx="2578007" cy="66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>
                <a:solidFill>
                  <a:srgbClr val="333330"/>
                </a:solidFill>
                <a:latin typeface="Aleo Bold"/>
              </a:rPr>
              <a:t>Caminho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6915" y="5314997"/>
            <a:ext cx="370583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60">
                <a:solidFill>
                  <a:srgbClr val="F79A29"/>
                </a:solidFill>
                <a:latin typeface="Glacial Indifference Bold"/>
              </a:rPr>
              <a:t>Uma possível solução seria:</a:t>
            </a:r>
          </a:p>
          <a:p>
            <a:pPr algn="ctr">
              <a:lnSpc>
                <a:spcPts val="2800"/>
              </a:lnSpc>
            </a:pPr>
            <a:r>
              <a:rPr lang="en-US" sz="2000" spc="60">
                <a:solidFill>
                  <a:srgbClr val="F79A29"/>
                </a:solidFill>
                <a:latin typeface="Glacial Indifference Bold"/>
              </a:rPr>
              <a:t> A -&gt; B -&gt; C -&gt; D -&gt; 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62876" y="-999397"/>
            <a:ext cx="4656997" cy="4656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33333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14400" y="21145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5622" y="681165"/>
            <a:ext cx="8216478" cy="76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4"/>
              </a:lnSpc>
            </a:pPr>
            <a:r>
              <a:rPr lang="en-US" sz="5634">
                <a:solidFill>
                  <a:srgbClr val="FFFFFF"/>
                </a:solidFill>
                <a:latin typeface="Aleo Bold"/>
              </a:rPr>
              <a:t>1       Método de Dijkstra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4121" y="1779315"/>
            <a:ext cx="6188059" cy="472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1: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Inicialização. Nós não visitados: A, B, C, D, E, F.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Tabela de distâncias mínimas: A = 0 (A é o nó de origem)</a:t>
            </a:r>
          </a:p>
          <a:p>
            <a:pPr>
              <a:lnSpc>
                <a:spcPts val="2380"/>
              </a:lnSpc>
            </a:pP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2: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Escolher o nó mais próximo não visitado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.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O nó A é o nó mais próximo não visitado, com uma distância de 0.</a:t>
            </a:r>
          </a:p>
          <a:p>
            <a:pPr>
              <a:lnSpc>
                <a:spcPts val="2380"/>
              </a:lnSpc>
            </a:pP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3: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Atualização das distâncias mínimas.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 -&gt; B: 8 (atualização da distância de B)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 -&gt; C: 2 (atualização da distância de C)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Tabela de distâncias mínimas atualizada: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A: 0   B: 8   C: 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914400" y="4810426"/>
            <a:ext cx="2638201" cy="2638201"/>
          </a:xfrm>
          <a:custGeom>
            <a:avLst/>
            <a:gdLst/>
            <a:ahLst/>
            <a:cxnLst/>
            <a:rect r="r" b="b" t="t" l="l"/>
            <a:pathLst>
              <a:path h="2638201" w="2638201">
                <a:moveTo>
                  <a:pt x="0" y="0"/>
                </a:moveTo>
                <a:lnTo>
                  <a:pt x="2638201" y="0"/>
                </a:lnTo>
                <a:lnTo>
                  <a:pt x="2638201" y="2638201"/>
                </a:lnTo>
                <a:lnTo>
                  <a:pt x="0" y="263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62876" y="-999397"/>
            <a:ext cx="4656997" cy="4656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33333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14400" y="21145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5622" y="681165"/>
            <a:ext cx="8216478" cy="76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4"/>
              </a:lnSpc>
            </a:pPr>
            <a:r>
              <a:rPr lang="en-US" sz="5634">
                <a:solidFill>
                  <a:srgbClr val="FFFFFF"/>
                </a:solidFill>
                <a:latin typeface="Aleo Bold"/>
              </a:rPr>
              <a:t>1       Método de Dijkstra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4121" y="1779315"/>
            <a:ext cx="6188059" cy="353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4: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Escolha o próximo nó mais próximo não visitado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.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O nó C é o nó mais próximo não visitado, com uma distância de 2.</a:t>
            </a:r>
          </a:p>
          <a:p>
            <a:pPr>
              <a:lnSpc>
                <a:spcPts val="2380"/>
              </a:lnSpc>
            </a:pP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5: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Atualização das distâncias mínimas.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C -&gt; D: 2 (atualização da distância de D)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C -&gt; E:5 (atualização da distância de E)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Tabela de distâncias mínimas atualizada: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A: 0   B: 3   C: 2   D: 10   E: 12   F: nulo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914400" y="4810426"/>
            <a:ext cx="2638201" cy="2638201"/>
          </a:xfrm>
          <a:custGeom>
            <a:avLst/>
            <a:gdLst/>
            <a:ahLst/>
            <a:cxnLst/>
            <a:rect r="r" b="b" t="t" l="l"/>
            <a:pathLst>
              <a:path h="2638201" w="2638201">
                <a:moveTo>
                  <a:pt x="0" y="0"/>
                </a:moveTo>
                <a:lnTo>
                  <a:pt x="2638201" y="0"/>
                </a:lnTo>
                <a:lnTo>
                  <a:pt x="2638201" y="2638201"/>
                </a:lnTo>
                <a:lnTo>
                  <a:pt x="0" y="263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9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62876" y="-999397"/>
            <a:ext cx="4656997" cy="4656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33333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14400" y="21145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5622" y="681165"/>
            <a:ext cx="8216478" cy="76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4"/>
              </a:lnSpc>
            </a:pPr>
            <a:r>
              <a:rPr lang="en-US" sz="5634">
                <a:solidFill>
                  <a:srgbClr val="FFFFFF"/>
                </a:solidFill>
                <a:latin typeface="Aleo Bold"/>
              </a:rPr>
              <a:t>1       Método de Dijkstra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56021" y="1779315"/>
            <a:ext cx="6188059" cy="471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333330"/>
                </a:solidFill>
                <a:latin typeface="Glacial Indifference Bold"/>
              </a:rPr>
              <a:t>Passo 6: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Continue escolhendo e atualizando os nós mais próximos não visitados até que todos os nós tenham sido visitados.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Próximo nó mais próximo: B (com distância 3)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Atualização de D: 8 (B -&gt; D)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Próximo nó mais próximo: D (com distância 8)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Atualização de E: 10 (D -&gt; E)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Atualização de F: 14 (D -&gt; F)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Próximo nó mais próximo: E (com distância 10)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Próximo nó mais próximo: F (com distância 12)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 tabela final de distâncias mínimas será: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333330"/>
                </a:solidFill>
                <a:latin typeface="Glacial Indifference"/>
              </a:rPr>
              <a:t>A: 0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914400" y="4810426"/>
            <a:ext cx="2638201" cy="2638201"/>
          </a:xfrm>
          <a:custGeom>
            <a:avLst/>
            <a:gdLst/>
            <a:ahLst/>
            <a:cxnLst/>
            <a:rect r="r" b="b" t="t" l="l"/>
            <a:pathLst>
              <a:path h="2638201" w="2638201">
                <a:moveTo>
                  <a:pt x="0" y="0"/>
                </a:moveTo>
                <a:lnTo>
                  <a:pt x="2638201" y="0"/>
                </a:lnTo>
                <a:lnTo>
                  <a:pt x="2638201" y="2638201"/>
                </a:lnTo>
                <a:lnTo>
                  <a:pt x="0" y="263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62876" y="-999397"/>
            <a:ext cx="4656997" cy="4656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14400" y="21145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5622" y="681165"/>
            <a:ext cx="8216478" cy="76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4"/>
              </a:lnSpc>
            </a:pPr>
            <a:r>
              <a:rPr lang="en-US" sz="5634">
                <a:solidFill>
                  <a:srgbClr val="FFFFFF"/>
                </a:solidFill>
                <a:latin typeface="Aleo Bold"/>
              </a:rPr>
              <a:t>2       Método de Dijkstra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56021" y="1779315"/>
            <a:ext cx="6188059" cy="442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FFFFF4"/>
                </a:solidFill>
                <a:latin typeface="Glacial Indifference Bold"/>
              </a:rPr>
              <a:t>Passo 1: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Inicialização.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Nós não visitados: A, B, C, D, E, F, G, H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Tabela de distâncias mínimas: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A: 0 (A é o nó de origem)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B: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C: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D: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E: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F: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G: nulo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H: nulo</a:t>
            </a:r>
          </a:p>
          <a:p>
            <a:pPr>
              <a:lnSpc>
                <a:spcPts val="2380"/>
              </a:lnSpc>
            </a:pPr>
          </a:p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FFFFF4"/>
                </a:solidFill>
                <a:latin typeface="Glacial Indifference Bold"/>
              </a:rPr>
              <a:t>Passo 2: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O nó A é o nó mais próximo não visitado, com uma distância de 0.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914400" y="4810426"/>
            <a:ext cx="2638201" cy="2638201"/>
          </a:xfrm>
          <a:custGeom>
            <a:avLst/>
            <a:gdLst/>
            <a:ahLst/>
            <a:cxnLst/>
            <a:rect r="r" b="b" t="t" l="l"/>
            <a:pathLst>
              <a:path h="2638201" w="2638201">
                <a:moveTo>
                  <a:pt x="0" y="0"/>
                </a:moveTo>
                <a:lnTo>
                  <a:pt x="2638201" y="0"/>
                </a:lnTo>
                <a:lnTo>
                  <a:pt x="2638201" y="2638201"/>
                </a:lnTo>
                <a:lnTo>
                  <a:pt x="0" y="263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3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62876" y="-999397"/>
            <a:ext cx="4656997" cy="465699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79A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14400" y="21145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5622" y="681165"/>
            <a:ext cx="8216478" cy="76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4"/>
              </a:lnSpc>
            </a:pPr>
            <a:r>
              <a:rPr lang="en-US" sz="5634">
                <a:solidFill>
                  <a:srgbClr val="FFFFFF"/>
                </a:solidFill>
                <a:latin typeface="Aleo Bold"/>
              </a:rPr>
              <a:t>2       Método de Dijkstra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4121" y="1779315"/>
            <a:ext cx="6188059" cy="530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 spc="51">
                <a:solidFill>
                  <a:srgbClr val="FFFFF4"/>
                </a:solidFill>
                <a:latin typeface="Glacial Indifference Bold"/>
              </a:rPr>
              <a:t>Passo 3: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Atualização das distâncias mínimas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dos nós vizinhos de A e sua sequência: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A -&gt; C: 2 (atualização da distância de C)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C -&gt; D: 2 (atualização da distância de D)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D -&gt; E: 1 (atualização da distância de E)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E -&gt; G: 1 (atualização da distância de G)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G -&gt; F: 0 (atualização da distância de F)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F -&gt; H: 3 (atualização da distância de H)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Tabela de distâncias mínimas atualizada: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</a:t>
            </a: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A: 0   B: nulo   C: 2   D: 4   E: 5   F: 6   G: 6   H: 9</a:t>
            </a:r>
          </a:p>
          <a:p>
            <a:pPr>
              <a:lnSpc>
                <a:spcPts val="2380"/>
              </a:lnSpc>
            </a:pP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Portanto, o caminho mais curto de A para H é: 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A -&gt; C -&gt; D -&gt; E -&gt; G -&gt; F -&gt; H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com uma distância total de: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   2 + 2 + 1 + 1 + 0 + 3 = 9 unidades</a:t>
            </a:r>
          </a:p>
          <a:p>
            <a:pPr>
              <a:lnSpc>
                <a:spcPts val="2380"/>
              </a:lnSpc>
            </a:pPr>
            <a:r>
              <a:rPr lang="en-US" sz="1700" spc="51">
                <a:solidFill>
                  <a:srgbClr val="FFFFF4"/>
                </a:solidFill>
                <a:latin typeface="Glacial Indifference"/>
              </a:rPr>
              <a:t>de acordo com os pesos das arestas no grafo.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914400" y="4810426"/>
            <a:ext cx="2638201" cy="2638201"/>
          </a:xfrm>
          <a:custGeom>
            <a:avLst/>
            <a:gdLst/>
            <a:ahLst/>
            <a:cxnLst/>
            <a:rect r="r" b="b" t="t" l="l"/>
            <a:pathLst>
              <a:path h="2638201" w="2638201">
                <a:moveTo>
                  <a:pt x="0" y="0"/>
                </a:moveTo>
                <a:lnTo>
                  <a:pt x="2638201" y="0"/>
                </a:lnTo>
                <a:lnTo>
                  <a:pt x="2638201" y="2638201"/>
                </a:lnTo>
                <a:lnTo>
                  <a:pt x="0" y="263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1" t="0" r="-27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DAFu6WA99XQ</dc:identifier>
  <dcterms:modified xsi:type="dcterms:W3CDTF">2011-08-01T06:04:30Z</dcterms:modified>
  <cp:revision>1</cp:revision>
  <dc:title>Teoria de Grafos</dc:title>
</cp:coreProperties>
</file>